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00" y="457200"/>
            <a:ext cx="848311" cy="50716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21640" y="1902459"/>
            <a:ext cx="619696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7F7F7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fld id="{81D60167-4931-47E6-BA6A-407CBD079E47}" type="slidenum">
              <a:rPr dirty="0"/>
              <a:t>#</a:t>
            </a:fld>
            <a:r>
              <a:rPr dirty="0"/>
              <a:t>,</a:t>
            </a:r>
            <a:r>
              <a:rPr dirty="0" spc="20"/>
              <a:t> </a:t>
            </a:r>
            <a:r>
              <a:rPr dirty="0"/>
              <a:t>Amazon</a:t>
            </a:r>
            <a:r>
              <a:rPr dirty="0" spc="15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5"/>
              <a:t> </a:t>
            </a:r>
            <a:r>
              <a:rPr dirty="0" spc="-25"/>
              <a:t>Inc.</a:t>
            </a:r>
            <a:r>
              <a:rPr dirty="0" spc="15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10"/>
              <a:t> </a:t>
            </a:r>
            <a:r>
              <a:rPr dirty="0" spc="-20"/>
              <a:t>Affiliates.</a:t>
            </a:r>
            <a:r>
              <a:rPr dirty="0" spc="15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10"/>
              <a:t> </a:t>
            </a:r>
            <a:r>
              <a:rPr dirty="0" spc="-20"/>
              <a:t>reserved.</a:t>
            </a:r>
            <a:r>
              <a:rPr dirty="0" spc="15"/>
              <a:t> </a:t>
            </a:r>
            <a:r>
              <a:rPr dirty="0"/>
              <a:t>Amazon</a:t>
            </a:r>
            <a:r>
              <a:rPr dirty="0" spc="15"/>
              <a:t> </a:t>
            </a:r>
            <a:r>
              <a:rPr dirty="0"/>
              <a:t>Confidential</a:t>
            </a:r>
            <a:r>
              <a:rPr dirty="0" spc="15"/>
              <a:t> </a:t>
            </a:r>
            <a:r>
              <a:rPr dirty="0"/>
              <a:t>and</a:t>
            </a:r>
            <a:r>
              <a:rPr dirty="0" spc="20"/>
              <a:t> </a:t>
            </a:r>
            <a:r>
              <a:rPr dirty="0" spc="-10"/>
              <a:t>Trademark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7F7F7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fld id="{81D60167-4931-47E6-BA6A-407CBD079E47}" type="slidenum">
              <a:rPr dirty="0"/>
              <a:t>#</a:t>
            </a:fld>
            <a:r>
              <a:rPr dirty="0"/>
              <a:t>,</a:t>
            </a:r>
            <a:r>
              <a:rPr dirty="0" spc="20"/>
              <a:t> </a:t>
            </a:r>
            <a:r>
              <a:rPr dirty="0"/>
              <a:t>Amazon</a:t>
            </a:r>
            <a:r>
              <a:rPr dirty="0" spc="15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5"/>
              <a:t> </a:t>
            </a:r>
            <a:r>
              <a:rPr dirty="0" spc="-25"/>
              <a:t>Inc.</a:t>
            </a:r>
            <a:r>
              <a:rPr dirty="0" spc="15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10"/>
              <a:t> </a:t>
            </a:r>
            <a:r>
              <a:rPr dirty="0" spc="-20"/>
              <a:t>Affiliates.</a:t>
            </a:r>
            <a:r>
              <a:rPr dirty="0" spc="15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10"/>
              <a:t> </a:t>
            </a:r>
            <a:r>
              <a:rPr dirty="0" spc="-20"/>
              <a:t>reserved.</a:t>
            </a:r>
            <a:r>
              <a:rPr dirty="0" spc="15"/>
              <a:t> </a:t>
            </a:r>
            <a:r>
              <a:rPr dirty="0"/>
              <a:t>Amazon</a:t>
            </a:r>
            <a:r>
              <a:rPr dirty="0" spc="15"/>
              <a:t> </a:t>
            </a:r>
            <a:r>
              <a:rPr dirty="0"/>
              <a:t>Confidential</a:t>
            </a:r>
            <a:r>
              <a:rPr dirty="0" spc="15"/>
              <a:t> </a:t>
            </a:r>
            <a:r>
              <a:rPr dirty="0"/>
              <a:t>and</a:t>
            </a:r>
            <a:r>
              <a:rPr dirty="0" spc="20"/>
              <a:t> </a:t>
            </a:r>
            <a:r>
              <a:rPr dirty="0" spc="-10"/>
              <a:t>Trademark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7F7F7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fld id="{81D60167-4931-47E6-BA6A-407CBD079E47}" type="slidenum">
              <a:rPr dirty="0"/>
              <a:t>#</a:t>
            </a:fld>
            <a:r>
              <a:rPr dirty="0"/>
              <a:t>,</a:t>
            </a:r>
            <a:r>
              <a:rPr dirty="0" spc="20"/>
              <a:t> </a:t>
            </a:r>
            <a:r>
              <a:rPr dirty="0"/>
              <a:t>Amazon</a:t>
            </a:r>
            <a:r>
              <a:rPr dirty="0" spc="15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5"/>
              <a:t> </a:t>
            </a:r>
            <a:r>
              <a:rPr dirty="0" spc="-25"/>
              <a:t>Inc.</a:t>
            </a:r>
            <a:r>
              <a:rPr dirty="0" spc="15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10"/>
              <a:t> </a:t>
            </a:r>
            <a:r>
              <a:rPr dirty="0" spc="-20"/>
              <a:t>Affiliates.</a:t>
            </a:r>
            <a:r>
              <a:rPr dirty="0" spc="15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10"/>
              <a:t> </a:t>
            </a:r>
            <a:r>
              <a:rPr dirty="0" spc="-20"/>
              <a:t>reserved.</a:t>
            </a:r>
            <a:r>
              <a:rPr dirty="0" spc="15"/>
              <a:t> </a:t>
            </a:r>
            <a:r>
              <a:rPr dirty="0"/>
              <a:t>Amazon</a:t>
            </a:r>
            <a:r>
              <a:rPr dirty="0" spc="15"/>
              <a:t> </a:t>
            </a:r>
            <a:r>
              <a:rPr dirty="0"/>
              <a:t>Confidential</a:t>
            </a:r>
            <a:r>
              <a:rPr dirty="0" spc="15"/>
              <a:t> </a:t>
            </a:r>
            <a:r>
              <a:rPr dirty="0"/>
              <a:t>and</a:t>
            </a:r>
            <a:r>
              <a:rPr dirty="0" spc="20"/>
              <a:t> </a:t>
            </a:r>
            <a:r>
              <a:rPr dirty="0" spc="-10"/>
              <a:t>Trademark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1438" y="4706910"/>
            <a:ext cx="443362" cy="2650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7F7F7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fld id="{81D60167-4931-47E6-BA6A-407CBD079E47}" type="slidenum">
              <a:rPr dirty="0"/>
              <a:t>#</a:t>
            </a:fld>
            <a:r>
              <a:rPr dirty="0"/>
              <a:t>,</a:t>
            </a:r>
            <a:r>
              <a:rPr dirty="0" spc="20"/>
              <a:t> </a:t>
            </a:r>
            <a:r>
              <a:rPr dirty="0"/>
              <a:t>Amazon</a:t>
            </a:r>
            <a:r>
              <a:rPr dirty="0" spc="15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5"/>
              <a:t> </a:t>
            </a:r>
            <a:r>
              <a:rPr dirty="0" spc="-25"/>
              <a:t>Inc.</a:t>
            </a:r>
            <a:r>
              <a:rPr dirty="0" spc="15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10"/>
              <a:t> </a:t>
            </a:r>
            <a:r>
              <a:rPr dirty="0" spc="-20"/>
              <a:t>Affiliates.</a:t>
            </a:r>
            <a:r>
              <a:rPr dirty="0" spc="15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10"/>
              <a:t> </a:t>
            </a:r>
            <a:r>
              <a:rPr dirty="0" spc="-20"/>
              <a:t>reserved.</a:t>
            </a:r>
            <a:r>
              <a:rPr dirty="0" spc="15"/>
              <a:t> </a:t>
            </a:r>
            <a:r>
              <a:rPr dirty="0"/>
              <a:t>Amazon</a:t>
            </a:r>
            <a:r>
              <a:rPr dirty="0" spc="15"/>
              <a:t> </a:t>
            </a:r>
            <a:r>
              <a:rPr dirty="0"/>
              <a:t>Confidential</a:t>
            </a:r>
            <a:r>
              <a:rPr dirty="0" spc="15"/>
              <a:t> </a:t>
            </a:r>
            <a:r>
              <a:rPr dirty="0"/>
              <a:t>and</a:t>
            </a:r>
            <a:r>
              <a:rPr dirty="0" spc="20"/>
              <a:t> </a:t>
            </a:r>
            <a:r>
              <a:rPr dirty="0" spc="-10"/>
              <a:t>Trademark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2531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8559" y="4702358"/>
            <a:ext cx="390523" cy="23431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7F7F7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fld id="{81D60167-4931-47E6-BA6A-407CBD079E47}" type="slidenum">
              <a:rPr dirty="0"/>
              <a:t>#</a:t>
            </a:fld>
            <a:r>
              <a:rPr dirty="0"/>
              <a:t>,</a:t>
            </a:r>
            <a:r>
              <a:rPr dirty="0" spc="20"/>
              <a:t> </a:t>
            </a:r>
            <a:r>
              <a:rPr dirty="0"/>
              <a:t>Amazon</a:t>
            </a:r>
            <a:r>
              <a:rPr dirty="0" spc="15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5"/>
              <a:t> </a:t>
            </a:r>
            <a:r>
              <a:rPr dirty="0" spc="-25"/>
              <a:t>Inc.</a:t>
            </a:r>
            <a:r>
              <a:rPr dirty="0" spc="15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10"/>
              <a:t> </a:t>
            </a:r>
            <a:r>
              <a:rPr dirty="0" spc="-20"/>
              <a:t>Affiliates.</a:t>
            </a:r>
            <a:r>
              <a:rPr dirty="0" spc="15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10"/>
              <a:t> </a:t>
            </a:r>
            <a:r>
              <a:rPr dirty="0" spc="-20"/>
              <a:t>reserved.</a:t>
            </a:r>
            <a:r>
              <a:rPr dirty="0" spc="15"/>
              <a:t> </a:t>
            </a:r>
            <a:r>
              <a:rPr dirty="0"/>
              <a:t>Amazon</a:t>
            </a:r>
            <a:r>
              <a:rPr dirty="0" spc="15"/>
              <a:t> </a:t>
            </a:r>
            <a:r>
              <a:rPr dirty="0"/>
              <a:t>Confidential</a:t>
            </a:r>
            <a:r>
              <a:rPr dirty="0" spc="15"/>
              <a:t> </a:t>
            </a:r>
            <a:r>
              <a:rPr dirty="0"/>
              <a:t>and</a:t>
            </a:r>
            <a:r>
              <a:rPr dirty="0" spc="20"/>
              <a:t> </a:t>
            </a:r>
            <a:r>
              <a:rPr dirty="0" spc="-10"/>
              <a:t>Trademark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5528" y="122427"/>
            <a:ext cx="8312942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369" y="1094232"/>
            <a:ext cx="8459261" cy="3366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24089" y="4792840"/>
            <a:ext cx="4367530" cy="132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7F7F7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fld id="{81D60167-4931-47E6-BA6A-407CBD079E47}" type="slidenum">
              <a:rPr dirty="0"/>
              <a:t>#</a:t>
            </a:fld>
            <a:r>
              <a:rPr dirty="0"/>
              <a:t>,</a:t>
            </a:r>
            <a:r>
              <a:rPr dirty="0" spc="20"/>
              <a:t> </a:t>
            </a:r>
            <a:r>
              <a:rPr dirty="0"/>
              <a:t>Amazon</a:t>
            </a:r>
            <a:r>
              <a:rPr dirty="0" spc="15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5"/>
              <a:t> </a:t>
            </a:r>
            <a:r>
              <a:rPr dirty="0" spc="-25"/>
              <a:t>Inc.</a:t>
            </a:r>
            <a:r>
              <a:rPr dirty="0" spc="15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10"/>
              <a:t> </a:t>
            </a:r>
            <a:r>
              <a:rPr dirty="0" spc="-20"/>
              <a:t>Affiliates.</a:t>
            </a:r>
            <a:r>
              <a:rPr dirty="0" spc="15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10"/>
              <a:t> </a:t>
            </a:r>
            <a:r>
              <a:rPr dirty="0" spc="-20"/>
              <a:t>reserved.</a:t>
            </a:r>
            <a:r>
              <a:rPr dirty="0" spc="15"/>
              <a:t> </a:t>
            </a:r>
            <a:r>
              <a:rPr dirty="0"/>
              <a:t>Amazon</a:t>
            </a:r>
            <a:r>
              <a:rPr dirty="0" spc="15"/>
              <a:t> </a:t>
            </a:r>
            <a:r>
              <a:rPr dirty="0"/>
              <a:t>Confidential</a:t>
            </a:r>
            <a:r>
              <a:rPr dirty="0" spc="15"/>
              <a:t> </a:t>
            </a:r>
            <a:r>
              <a:rPr dirty="0"/>
              <a:t>and</a:t>
            </a:r>
            <a:r>
              <a:rPr dirty="0" spc="20"/>
              <a:t> </a:t>
            </a:r>
            <a:r>
              <a:rPr dirty="0" spc="-10"/>
              <a:t>Trademark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4" Type="http://schemas.openxmlformats.org/officeDocument/2006/relationships/image" Target="../media/image122.png"/><Relationship Id="rId15" Type="http://schemas.openxmlformats.org/officeDocument/2006/relationships/image" Target="../media/image123.png"/><Relationship Id="rId16" Type="http://schemas.openxmlformats.org/officeDocument/2006/relationships/image" Target="../media/image124.png"/><Relationship Id="rId17" Type="http://schemas.openxmlformats.org/officeDocument/2006/relationships/image" Target="../media/image125.png"/><Relationship Id="rId18" Type="http://schemas.openxmlformats.org/officeDocument/2006/relationships/image" Target="../media/image126.png"/><Relationship Id="rId19" Type="http://schemas.openxmlformats.org/officeDocument/2006/relationships/image" Target="../media/image127.png"/><Relationship Id="rId20" Type="http://schemas.openxmlformats.org/officeDocument/2006/relationships/image" Target="../media/image128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22.png"/><Relationship Id="rId5" Type="http://schemas.openxmlformats.org/officeDocument/2006/relationships/image" Target="../media/image115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91.jp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png"/><Relationship Id="rId3" Type="http://schemas.openxmlformats.org/officeDocument/2006/relationships/image" Target="../media/image132.png"/><Relationship Id="rId4" Type="http://schemas.openxmlformats.org/officeDocument/2006/relationships/image" Target="../media/image130.png"/><Relationship Id="rId5" Type="http://schemas.openxmlformats.org/officeDocument/2006/relationships/image" Target="../media/image133.png"/><Relationship Id="rId6" Type="http://schemas.openxmlformats.org/officeDocument/2006/relationships/image" Target="../media/image115.png"/><Relationship Id="rId7" Type="http://schemas.openxmlformats.org/officeDocument/2006/relationships/image" Target="../media/image131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2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15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4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2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22.png"/><Relationship Id="rId6" Type="http://schemas.openxmlformats.org/officeDocument/2006/relationships/image" Target="../media/image115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5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5.png"/><Relationship Id="rId3" Type="http://schemas.openxmlformats.org/officeDocument/2006/relationships/image" Target="../media/image131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49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0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54.png"/><Relationship Id="rId14" Type="http://schemas.openxmlformats.org/officeDocument/2006/relationships/image" Target="../media/image12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5.png"/><Relationship Id="rId3" Type="http://schemas.openxmlformats.org/officeDocument/2006/relationships/image" Target="../media/image131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49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0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image" Target="../media/image154.png"/><Relationship Id="rId14" Type="http://schemas.openxmlformats.org/officeDocument/2006/relationships/image" Target="../media/image157.png"/><Relationship Id="rId15" Type="http://schemas.openxmlformats.org/officeDocument/2006/relationships/image" Target="../media/image158.png"/><Relationship Id="rId16" Type="http://schemas.openxmlformats.org/officeDocument/2006/relationships/image" Target="../media/image159.png"/><Relationship Id="rId17" Type="http://schemas.openxmlformats.org/officeDocument/2006/relationships/image" Target="../media/image12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22.png"/><Relationship Id="rId4" Type="http://schemas.openxmlformats.org/officeDocument/2006/relationships/image" Target="../media/image115.png"/><Relationship Id="rId5" Type="http://schemas.openxmlformats.org/officeDocument/2006/relationships/image" Target="../media/image131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49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0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4.png"/><Relationship Id="rId16" Type="http://schemas.openxmlformats.org/officeDocument/2006/relationships/image" Target="../media/image15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Relationship Id="rId15" Type="http://schemas.openxmlformats.org/officeDocument/2006/relationships/image" Target="../media/image172.png"/><Relationship Id="rId16" Type="http://schemas.openxmlformats.org/officeDocument/2006/relationships/image" Target="../media/image173.png"/><Relationship Id="rId17" Type="http://schemas.openxmlformats.org/officeDocument/2006/relationships/image" Target="../media/image174.png"/><Relationship Id="rId18" Type="http://schemas.openxmlformats.org/officeDocument/2006/relationships/image" Target="../media/image17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93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80.png"/><Relationship Id="rId4" Type="http://schemas.openxmlformats.org/officeDocument/2006/relationships/image" Target="../media/image146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81.png"/><Relationship Id="rId8" Type="http://schemas.openxmlformats.org/officeDocument/2006/relationships/image" Target="../media/image9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.png"/><Relationship Id="rId3" Type="http://schemas.openxmlformats.org/officeDocument/2006/relationships/image" Target="../media/image115.png"/><Relationship Id="rId4" Type="http://schemas.openxmlformats.org/officeDocument/2006/relationships/image" Target="../media/image131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49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0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4.png"/><Relationship Id="rId15" Type="http://schemas.openxmlformats.org/officeDocument/2006/relationships/image" Target="../media/image157.png"/><Relationship Id="rId16" Type="http://schemas.openxmlformats.org/officeDocument/2006/relationships/image" Target="../media/image185.png"/><Relationship Id="rId17" Type="http://schemas.openxmlformats.org/officeDocument/2006/relationships/image" Target="../media/image186.png"/><Relationship Id="rId18" Type="http://schemas.openxmlformats.org/officeDocument/2006/relationships/image" Target="../media/image187.png"/><Relationship Id="rId19" Type="http://schemas.openxmlformats.org/officeDocument/2006/relationships/image" Target="../media/image18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.png"/><Relationship Id="rId3" Type="http://schemas.openxmlformats.org/officeDocument/2006/relationships/image" Target="../media/image115.png"/><Relationship Id="rId4" Type="http://schemas.openxmlformats.org/officeDocument/2006/relationships/image" Target="../media/image131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49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0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4.png"/><Relationship Id="rId15" Type="http://schemas.openxmlformats.org/officeDocument/2006/relationships/image" Target="../media/image157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.png"/><Relationship Id="rId3" Type="http://schemas.openxmlformats.org/officeDocument/2006/relationships/image" Target="../media/image115.png"/><Relationship Id="rId4" Type="http://schemas.openxmlformats.org/officeDocument/2006/relationships/image" Target="../media/image131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49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0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4.png"/><Relationship Id="rId15" Type="http://schemas.openxmlformats.org/officeDocument/2006/relationships/image" Target="../media/image157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Relationship Id="rId19" Type="http://schemas.openxmlformats.org/officeDocument/2006/relationships/image" Target="../media/image192.png"/><Relationship Id="rId20" Type="http://schemas.openxmlformats.org/officeDocument/2006/relationships/image" Target="../media/image193.png"/><Relationship Id="rId21" Type="http://schemas.openxmlformats.org/officeDocument/2006/relationships/image" Target="../media/image19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20" Type="http://schemas.openxmlformats.org/officeDocument/2006/relationships/image" Target="../media/image2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jpg"/><Relationship Id="rId7" Type="http://schemas.openxmlformats.org/officeDocument/2006/relationships/image" Target="../media/image210.jpg"/><Relationship Id="rId8" Type="http://schemas.openxmlformats.org/officeDocument/2006/relationships/image" Target="../media/image211.jp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214.jp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218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70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219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Relationship Id="rId17" Type="http://schemas.openxmlformats.org/officeDocument/2006/relationships/image" Target="../media/image173.png"/><Relationship Id="rId18" Type="http://schemas.openxmlformats.org/officeDocument/2006/relationships/image" Target="../media/image220.png"/><Relationship Id="rId19" Type="http://schemas.openxmlformats.org/officeDocument/2006/relationships/image" Target="../media/image221.png"/><Relationship Id="rId20" Type="http://schemas.openxmlformats.org/officeDocument/2006/relationships/image" Target="../media/image222.png"/><Relationship Id="rId21" Type="http://schemas.openxmlformats.org/officeDocument/2006/relationships/image" Target="../media/image223.png"/><Relationship Id="rId22" Type="http://schemas.openxmlformats.org/officeDocument/2006/relationships/image" Target="../media/image224.png"/><Relationship Id="rId23" Type="http://schemas.openxmlformats.org/officeDocument/2006/relationships/image" Target="../media/image225.png"/><Relationship Id="rId24" Type="http://schemas.openxmlformats.org/officeDocument/2006/relationships/image" Target="../media/image226.png"/><Relationship Id="rId25" Type="http://schemas.openxmlformats.org/officeDocument/2006/relationships/image" Target="../media/image227.png"/><Relationship Id="rId26" Type="http://schemas.openxmlformats.org/officeDocument/2006/relationships/image" Target="../media/image22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40.png"/><Relationship Id="rId13" Type="http://schemas.openxmlformats.org/officeDocument/2006/relationships/image" Target="../media/image241.png"/><Relationship Id="rId14" Type="http://schemas.openxmlformats.org/officeDocument/2006/relationships/image" Target="../media/image242.png"/><Relationship Id="rId15" Type="http://schemas.openxmlformats.org/officeDocument/2006/relationships/image" Target="../media/image243.png"/><Relationship Id="rId16" Type="http://schemas.openxmlformats.org/officeDocument/2006/relationships/image" Target="../media/image244.png"/><Relationship Id="rId17" Type="http://schemas.openxmlformats.org/officeDocument/2006/relationships/image" Target="../media/image245.png"/><Relationship Id="rId18" Type="http://schemas.openxmlformats.org/officeDocument/2006/relationships/image" Target="../media/image246.png"/><Relationship Id="rId19" Type="http://schemas.openxmlformats.org/officeDocument/2006/relationships/image" Target="../media/image247.png"/><Relationship Id="rId20" Type="http://schemas.openxmlformats.org/officeDocument/2006/relationships/image" Target="../media/image248.png"/><Relationship Id="rId21" Type="http://schemas.openxmlformats.org/officeDocument/2006/relationships/image" Target="../media/image249.png"/><Relationship Id="rId22" Type="http://schemas.openxmlformats.org/officeDocument/2006/relationships/image" Target="../media/image250.png"/><Relationship Id="rId23" Type="http://schemas.openxmlformats.org/officeDocument/2006/relationships/image" Target="../media/image251.png"/><Relationship Id="rId24" Type="http://schemas.openxmlformats.org/officeDocument/2006/relationships/image" Target="../media/image252.png"/><Relationship Id="rId25" Type="http://schemas.openxmlformats.org/officeDocument/2006/relationships/image" Target="../media/image253.png"/><Relationship Id="rId26" Type="http://schemas.openxmlformats.org/officeDocument/2006/relationships/image" Target="../media/image254.png"/><Relationship Id="rId27" Type="http://schemas.openxmlformats.org/officeDocument/2006/relationships/image" Target="../media/image255.png"/><Relationship Id="rId28" Type="http://schemas.openxmlformats.org/officeDocument/2006/relationships/image" Target="../media/image256.png"/><Relationship Id="rId29" Type="http://schemas.openxmlformats.org/officeDocument/2006/relationships/image" Target="../media/image257.png"/><Relationship Id="rId30" Type="http://schemas.openxmlformats.org/officeDocument/2006/relationships/image" Target="../media/image258.png"/><Relationship Id="rId31" Type="http://schemas.openxmlformats.org/officeDocument/2006/relationships/image" Target="../media/image259.png"/><Relationship Id="rId32" Type="http://schemas.openxmlformats.org/officeDocument/2006/relationships/image" Target="../media/image260.png"/><Relationship Id="rId33" Type="http://schemas.openxmlformats.org/officeDocument/2006/relationships/image" Target="../media/image261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6.png"/><Relationship Id="rId3" Type="http://schemas.openxmlformats.org/officeDocument/2006/relationships/image" Target="../media/image2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271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0.png"/><Relationship Id="rId7" Type="http://schemas.openxmlformats.org/officeDocument/2006/relationships/image" Target="../media/image274.jpg"/><Relationship Id="rId8" Type="http://schemas.openxmlformats.org/officeDocument/2006/relationships/image" Target="../media/image275.png"/><Relationship Id="rId9" Type="http://schemas.openxmlformats.org/officeDocument/2006/relationships/image" Target="../media/image276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277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278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279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280.png"/><Relationship Id="rId5" Type="http://schemas.openxmlformats.org/officeDocument/2006/relationships/image" Target="../media/image281.jp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286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95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96.jpg"/><Relationship Id="rId5" Type="http://schemas.openxmlformats.org/officeDocument/2006/relationships/image" Target="../media/image297.jpg"/><Relationship Id="rId6" Type="http://schemas.openxmlformats.org/officeDocument/2006/relationships/image" Target="../media/image298.jpg"/><Relationship Id="rId7" Type="http://schemas.openxmlformats.org/officeDocument/2006/relationships/image" Target="../media/image299.jpg"/><Relationship Id="rId8" Type="http://schemas.openxmlformats.org/officeDocument/2006/relationships/image" Target="../media/image300.jpg"/><Relationship Id="rId9" Type="http://schemas.openxmlformats.org/officeDocument/2006/relationships/image" Target="../media/image301.jpg"/><Relationship Id="rId10" Type="http://schemas.openxmlformats.org/officeDocument/2006/relationships/image" Target="../media/image302.jpg"/><Relationship Id="rId11" Type="http://schemas.openxmlformats.org/officeDocument/2006/relationships/image" Target="../media/image303.jpg"/><Relationship Id="rId12" Type="http://schemas.openxmlformats.org/officeDocument/2006/relationships/image" Target="../media/image304.jpg"/><Relationship Id="rId13" Type="http://schemas.openxmlformats.org/officeDocument/2006/relationships/image" Target="../media/image305.jpg"/><Relationship Id="rId14" Type="http://schemas.openxmlformats.org/officeDocument/2006/relationships/image" Target="../media/image306.jpg"/><Relationship Id="rId15" Type="http://schemas.openxmlformats.org/officeDocument/2006/relationships/image" Target="../media/image307.jpg"/><Relationship Id="rId16" Type="http://schemas.openxmlformats.org/officeDocument/2006/relationships/image" Target="../media/image308.jpg"/><Relationship Id="rId17" Type="http://schemas.openxmlformats.org/officeDocument/2006/relationships/image" Target="../media/image309.jpg"/><Relationship Id="rId18" Type="http://schemas.openxmlformats.org/officeDocument/2006/relationships/image" Target="../media/image310.jpg"/><Relationship Id="rId19" Type="http://schemas.openxmlformats.org/officeDocument/2006/relationships/image" Target="../media/image311.jpg"/><Relationship Id="rId20" Type="http://schemas.openxmlformats.org/officeDocument/2006/relationships/image" Target="../media/image312.jpg"/><Relationship Id="rId21" Type="http://schemas.openxmlformats.org/officeDocument/2006/relationships/image" Target="../media/image313.jpg"/><Relationship Id="rId22" Type="http://schemas.openxmlformats.org/officeDocument/2006/relationships/image" Target="../media/image314.jpg"/><Relationship Id="rId23" Type="http://schemas.openxmlformats.org/officeDocument/2006/relationships/image" Target="../media/image315.jpg"/><Relationship Id="rId24" Type="http://schemas.openxmlformats.org/officeDocument/2006/relationships/image" Target="../media/image316.jpg"/><Relationship Id="rId25" Type="http://schemas.openxmlformats.org/officeDocument/2006/relationships/image" Target="../media/image317.jpg"/><Relationship Id="rId26" Type="http://schemas.openxmlformats.org/officeDocument/2006/relationships/image" Target="../media/image318.jpg"/><Relationship Id="rId27" Type="http://schemas.openxmlformats.org/officeDocument/2006/relationships/image" Target="../media/image319.jpg"/><Relationship Id="rId28" Type="http://schemas.openxmlformats.org/officeDocument/2006/relationships/image" Target="../media/image320.jpg"/><Relationship Id="rId29" Type="http://schemas.openxmlformats.org/officeDocument/2006/relationships/image" Target="../media/image321.jpg"/><Relationship Id="rId30" Type="http://schemas.openxmlformats.org/officeDocument/2006/relationships/image" Target="../media/image322.png"/><Relationship Id="rId31" Type="http://schemas.openxmlformats.org/officeDocument/2006/relationships/image" Target="../media/image323.png"/><Relationship Id="rId32" Type="http://schemas.openxmlformats.org/officeDocument/2006/relationships/image" Target="../media/image324.png"/><Relationship Id="rId33" Type="http://schemas.openxmlformats.org/officeDocument/2006/relationships/image" Target="../media/image325.png"/><Relationship Id="rId34" Type="http://schemas.openxmlformats.org/officeDocument/2006/relationships/image" Target="../media/image326.png"/><Relationship Id="rId35" Type="http://schemas.openxmlformats.org/officeDocument/2006/relationships/image" Target="../media/image327.png"/><Relationship Id="rId36" Type="http://schemas.openxmlformats.org/officeDocument/2006/relationships/image" Target="../media/image328.png"/><Relationship Id="rId37" Type="http://schemas.openxmlformats.org/officeDocument/2006/relationships/image" Target="../media/image329.png"/><Relationship Id="rId38" Type="http://schemas.openxmlformats.org/officeDocument/2006/relationships/image" Target="../media/image330.png"/><Relationship Id="rId39" Type="http://schemas.openxmlformats.org/officeDocument/2006/relationships/image" Target="../media/image331.png"/><Relationship Id="rId40" Type="http://schemas.openxmlformats.org/officeDocument/2006/relationships/image" Target="../media/image332.png"/><Relationship Id="rId41" Type="http://schemas.openxmlformats.org/officeDocument/2006/relationships/image" Target="../media/image333.png"/><Relationship Id="rId42" Type="http://schemas.openxmlformats.org/officeDocument/2006/relationships/image" Target="../media/image334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335.jpg"/><Relationship Id="rId5" Type="http://schemas.openxmlformats.org/officeDocument/2006/relationships/image" Target="../media/image336.jpg"/><Relationship Id="rId6" Type="http://schemas.openxmlformats.org/officeDocument/2006/relationships/image" Target="../media/image337.jpg"/><Relationship Id="rId7" Type="http://schemas.openxmlformats.org/officeDocument/2006/relationships/image" Target="../media/image338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339.jpg"/><Relationship Id="rId5" Type="http://schemas.openxmlformats.org/officeDocument/2006/relationships/image" Target="../media/image340.jpg"/><Relationship Id="rId6" Type="http://schemas.openxmlformats.org/officeDocument/2006/relationships/image" Target="../media/image341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99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344.png"/><Relationship Id="rId9" Type="http://schemas.openxmlformats.org/officeDocument/2006/relationships/image" Target="../media/image345.png"/><Relationship Id="rId10" Type="http://schemas.openxmlformats.org/officeDocument/2006/relationships/image" Target="../media/image106.png"/><Relationship Id="rId11" Type="http://schemas.openxmlformats.org/officeDocument/2006/relationships/image" Target="../media/image346.png"/><Relationship Id="rId12" Type="http://schemas.openxmlformats.org/officeDocument/2006/relationships/image" Target="../media/image347.png"/><Relationship Id="rId13" Type="http://schemas.openxmlformats.org/officeDocument/2006/relationships/image" Target="../media/image348.png"/><Relationship Id="rId14" Type="http://schemas.openxmlformats.org/officeDocument/2006/relationships/image" Target="../media/image349.png"/><Relationship Id="rId15" Type="http://schemas.openxmlformats.org/officeDocument/2006/relationships/image" Target="../media/image350.png"/><Relationship Id="rId16" Type="http://schemas.openxmlformats.org/officeDocument/2006/relationships/image" Target="../media/image351.png"/><Relationship Id="rId17" Type="http://schemas.openxmlformats.org/officeDocument/2006/relationships/image" Target="../media/image352.png"/><Relationship Id="rId18" Type="http://schemas.openxmlformats.org/officeDocument/2006/relationships/image" Target="../media/image353.png"/><Relationship Id="rId19" Type="http://schemas.openxmlformats.org/officeDocument/2006/relationships/image" Target="../media/image354.png"/><Relationship Id="rId20" Type="http://schemas.openxmlformats.org/officeDocument/2006/relationships/image" Target="../media/image355.png"/><Relationship Id="rId21" Type="http://schemas.openxmlformats.org/officeDocument/2006/relationships/image" Target="../media/image356.png"/><Relationship Id="rId22" Type="http://schemas.openxmlformats.org/officeDocument/2006/relationships/image" Target="../media/image357.png"/><Relationship Id="rId23" Type="http://schemas.openxmlformats.org/officeDocument/2006/relationships/image" Target="../media/image358.png"/><Relationship Id="rId24" Type="http://schemas.openxmlformats.org/officeDocument/2006/relationships/image" Target="../media/image359.png"/><Relationship Id="rId25" Type="http://schemas.openxmlformats.org/officeDocument/2006/relationships/image" Target="../media/image360.png"/><Relationship Id="rId26" Type="http://schemas.openxmlformats.org/officeDocument/2006/relationships/image" Target="../media/image361.png"/><Relationship Id="rId27" Type="http://schemas.openxmlformats.org/officeDocument/2006/relationships/image" Target="../media/image362.png"/><Relationship Id="rId28" Type="http://schemas.openxmlformats.org/officeDocument/2006/relationships/image" Target="../media/image363.png"/><Relationship Id="rId29" Type="http://schemas.openxmlformats.org/officeDocument/2006/relationships/image" Target="../media/image364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jpg"/><Relationship Id="rId3" Type="http://schemas.openxmlformats.org/officeDocument/2006/relationships/image" Target="../media/image2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365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366.jpg"/><Relationship Id="rId5" Type="http://schemas.openxmlformats.org/officeDocument/2006/relationships/image" Target="../media/image36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20" Type="http://schemas.openxmlformats.org/officeDocument/2006/relationships/image" Target="../media/image63.png"/><Relationship Id="rId21" Type="http://schemas.openxmlformats.org/officeDocument/2006/relationships/image" Target="../media/image64.png"/><Relationship Id="rId22" Type="http://schemas.openxmlformats.org/officeDocument/2006/relationships/image" Target="../media/image65.png"/><Relationship Id="rId23" Type="http://schemas.openxmlformats.org/officeDocument/2006/relationships/image" Target="../media/image66.png"/><Relationship Id="rId24" Type="http://schemas.openxmlformats.org/officeDocument/2006/relationships/image" Target="../media/image67.png"/><Relationship Id="rId25" Type="http://schemas.openxmlformats.org/officeDocument/2006/relationships/image" Target="../media/image68.png"/><Relationship Id="rId26" Type="http://schemas.openxmlformats.org/officeDocument/2006/relationships/image" Target="../media/image69.png"/><Relationship Id="rId27" Type="http://schemas.openxmlformats.org/officeDocument/2006/relationships/image" Target="../media/image70.png"/><Relationship Id="rId28" Type="http://schemas.openxmlformats.org/officeDocument/2006/relationships/image" Target="../media/image71.png"/><Relationship Id="rId29" Type="http://schemas.openxmlformats.org/officeDocument/2006/relationships/image" Target="../media/image72.png"/><Relationship Id="rId30" Type="http://schemas.openxmlformats.org/officeDocument/2006/relationships/image" Target="../media/image73.png"/><Relationship Id="rId31" Type="http://schemas.openxmlformats.org/officeDocument/2006/relationships/image" Target="../media/image74.png"/><Relationship Id="rId32" Type="http://schemas.openxmlformats.org/officeDocument/2006/relationships/image" Target="../media/image75.png"/><Relationship Id="rId33" Type="http://schemas.openxmlformats.org/officeDocument/2006/relationships/image" Target="../media/image76.png"/><Relationship Id="rId34" Type="http://schemas.openxmlformats.org/officeDocument/2006/relationships/image" Target="../media/image77.png"/><Relationship Id="rId35" Type="http://schemas.openxmlformats.org/officeDocument/2006/relationships/image" Target="../media/image78.png"/><Relationship Id="rId36" Type="http://schemas.openxmlformats.org/officeDocument/2006/relationships/image" Target="../media/image79.png"/><Relationship Id="rId37" Type="http://schemas.openxmlformats.org/officeDocument/2006/relationships/image" Target="../media/image80.png"/><Relationship Id="rId38" Type="http://schemas.openxmlformats.org/officeDocument/2006/relationships/image" Target="../media/image81.png"/><Relationship Id="rId39" Type="http://schemas.openxmlformats.org/officeDocument/2006/relationships/image" Target="../media/image82.png"/><Relationship Id="rId40" Type="http://schemas.openxmlformats.org/officeDocument/2006/relationships/image" Target="../media/image83.png"/><Relationship Id="rId41" Type="http://schemas.openxmlformats.org/officeDocument/2006/relationships/image" Target="../media/image84.png"/><Relationship Id="rId42" Type="http://schemas.openxmlformats.org/officeDocument/2006/relationships/image" Target="../media/image85.png"/><Relationship Id="rId43" Type="http://schemas.openxmlformats.org/officeDocument/2006/relationships/image" Target="../media/image86.png"/><Relationship Id="rId44" Type="http://schemas.openxmlformats.org/officeDocument/2006/relationships/image" Target="../media/image87.png"/><Relationship Id="rId45" Type="http://schemas.openxmlformats.org/officeDocument/2006/relationships/image" Target="../media/image88.png"/><Relationship Id="rId46" Type="http://schemas.openxmlformats.org/officeDocument/2006/relationships/image" Target="../media/image89.png"/><Relationship Id="rId47" Type="http://schemas.openxmlformats.org/officeDocument/2006/relationships/image" Target="../media/image9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91.jp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24090" y="4790440"/>
            <a:ext cx="207962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21640" y="3234435"/>
            <a:ext cx="1794510" cy="92456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ct val="121900"/>
              </a:lnSpc>
              <a:spcBef>
                <a:spcPts val="160"/>
              </a:spcBef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Clifford</a:t>
            </a:r>
            <a:r>
              <a:rPr dirty="0" sz="16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Duke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Solutions</a:t>
            </a:r>
            <a:r>
              <a:rPr dirty="0" sz="1600" spc="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Architect </a:t>
            </a: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2019-</a:t>
            </a:r>
            <a:r>
              <a:rPr dirty="0" sz="1600" spc="80">
                <a:solidFill>
                  <a:srgbClr val="FFFFFF"/>
                </a:solidFill>
                <a:latin typeface="Trebuchet MS"/>
                <a:cs typeface="Trebuchet MS"/>
              </a:rPr>
              <a:t>10-</a:t>
            </a:r>
            <a:r>
              <a:rPr dirty="0" sz="1600" spc="75">
                <a:solidFill>
                  <a:srgbClr val="FFFFFF"/>
                </a:solidFill>
                <a:latin typeface="Trebuchet MS"/>
                <a:cs typeface="Trebuchet MS"/>
              </a:rPr>
              <a:t>29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70" b="0">
                <a:latin typeface="Trebuchet MS"/>
                <a:cs typeface="Trebuchet MS"/>
              </a:rPr>
              <a:t>Cloud</a:t>
            </a:r>
            <a:r>
              <a:rPr dirty="0" sz="4000" spc="-140" b="0">
                <a:latin typeface="Trebuchet MS"/>
                <a:cs typeface="Trebuchet MS"/>
              </a:rPr>
              <a:t> </a:t>
            </a:r>
            <a:r>
              <a:rPr dirty="0" sz="4000" spc="80" b="0">
                <a:latin typeface="Trebuchet MS"/>
                <a:cs typeface="Trebuchet MS"/>
              </a:rPr>
              <a:t>Migration</a:t>
            </a:r>
            <a:r>
              <a:rPr dirty="0" sz="4000" spc="-140" b="0">
                <a:latin typeface="Trebuchet MS"/>
                <a:cs typeface="Trebuchet MS"/>
              </a:rPr>
              <a:t> </a:t>
            </a:r>
            <a:r>
              <a:rPr dirty="0" sz="4000" spc="110" b="0">
                <a:latin typeface="Trebuchet MS"/>
                <a:cs typeface="Trebuchet MS"/>
              </a:rPr>
              <a:t>Workshop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2531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8559" y="4702358"/>
            <a:ext cx="390523" cy="23431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2587" y="273811"/>
            <a:ext cx="126555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95" b="0">
                <a:solidFill>
                  <a:srgbClr val="F2F4F4"/>
                </a:solidFill>
                <a:latin typeface="Trebuchet MS"/>
                <a:cs typeface="Trebuchet MS"/>
              </a:rPr>
              <a:t>Re-</a:t>
            </a:r>
            <a:r>
              <a:rPr dirty="0" sz="3000" spc="-20" b="0">
                <a:solidFill>
                  <a:srgbClr val="F2F4F4"/>
                </a:solidFill>
                <a:latin typeface="Trebuchet MS"/>
                <a:cs typeface="Trebuchet MS"/>
              </a:rPr>
              <a:t>host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919113" y="3065745"/>
            <a:ext cx="3294379" cy="469900"/>
          </a:xfrm>
          <a:custGeom>
            <a:avLst/>
            <a:gdLst/>
            <a:ahLst/>
            <a:cxnLst/>
            <a:rect l="l" t="t" r="r" b="b"/>
            <a:pathLst>
              <a:path w="3294379" h="469900">
                <a:moveTo>
                  <a:pt x="3294368" y="0"/>
                </a:moveTo>
                <a:lnTo>
                  <a:pt x="3292373" y="74191"/>
                </a:lnTo>
                <a:lnTo>
                  <a:pt x="3286820" y="138625"/>
                </a:lnTo>
                <a:lnTo>
                  <a:pt x="3278352" y="189436"/>
                </a:lnTo>
                <a:lnTo>
                  <a:pt x="3255249" y="234724"/>
                </a:lnTo>
                <a:lnTo>
                  <a:pt x="1686303" y="234724"/>
                </a:lnTo>
                <a:lnTo>
                  <a:pt x="1673938" y="246691"/>
                </a:lnTo>
                <a:lnTo>
                  <a:pt x="1663199" y="280013"/>
                </a:lnTo>
                <a:lnTo>
                  <a:pt x="1654731" y="330824"/>
                </a:lnTo>
                <a:lnTo>
                  <a:pt x="1649178" y="395258"/>
                </a:lnTo>
                <a:lnTo>
                  <a:pt x="1647184" y="469449"/>
                </a:lnTo>
                <a:lnTo>
                  <a:pt x="1645189" y="395258"/>
                </a:lnTo>
                <a:lnTo>
                  <a:pt x="1639636" y="330824"/>
                </a:lnTo>
                <a:lnTo>
                  <a:pt x="1631168" y="280013"/>
                </a:lnTo>
                <a:lnTo>
                  <a:pt x="1620429" y="246691"/>
                </a:lnTo>
                <a:lnTo>
                  <a:pt x="1608065" y="234724"/>
                </a:lnTo>
                <a:lnTo>
                  <a:pt x="39119" y="234724"/>
                </a:lnTo>
                <a:lnTo>
                  <a:pt x="26754" y="222758"/>
                </a:lnTo>
                <a:lnTo>
                  <a:pt x="16015" y="189436"/>
                </a:lnTo>
                <a:lnTo>
                  <a:pt x="7547" y="138625"/>
                </a:lnTo>
                <a:lnTo>
                  <a:pt x="1994" y="74191"/>
                </a:ln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614048" y="3720084"/>
            <a:ext cx="20072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dirty="0" sz="1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 VMs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4730" y="1258785"/>
            <a:ext cx="1587500" cy="158749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818615" y="2827020"/>
            <a:ext cx="14452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Virtual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machines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7996718" y="114363"/>
            <a:ext cx="1010919" cy="807720"/>
            <a:chOff x="7996718" y="114363"/>
            <a:chExt cx="1010919" cy="807720"/>
          </a:xfrm>
        </p:grpSpPr>
        <p:sp>
          <p:nvSpPr>
            <p:cNvPr id="10" name="object 10" descr=""/>
            <p:cNvSpPr/>
            <p:nvPr/>
          </p:nvSpPr>
          <p:spPr>
            <a:xfrm>
              <a:off x="8446975" y="434947"/>
              <a:ext cx="219075" cy="400685"/>
            </a:xfrm>
            <a:custGeom>
              <a:avLst/>
              <a:gdLst/>
              <a:ahLst/>
              <a:cxnLst/>
              <a:rect l="l" t="t" r="r" b="b"/>
              <a:pathLst>
                <a:path w="219075" h="400684">
                  <a:moveTo>
                    <a:pt x="218589" y="400316"/>
                  </a:moveTo>
                  <a:lnTo>
                    <a:pt x="0" y="400316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278832" y="682917"/>
              <a:ext cx="33655" cy="38100"/>
            </a:xfrm>
            <a:custGeom>
              <a:avLst/>
              <a:gdLst/>
              <a:ahLst/>
              <a:cxnLst/>
              <a:rect l="l" t="t" r="r" b="b"/>
              <a:pathLst>
                <a:path w="33654" h="38100">
                  <a:moveTo>
                    <a:pt x="0" y="38022"/>
                  </a:moveTo>
                  <a:lnTo>
                    <a:pt x="33574" y="0"/>
                  </a:lnTo>
                </a:path>
              </a:pathLst>
            </a:custGeom>
            <a:ln w="19050">
              <a:solidFill>
                <a:srgbClr val="545B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296192" y="702643"/>
              <a:ext cx="62230" cy="46990"/>
            </a:xfrm>
            <a:custGeom>
              <a:avLst/>
              <a:gdLst/>
              <a:ahLst/>
              <a:cxnLst/>
              <a:rect l="l" t="t" r="r" b="b"/>
              <a:pathLst>
                <a:path w="62229" h="46990">
                  <a:moveTo>
                    <a:pt x="0" y="0"/>
                  </a:moveTo>
                  <a:lnTo>
                    <a:pt x="61946" y="46732"/>
                  </a:lnTo>
                </a:path>
              </a:pathLst>
            </a:custGeom>
            <a:ln w="19050">
              <a:solidFill>
                <a:srgbClr val="545B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171572" y="570100"/>
              <a:ext cx="275590" cy="302260"/>
            </a:xfrm>
            <a:custGeom>
              <a:avLst/>
              <a:gdLst/>
              <a:ahLst/>
              <a:cxnLst/>
              <a:rect l="l" t="t" r="r" b="b"/>
              <a:pathLst>
                <a:path w="275590" h="302259">
                  <a:moveTo>
                    <a:pt x="18025" y="0"/>
                  </a:moveTo>
                  <a:lnTo>
                    <a:pt x="164860" y="0"/>
                  </a:lnTo>
                  <a:lnTo>
                    <a:pt x="210781" y="171386"/>
                  </a:lnTo>
                  <a:lnTo>
                    <a:pt x="275403" y="171386"/>
                  </a:lnTo>
                  <a:lnTo>
                    <a:pt x="275403" y="281960"/>
                  </a:lnTo>
                  <a:lnTo>
                    <a:pt x="273986" y="289635"/>
                  </a:lnTo>
                  <a:lnTo>
                    <a:pt x="270123" y="295902"/>
                  </a:lnTo>
                  <a:lnTo>
                    <a:pt x="264394" y="300128"/>
                  </a:lnTo>
                  <a:lnTo>
                    <a:pt x="257377" y="301678"/>
                  </a:lnTo>
                  <a:lnTo>
                    <a:pt x="18025" y="301678"/>
                  </a:lnTo>
                  <a:lnTo>
                    <a:pt x="11008" y="300128"/>
                  </a:lnTo>
                  <a:lnTo>
                    <a:pt x="5279" y="295902"/>
                  </a:lnTo>
                  <a:lnTo>
                    <a:pt x="1416" y="289635"/>
                  </a:lnTo>
                  <a:lnTo>
                    <a:pt x="0" y="281960"/>
                  </a:lnTo>
                  <a:lnTo>
                    <a:pt x="0" y="19717"/>
                  </a:lnTo>
                  <a:lnTo>
                    <a:pt x="1416" y="12042"/>
                  </a:lnTo>
                  <a:lnTo>
                    <a:pt x="5279" y="5775"/>
                  </a:lnTo>
                  <a:lnTo>
                    <a:pt x="11008" y="1549"/>
                  </a:lnTo>
                  <a:lnTo>
                    <a:pt x="18025" y="0"/>
                  </a:lnTo>
                  <a:close/>
                </a:path>
                <a:path w="275590" h="302259">
                  <a:moveTo>
                    <a:pt x="37190" y="39708"/>
                  </a:moveTo>
                  <a:lnTo>
                    <a:pt x="37190" y="178435"/>
                  </a:lnTo>
                  <a:lnTo>
                    <a:pt x="187377" y="178435"/>
                  </a:lnTo>
                  <a:lnTo>
                    <a:pt x="142218" y="39708"/>
                  </a:lnTo>
                  <a:lnTo>
                    <a:pt x="37190" y="3970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86491" y="796338"/>
              <a:ext cx="232630" cy="12536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3757" y="415236"/>
              <a:ext cx="213195" cy="403783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8286677" y="123888"/>
              <a:ext cx="711835" cy="577215"/>
            </a:xfrm>
            <a:custGeom>
              <a:avLst/>
              <a:gdLst/>
              <a:ahLst/>
              <a:cxnLst/>
              <a:rect l="l" t="t" r="r" b="b"/>
              <a:pathLst>
                <a:path w="711834" h="577215">
                  <a:moveTo>
                    <a:pt x="0" y="134859"/>
                  </a:moveTo>
                  <a:lnTo>
                    <a:pt x="6545" y="134262"/>
                  </a:lnTo>
                  <a:lnTo>
                    <a:pt x="13637" y="133665"/>
                  </a:lnTo>
                  <a:lnTo>
                    <a:pt x="20182" y="133665"/>
                  </a:lnTo>
                  <a:lnTo>
                    <a:pt x="31621" y="134103"/>
                  </a:lnTo>
                  <a:lnTo>
                    <a:pt x="42957" y="135381"/>
                  </a:lnTo>
                  <a:lnTo>
                    <a:pt x="54088" y="137442"/>
                  </a:lnTo>
                  <a:lnTo>
                    <a:pt x="64913" y="140229"/>
                  </a:lnTo>
                  <a:lnTo>
                    <a:pt x="82386" y="94711"/>
                  </a:lnTo>
                  <a:lnTo>
                    <a:pt x="109521" y="56068"/>
                  </a:lnTo>
                  <a:lnTo>
                    <a:pt x="144721" y="26160"/>
                  </a:lnTo>
                  <a:lnTo>
                    <a:pt x="186388" y="6850"/>
                  </a:lnTo>
                  <a:lnTo>
                    <a:pt x="232925" y="0"/>
                  </a:lnTo>
                  <a:lnTo>
                    <a:pt x="280466" y="7194"/>
                  </a:lnTo>
                  <a:lnTo>
                    <a:pt x="323006" y="27477"/>
                  </a:lnTo>
                  <a:lnTo>
                    <a:pt x="358686" y="58903"/>
                  </a:lnTo>
                  <a:lnTo>
                    <a:pt x="385646" y="99523"/>
                  </a:lnTo>
                  <a:lnTo>
                    <a:pt x="402028" y="147390"/>
                  </a:lnTo>
                  <a:lnTo>
                    <a:pt x="417149" y="141814"/>
                  </a:lnTo>
                  <a:lnTo>
                    <a:pt x="432985" y="137693"/>
                  </a:lnTo>
                  <a:lnTo>
                    <a:pt x="449435" y="135139"/>
                  </a:lnTo>
                  <a:lnTo>
                    <a:pt x="466397" y="134262"/>
                  </a:lnTo>
                  <a:lnTo>
                    <a:pt x="512622" y="141069"/>
                  </a:lnTo>
                  <a:lnTo>
                    <a:pt x="554181" y="160275"/>
                  </a:lnTo>
                  <a:lnTo>
                    <a:pt x="589406" y="190056"/>
                  </a:lnTo>
                  <a:lnTo>
                    <a:pt x="616630" y="228589"/>
                  </a:lnTo>
                  <a:lnTo>
                    <a:pt x="634187" y="274051"/>
                  </a:lnTo>
                  <a:lnTo>
                    <a:pt x="640409" y="324618"/>
                  </a:lnTo>
                  <a:lnTo>
                    <a:pt x="640409" y="331181"/>
                  </a:lnTo>
                  <a:lnTo>
                    <a:pt x="639864" y="337148"/>
                  </a:lnTo>
                  <a:lnTo>
                    <a:pt x="639318" y="343116"/>
                  </a:lnTo>
                  <a:lnTo>
                    <a:pt x="668289" y="360831"/>
                  </a:lnTo>
                  <a:lnTo>
                    <a:pt x="691072" y="386826"/>
                  </a:lnTo>
                  <a:lnTo>
                    <a:pt x="705980" y="419310"/>
                  </a:lnTo>
                  <a:lnTo>
                    <a:pt x="711324" y="456493"/>
                  </a:lnTo>
                  <a:lnTo>
                    <a:pt x="702621" y="503523"/>
                  </a:lnTo>
                  <a:lnTo>
                    <a:pt x="678935" y="541825"/>
                  </a:lnTo>
                  <a:lnTo>
                    <a:pt x="643895" y="567596"/>
                  </a:lnTo>
                  <a:lnTo>
                    <a:pt x="601134" y="577032"/>
                  </a:lnTo>
                  <a:lnTo>
                    <a:pt x="422757" y="577032"/>
                  </a:lnTo>
                </a:path>
              </a:pathLst>
            </a:custGeom>
            <a:ln w="19050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006243" y="258267"/>
              <a:ext cx="287655" cy="451484"/>
            </a:xfrm>
            <a:custGeom>
              <a:avLst/>
              <a:gdLst/>
              <a:ahLst/>
              <a:cxnLst/>
              <a:rect l="l" t="t" r="r" b="b"/>
              <a:pathLst>
                <a:path w="287654" h="451484">
                  <a:moveTo>
                    <a:pt x="117281" y="451360"/>
                  </a:moveTo>
                  <a:lnTo>
                    <a:pt x="71630" y="441277"/>
                  </a:lnTo>
                  <a:lnTo>
                    <a:pt x="34351" y="413782"/>
                  </a:lnTo>
                  <a:lnTo>
                    <a:pt x="9216" y="373002"/>
                  </a:lnTo>
                  <a:lnTo>
                    <a:pt x="0" y="323064"/>
                  </a:lnTo>
                  <a:lnTo>
                    <a:pt x="5272" y="284912"/>
                  </a:lnTo>
                  <a:lnTo>
                    <a:pt x="20030" y="251332"/>
                  </a:lnTo>
                  <a:lnTo>
                    <a:pt x="42679" y="224064"/>
                  </a:lnTo>
                  <a:lnTo>
                    <a:pt x="71630" y="204850"/>
                  </a:lnTo>
                  <a:lnTo>
                    <a:pt x="85408" y="200171"/>
                  </a:lnTo>
                  <a:lnTo>
                    <a:pt x="87434" y="178185"/>
                  </a:lnTo>
                  <a:lnTo>
                    <a:pt x="101998" y="129677"/>
                  </a:lnTo>
                  <a:lnTo>
                    <a:pt x="125796" y="86793"/>
                  </a:lnTo>
                  <a:lnTo>
                    <a:pt x="157527" y="50958"/>
                  </a:lnTo>
                  <a:lnTo>
                    <a:pt x="195889" y="23598"/>
                  </a:lnTo>
                  <a:lnTo>
                    <a:pt x="239578" y="6137"/>
                  </a:lnTo>
                  <a:lnTo>
                    <a:pt x="287292" y="0"/>
                  </a:lnTo>
                </a:path>
              </a:pathLst>
            </a:custGeom>
            <a:ln w="19050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5134132" y="1171419"/>
            <a:ext cx="2390140" cy="139001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15"/>
              </a:spcBef>
            </a:pPr>
            <a:r>
              <a:rPr dirty="0" sz="1750" spc="45">
                <a:solidFill>
                  <a:srgbClr val="00B050"/>
                </a:solidFill>
                <a:latin typeface="Trebuchet MS"/>
                <a:cs typeface="Trebuchet MS"/>
              </a:rPr>
              <a:t>Pros:</a:t>
            </a:r>
            <a:endParaRPr sz="1750">
              <a:latin typeface="Trebuchet MS"/>
              <a:cs typeface="Trebuchet MS"/>
            </a:endParaRPr>
          </a:p>
          <a:p>
            <a:pPr marL="298450" marR="5080" indent="-285750">
              <a:lnSpc>
                <a:spcPts val="2210"/>
              </a:lnSpc>
              <a:spcBef>
                <a:spcPts val="10"/>
              </a:spcBef>
              <a:buFont typeface="Arial"/>
              <a:buChar char="•"/>
              <a:tabLst>
                <a:tab pos="298450" algn="l"/>
              </a:tabLst>
            </a:pPr>
            <a:r>
              <a:rPr dirty="0" sz="1800" spc="65">
                <a:solidFill>
                  <a:srgbClr val="F2F2F2"/>
                </a:solidFill>
                <a:latin typeface="Trebuchet MS"/>
                <a:cs typeface="Trebuchet MS"/>
              </a:rPr>
              <a:t>Usually</a:t>
            </a:r>
            <a:r>
              <a:rPr dirty="0" sz="1800" spc="185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2F2F2"/>
                </a:solidFill>
                <a:latin typeface="Trebuchet MS"/>
                <a:cs typeface="Trebuchet MS"/>
              </a:rPr>
              <a:t>the</a:t>
            </a:r>
            <a:r>
              <a:rPr dirty="0" sz="1800" spc="195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F2F2F2"/>
                </a:solidFill>
                <a:latin typeface="Trebuchet MS"/>
                <a:cs typeface="Trebuchet MS"/>
              </a:rPr>
              <a:t>fastest </a:t>
            </a:r>
            <a:r>
              <a:rPr dirty="0" sz="1800" spc="70">
                <a:solidFill>
                  <a:srgbClr val="F2F2F2"/>
                </a:solidFill>
                <a:latin typeface="Trebuchet MS"/>
                <a:cs typeface="Trebuchet MS"/>
              </a:rPr>
              <a:t>migration</a:t>
            </a:r>
            <a:r>
              <a:rPr dirty="0" sz="1800" spc="13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F2F2F2"/>
                </a:solidFill>
                <a:latin typeface="Trebuchet MS"/>
                <a:cs typeface="Trebuchet MS"/>
              </a:rPr>
              <a:t>strategy</a:t>
            </a:r>
            <a:endParaRPr sz="1800">
              <a:latin typeface="Trebuchet MS"/>
              <a:cs typeface="Trebuchet MS"/>
            </a:endParaRPr>
          </a:p>
          <a:p>
            <a:pPr marL="298450" marR="297180" indent="-285750">
              <a:lnSpc>
                <a:spcPts val="2110"/>
              </a:lnSpc>
              <a:spcBef>
                <a:spcPts val="55"/>
              </a:spcBef>
              <a:buFont typeface="Arial"/>
              <a:buChar char="•"/>
              <a:tabLst>
                <a:tab pos="298450" algn="l"/>
              </a:tabLst>
            </a:pPr>
            <a:r>
              <a:rPr dirty="0" sz="1800" spc="120">
                <a:solidFill>
                  <a:srgbClr val="F2F2F2"/>
                </a:solidFill>
                <a:latin typeface="Trebuchet MS"/>
                <a:cs typeface="Trebuchet MS"/>
              </a:rPr>
              <a:t>No</a:t>
            </a:r>
            <a:r>
              <a:rPr dirty="0" sz="1800" spc="13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2F2F2"/>
                </a:solidFill>
                <a:latin typeface="Trebuchet MS"/>
                <a:cs typeface="Trebuchet MS"/>
              </a:rPr>
              <a:t>architectural </a:t>
            </a:r>
            <a:r>
              <a:rPr dirty="0" sz="1800" spc="55">
                <a:solidFill>
                  <a:srgbClr val="F2F2F2"/>
                </a:solidFill>
                <a:latin typeface="Trebuchet MS"/>
                <a:cs typeface="Trebuchet MS"/>
              </a:rPr>
              <a:t>modifications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429794" y="4683277"/>
            <a:ext cx="2286635" cy="11683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134132" y="2701515"/>
            <a:ext cx="3404870" cy="112458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15"/>
              </a:spcBef>
            </a:pPr>
            <a:r>
              <a:rPr dirty="0" sz="1750" spc="60">
                <a:solidFill>
                  <a:srgbClr val="FF0000"/>
                </a:solidFill>
                <a:latin typeface="Trebuchet MS"/>
                <a:cs typeface="Trebuchet MS"/>
              </a:rPr>
              <a:t>Cons:</a:t>
            </a:r>
            <a:endParaRPr sz="1750">
              <a:latin typeface="Trebuchet MS"/>
              <a:cs typeface="Trebuchet MS"/>
            </a:endParaRPr>
          </a:p>
          <a:p>
            <a:pPr marL="298450" marR="5080" indent="-285750">
              <a:lnSpc>
                <a:spcPts val="2210"/>
              </a:lnSpc>
              <a:spcBef>
                <a:spcPts val="10"/>
              </a:spcBef>
              <a:buFont typeface="Arial"/>
              <a:buChar char="•"/>
              <a:tabLst>
                <a:tab pos="298450" algn="l"/>
              </a:tabLst>
            </a:pPr>
            <a:r>
              <a:rPr dirty="0" sz="1800" spc="105">
                <a:solidFill>
                  <a:srgbClr val="F2F2F2"/>
                </a:solidFill>
                <a:latin typeface="Trebuchet MS"/>
                <a:cs typeface="Trebuchet MS"/>
              </a:rPr>
              <a:t>Miss</a:t>
            </a:r>
            <a:r>
              <a:rPr dirty="0" sz="1800" spc="114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95">
                <a:solidFill>
                  <a:srgbClr val="F2F2F2"/>
                </a:solidFill>
                <a:latin typeface="Trebuchet MS"/>
                <a:cs typeface="Trebuchet MS"/>
              </a:rPr>
              <a:t>most</a:t>
            </a:r>
            <a:r>
              <a:rPr dirty="0" sz="1800" spc="11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2F2F2"/>
                </a:solidFill>
                <a:latin typeface="Trebuchet MS"/>
                <a:cs typeface="Trebuchet MS"/>
              </a:rPr>
              <a:t>“cloudy”</a:t>
            </a:r>
            <a:r>
              <a:rPr dirty="0" sz="1800" spc="11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55">
                <a:solidFill>
                  <a:srgbClr val="F2F2F2"/>
                </a:solidFill>
                <a:latin typeface="Trebuchet MS"/>
                <a:cs typeface="Trebuchet MS"/>
              </a:rPr>
              <a:t>benefits of</a:t>
            </a:r>
            <a:r>
              <a:rPr dirty="0" sz="1800" spc="145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2F2F2"/>
                </a:solidFill>
                <a:latin typeface="Trebuchet MS"/>
                <a:cs typeface="Trebuchet MS"/>
              </a:rPr>
              <a:t>target</a:t>
            </a:r>
            <a:r>
              <a:rPr dirty="0" sz="1800" spc="145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2F2F2"/>
                </a:solidFill>
                <a:latin typeface="Trebuchet MS"/>
                <a:cs typeface="Trebuchet MS"/>
              </a:rPr>
              <a:t>platform</a:t>
            </a:r>
            <a:r>
              <a:rPr dirty="0" sz="1800" spc="80">
                <a:solidFill>
                  <a:srgbClr val="F2F2F2"/>
                </a:solidFill>
                <a:latin typeface="Calibri"/>
                <a:cs typeface="Calibri"/>
              </a:rPr>
              <a:t>—</a:t>
            </a:r>
            <a:r>
              <a:rPr dirty="0" sz="1800" spc="65">
                <a:solidFill>
                  <a:srgbClr val="F2F2F2"/>
                </a:solidFill>
                <a:latin typeface="Trebuchet MS"/>
                <a:cs typeface="Trebuchet MS"/>
              </a:rPr>
              <a:t>both</a:t>
            </a:r>
            <a:endParaRPr sz="1800">
              <a:latin typeface="Trebuchet MS"/>
              <a:cs typeface="Trebuchet MS"/>
            </a:endParaRPr>
          </a:p>
          <a:p>
            <a:pPr marL="298450">
              <a:lnSpc>
                <a:spcPts val="2125"/>
              </a:lnSpc>
            </a:pPr>
            <a:r>
              <a:rPr dirty="0" sz="1800">
                <a:solidFill>
                  <a:srgbClr val="F2F2F2"/>
                </a:solidFill>
                <a:latin typeface="Trebuchet MS"/>
                <a:cs typeface="Trebuchet MS"/>
              </a:rPr>
              <a:t>technical</a:t>
            </a:r>
            <a:r>
              <a:rPr dirty="0" sz="1800" spc="30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F2F2F2"/>
                </a:solidFill>
                <a:latin typeface="Trebuchet MS"/>
                <a:cs typeface="Trebuchet MS"/>
              </a:rPr>
              <a:t>and</a:t>
            </a:r>
            <a:r>
              <a:rPr dirty="0" sz="1800" spc="295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2F2F2"/>
                </a:solidFill>
                <a:latin typeface="Trebuchet MS"/>
                <a:cs typeface="Trebuchet MS"/>
              </a:rPr>
              <a:t>financial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44880" y="1758695"/>
            <a:ext cx="299085" cy="1713230"/>
            <a:chOff x="944880" y="1758695"/>
            <a:chExt cx="299085" cy="1713230"/>
          </a:xfrm>
        </p:grpSpPr>
        <p:sp>
          <p:nvSpPr>
            <p:cNvPr id="3" name="object 3" descr=""/>
            <p:cNvSpPr/>
            <p:nvPr/>
          </p:nvSpPr>
          <p:spPr>
            <a:xfrm>
              <a:off x="1093965" y="2944430"/>
              <a:ext cx="0" cy="238760"/>
            </a:xfrm>
            <a:custGeom>
              <a:avLst/>
              <a:gdLst/>
              <a:ahLst/>
              <a:cxnLst/>
              <a:rect l="l" t="t" r="r" b="b"/>
              <a:pathLst>
                <a:path w="0" h="238760">
                  <a:moveTo>
                    <a:pt x="1" y="0"/>
                  </a:moveTo>
                  <a:lnTo>
                    <a:pt x="0" y="238252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880" y="1758695"/>
              <a:ext cx="298703" cy="29870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880" y="2447543"/>
              <a:ext cx="298703" cy="29565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880" y="3176015"/>
              <a:ext cx="298703" cy="29565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368" y="3331463"/>
              <a:ext cx="109728" cy="109728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021735" y="3460496"/>
            <a:ext cx="755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598170" algn="l"/>
              </a:tabLst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084440" y="1758695"/>
            <a:ext cx="756920" cy="1713230"/>
            <a:chOff x="1084440" y="1758695"/>
            <a:chExt cx="756920" cy="1713230"/>
          </a:xfrm>
        </p:grpSpPr>
        <p:sp>
          <p:nvSpPr>
            <p:cNvPr id="10" name="object 10" descr=""/>
            <p:cNvSpPr/>
            <p:nvPr/>
          </p:nvSpPr>
          <p:spPr>
            <a:xfrm>
              <a:off x="1093965" y="2909806"/>
              <a:ext cx="598805" cy="268605"/>
            </a:xfrm>
            <a:custGeom>
              <a:avLst/>
              <a:gdLst/>
              <a:ahLst/>
              <a:cxnLst/>
              <a:rect l="l" t="t" r="r" b="b"/>
              <a:pathLst>
                <a:path w="598805" h="268605">
                  <a:moveTo>
                    <a:pt x="598688" y="0"/>
                  </a:moveTo>
                  <a:lnTo>
                    <a:pt x="0" y="268041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5336" y="1758695"/>
              <a:ext cx="295656" cy="29870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5336" y="2447543"/>
              <a:ext cx="295656" cy="29565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5336" y="3176015"/>
              <a:ext cx="295656" cy="29565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6776" y="3331463"/>
              <a:ext cx="109727" cy="109728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980459" y="2073655"/>
            <a:ext cx="8483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05790" algn="l"/>
              </a:tabLst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93160" y="2738120"/>
            <a:ext cx="8229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05790" algn="l"/>
              </a:tabLst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944880" y="1109472"/>
            <a:ext cx="896619" cy="295910"/>
            <a:chOff x="944880" y="1109472"/>
            <a:chExt cx="896619" cy="295910"/>
          </a:xfrm>
        </p:grpSpPr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4880" y="1109472"/>
              <a:ext cx="298703" cy="29565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5336" y="1109472"/>
              <a:ext cx="295656" cy="295655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1030466" y="1421384"/>
            <a:ext cx="7467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05790" algn="l"/>
              </a:tabLst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LB</a:t>
            </a: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LB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954024" y="1619204"/>
            <a:ext cx="755650" cy="2453005"/>
            <a:chOff x="954024" y="1619204"/>
            <a:chExt cx="755650" cy="2453005"/>
          </a:xfrm>
        </p:grpSpPr>
        <p:sp>
          <p:nvSpPr>
            <p:cNvPr id="22" name="object 22" descr=""/>
            <p:cNvSpPr/>
            <p:nvPr/>
          </p:nvSpPr>
          <p:spPr>
            <a:xfrm>
              <a:off x="1093966" y="1628729"/>
              <a:ext cx="606425" cy="132715"/>
            </a:xfrm>
            <a:custGeom>
              <a:avLst/>
              <a:gdLst/>
              <a:ahLst/>
              <a:cxnLst/>
              <a:rect l="l" t="t" r="r" b="b"/>
              <a:pathLst>
                <a:path w="606425" h="132714">
                  <a:moveTo>
                    <a:pt x="605953" y="0"/>
                  </a:moveTo>
                  <a:lnTo>
                    <a:pt x="0" y="13209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093966" y="1628729"/>
              <a:ext cx="598805" cy="132715"/>
            </a:xfrm>
            <a:custGeom>
              <a:avLst/>
              <a:gdLst/>
              <a:ahLst/>
              <a:cxnLst/>
              <a:rect l="l" t="t" r="r" b="b"/>
              <a:pathLst>
                <a:path w="598805" h="132714">
                  <a:moveTo>
                    <a:pt x="0" y="0"/>
                  </a:moveTo>
                  <a:lnTo>
                    <a:pt x="598685" y="13209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4024" y="3776471"/>
              <a:ext cx="295656" cy="295656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861518" y="4060952"/>
            <a:ext cx="10928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NFS/SMB</a:t>
            </a:r>
            <a:r>
              <a:rPr dirty="0" sz="900" spc="30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NFS/SMB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696688" y="528344"/>
            <a:ext cx="1322705" cy="3847465"/>
            <a:chOff x="696688" y="528344"/>
            <a:chExt cx="1322705" cy="3847465"/>
          </a:xfrm>
        </p:grpSpPr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1431" y="3776471"/>
              <a:ext cx="295656" cy="295656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703038" y="534694"/>
              <a:ext cx="1310005" cy="3834765"/>
            </a:xfrm>
            <a:custGeom>
              <a:avLst/>
              <a:gdLst/>
              <a:ahLst/>
              <a:cxnLst/>
              <a:rect l="l" t="t" r="r" b="b"/>
              <a:pathLst>
                <a:path w="1310005" h="3834765">
                  <a:moveTo>
                    <a:pt x="0" y="0"/>
                  </a:moveTo>
                  <a:lnTo>
                    <a:pt x="1309385" y="0"/>
                  </a:lnTo>
                  <a:lnTo>
                    <a:pt x="1309385" y="3834534"/>
                  </a:lnTo>
                  <a:lnTo>
                    <a:pt x="0" y="38345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A1C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1253749" y="567944"/>
            <a:ext cx="2203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0A1C9"/>
                </a:solidFill>
                <a:latin typeface="Trebuchet MS"/>
                <a:cs typeface="Trebuchet MS"/>
              </a:rPr>
              <a:t>DC1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429794" y="4683277"/>
            <a:ext cx="2286635" cy="11683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22599" y="228170"/>
            <a:ext cx="2443480" cy="426910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285750">
              <a:lnSpc>
                <a:spcPct val="100000"/>
              </a:lnSpc>
              <a:spcBef>
                <a:spcPts val="350"/>
              </a:spcBef>
            </a:pP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On-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premise </a:t>
            </a:r>
            <a:r>
              <a:rPr dirty="0" sz="900" spc="-6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 Colocation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44880" y="2900281"/>
            <a:ext cx="896619" cy="577850"/>
            <a:chOff x="944880" y="2900281"/>
            <a:chExt cx="896619" cy="5778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880" y="3182112"/>
              <a:ext cx="298703" cy="295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5336" y="3176016"/>
              <a:ext cx="295656" cy="29565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3965" y="2944430"/>
              <a:ext cx="0" cy="238760"/>
            </a:xfrm>
            <a:custGeom>
              <a:avLst/>
              <a:gdLst/>
              <a:ahLst/>
              <a:cxnLst/>
              <a:rect l="l" t="t" r="r" b="b"/>
              <a:pathLst>
                <a:path w="0" h="238760">
                  <a:moveTo>
                    <a:pt x="1" y="0"/>
                  </a:moveTo>
                  <a:lnTo>
                    <a:pt x="0" y="238252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7176" y="3261360"/>
              <a:ext cx="134112" cy="13106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093965" y="2909806"/>
              <a:ext cx="598805" cy="268605"/>
            </a:xfrm>
            <a:custGeom>
              <a:avLst/>
              <a:gdLst/>
              <a:ahLst/>
              <a:cxnLst/>
              <a:rect l="l" t="t" r="r" b="b"/>
              <a:pathLst>
                <a:path w="598805" h="268605">
                  <a:moveTo>
                    <a:pt x="598688" y="0"/>
                  </a:moveTo>
                  <a:lnTo>
                    <a:pt x="0" y="268041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584" y="3261360"/>
              <a:ext cx="134111" cy="131063"/>
            </a:xfrm>
            <a:prstGeom prst="rect">
              <a:avLst/>
            </a:prstGeom>
          </p:spPr>
        </p:pic>
      </p:grpSp>
      <p:sp>
        <p:nvSpPr>
          <p:cNvPr id="9" name="object 9" descr=""/>
          <p:cNvSpPr/>
          <p:nvPr/>
        </p:nvSpPr>
        <p:spPr>
          <a:xfrm>
            <a:off x="422599" y="228170"/>
            <a:ext cx="2443480" cy="4269105"/>
          </a:xfrm>
          <a:custGeom>
            <a:avLst/>
            <a:gdLst/>
            <a:ahLst/>
            <a:cxnLst/>
            <a:rect l="l" t="t" r="r" b="b"/>
            <a:pathLst>
              <a:path w="2443480" h="4269105">
                <a:moveTo>
                  <a:pt x="0" y="0"/>
                </a:moveTo>
                <a:lnTo>
                  <a:pt x="2443183" y="0"/>
                </a:lnTo>
                <a:lnTo>
                  <a:pt x="2443183" y="4268989"/>
                </a:lnTo>
                <a:lnTo>
                  <a:pt x="0" y="426898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95649" y="260095"/>
            <a:ext cx="5867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9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6344" y="774191"/>
            <a:ext cx="210312" cy="207263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4880" y="1109472"/>
            <a:ext cx="298703" cy="29565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51432" y="1109472"/>
            <a:ext cx="295656" cy="295655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944880" y="1619204"/>
            <a:ext cx="896619" cy="444500"/>
            <a:chOff x="944880" y="1619204"/>
            <a:chExt cx="896619" cy="444500"/>
          </a:xfrm>
        </p:grpSpPr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880" y="1767839"/>
              <a:ext cx="298703" cy="295656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093966" y="1628729"/>
              <a:ext cx="606425" cy="132715"/>
            </a:xfrm>
            <a:custGeom>
              <a:avLst/>
              <a:gdLst/>
              <a:ahLst/>
              <a:cxnLst/>
              <a:rect l="l" t="t" r="r" b="b"/>
              <a:pathLst>
                <a:path w="606425" h="132714">
                  <a:moveTo>
                    <a:pt x="605953" y="0"/>
                  </a:moveTo>
                  <a:lnTo>
                    <a:pt x="0" y="13209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93966" y="1628729"/>
              <a:ext cx="598805" cy="132715"/>
            </a:xfrm>
            <a:custGeom>
              <a:avLst/>
              <a:gdLst/>
              <a:ahLst/>
              <a:cxnLst/>
              <a:rect l="l" t="t" r="r" b="b"/>
              <a:pathLst>
                <a:path w="598805" h="132714">
                  <a:moveTo>
                    <a:pt x="0" y="0"/>
                  </a:moveTo>
                  <a:lnTo>
                    <a:pt x="598685" y="13209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5336" y="1767839"/>
              <a:ext cx="295656" cy="295656"/>
            </a:xfrm>
            <a:prstGeom prst="rect">
              <a:avLst/>
            </a:prstGeom>
          </p:spPr>
        </p:pic>
      </p:grpSp>
      <p:pic>
        <p:nvPicPr>
          <p:cNvPr id="19" name="object 1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4880" y="2450592"/>
            <a:ext cx="298703" cy="295656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45336" y="2450592"/>
            <a:ext cx="298704" cy="295656"/>
          </a:xfrm>
          <a:prstGeom prst="rect">
            <a:avLst/>
          </a:prstGeom>
        </p:spPr>
      </p:pic>
      <p:graphicFrame>
        <p:nvGraphicFramePr>
          <p:cNvPr id="21" name="object 21" descr=""/>
          <p:cNvGraphicFramePr>
            <a:graphicFrameLocks noGrp="1"/>
          </p:cNvGraphicFramePr>
          <p:nvPr/>
        </p:nvGraphicFramePr>
        <p:xfrm>
          <a:off x="461970" y="528343"/>
          <a:ext cx="1873250" cy="3834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950"/>
                <a:gridCol w="1309370"/>
                <a:gridCol w="239394"/>
              </a:tblGrid>
              <a:tr h="239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A1C9"/>
                      </a:solidFill>
                      <a:prstDash val="sysDash"/>
                    </a:lnR>
                    <a:lnB w="12700">
                      <a:solidFill>
                        <a:srgbClr val="007D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900" spc="-20">
                          <a:solidFill>
                            <a:srgbClr val="00A1C9"/>
                          </a:solidFill>
                          <a:latin typeface="Trebuchet MS"/>
                          <a:cs typeface="Trebuchet MS"/>
                        </a:rPr>
                        <a:t>Availability</a:t>
                      </a:r>
                      <a:r>
                        <a:rPr dirty="0" sz="900" spc="-5">
                          <a:solidFill>
                            <a:srgbClr val="00A1C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>
                          <a:solidFill>
                            <a:srgbClr val="00A1C9"/>
                          </a:solidFill>
                          <a:latin typeface="Trebuchet MS"/>
                          <a:cs typeface="Trebuchet MS"/>
                        </a:rPr>
                        <a:t>Zone</a:t>
                      </a:r>
                      <a:r>
                        <a:rPr dirty="0" sz="900" spc="-10">
                          <a:solidFill>
                            <a:srgbClr val="00A1C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>
                          <a:solidFill>
                            <a:srgbClr val="00A1C9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00A1C9"/>
                      </a:solidFill>
                      <a:prstDash val="sysDash"/>
                    </a:lnL>
                    <a:lnR w="12700">
                      <a:solidFill>
                        <a:srgbClr val="00A1C9"/>
                      </a:solidFill>
                      <a:prstDash val="sysDash"/>
                    </a:lnR>
                    <a:lnT w="12700">
                      <a:solidFill>
                        <a:srgbClr val="00A1C9"/>
                      </a:solidFill>
                      <a:prstDash val="sysDash"/>
                    </a:lnT>
                    <a:lnB w="12700">
                      <a:solidFill>
                        <a:srgbClr val="007D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A1C9"/>
                      </a:solidFill>
                      <a:prstDash val="sysDash"/>
                    </a:lnL>
                    <a:lnB w="12700">
                      <a:solidFill>
                        <a:srgbClr val="007DBC"/>
                      </a:solidFill>
                      <a:prstDash val="solid"/>
                    </a:lnB>
                  </a:tcPr>
                </a:tc>
              </a:tr>
              <a:tr h="3594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7DBC"/>
                      </a:solidFill>
                      <a:prstDash val="solid"/>
                    </a:lnL>
                    <a:lnR w="12700">
                      <a:solidFill>
                        <a:srgbClr val="00A1C9"/>
                      </a:solidFill>
                      <a:prstDash val="sysDash"/>
                    </a:lnR>
                    <a:lnT w="12700">
                      <a:solidFill>
                        <a:srgbClr val="007DBC"/>
                      </a:solidFill>
                      <a:prstDash val="solid"/>
                    </a:lnT>
                    <a:lnB w="12700">
                      <a:solidFill>
                        <a:srgbClr val="007D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900" spc="-25">
                          <a:solidFill>
                            <a:srgbClr val="007DBC"/>
                          </a:solidFill>
                          <a:latin typeface="Trebuchet MS"/>
                          <a:cs typeface="Trebuchet MS"/>
                        </a:rPr>
                        <a:t>VPC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78740">
                        <a:lnSpc>
                          <a:spcPct val="100000"/>
                        </a:lnSpc>
                        <a:tabLst>
                          <a:tab pos="684530" algn="l"/>
                        </a:tabLst>
                      </a:pP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LB</a:t>
                      </a:r>
                      <a:r>
                        <a:rPr dirty="0" sz="9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LB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80645">
                        <a:lnSpc>
                          <a:spcPct val="100000"/>
                        </a:lnSpc>
                        <a:tabLst>
                          <a:tab pos="686435" algn="l"/>
                        </a:tabLst>
                      </a:pP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Web</a:t>
                      </a:r>
                      <a:r>
                        <a:rPr dirty="0" sz="9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Web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8064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86435" algn="l"/>
                        </a:tabLst>
                      </a:pP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App</a:t>
                      </a:r>
                      <a:r>
                        <a:rPr dirty="0" sz="9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App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69850">
                        <a:lnSpc>
                          <a:spcPct val="100000"/>
                        </a:lnSpc>
                        <a:tabLst>
                          <a:tab pos="668655" algn="l"/>
                        </a:tabLst>
                      </a:pP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DB</a:t>
                      </a:r>
                      <a:r>
                        <a:rPr dirty="0" sz="9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DB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86995">
                        <a:lnSpc>
                          <a:spcPct val="100000"/>
                        </a:lnSpc>
                      </a:pPr>
                      <a:r>
                        <a:rPr dirty="0" sz="9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NFS/SMB</a:t>
                      </a:r>
                      <a:r>
                        <a:rPr dirty="0" sz="900" spc="3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dirty="0" sz="9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NFS/SMB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00A1C9"/>
                      </a:solidFill>
                      <a:prstDash val="sysDash"/>
                    </a:lnL>
                    <a:lnR w="12700">
                      <a:solidFill>
                        <a:srgbClr val="00A1C9"/>
                      </a:solidFill>
                      <a:prstDash val="sysDash"/>
                    </a:lnR>
                    <a:lnT w="12700">
                      <a:solidFill>
                        <a:srgbClr val="007DBC"/>
                      </a:solidFill>
                      <a:prstDash val="solid"/>
                    </a:lnT>
                    <a:lnB w="12700">
                      <a:solidFill>
                        <a:srgbClr val="00A1C9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A1C9"/>
                      </a:solidFill>
                      <a:prstDash val="sysDash"/>
                    </a:lnL>
                    <a:lnR w="12700">
                      <a:solidFill>
                        <a:srgbClr val="007DBC"/>
                      </a:solidFill>
                      <a:prstDash val="solid"/>
                    </a:lnR>
                    <a:lnT w="12700">
                      <a:solidFill>
                        <a:srgbClr val="007DBC"/>
                      </a:solidFill>
                      <a:prstDash val="solid"/>
                    </a:lnT>
                    <a:lnB w="12700">
                      <a:solidFill>
                        <a:srgbClr val="007DBC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22" name="object 2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20623" y="225552"/>
            <a:ext cx="210311" cy="210312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41832" y="3764279"/>
            <a:ext cx="295656" cy="298703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42288" y="3764279"/>
            <a:ext cx="295656" cy="295656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4266380" y="524856"/>
            <a:ext cx="1417955" cy="760730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dirty="0" sz="1450" spc="-10">
                <a:solidFill>
                  <a:srgbClr val="FF9900"/>
                </a:solidFill>
                <a:latin typeface="Trebuchet MS"/>
                <a:cs typeface="Trebuchet MS"/>
              </a:rPr>
              <a:t>Capabilities</a:t>
            </a:r>
            <a:endParaRPr sz="1450">
              <a:latin typeface="Trebuchet MS"/>
              <a:cs typeface="Trebuchet MS"/>
            </a:endParaRPr>
          </a:p>
          <a:p>
            <a:pPr algn="ctr">
              <a:lnSpc>
                <a:spcPts val="1375"/>
              </a:lnSpc>
              <a:spcBef>
                <a:spcPts val="74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Choice</a:t>
            </a:r>
            <a:r>
              <a:rPr dirty="0" sz="1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processor*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ts val="1015"/>
              </a:lnSpc>
            </a:pP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(AWS,</a:t>
            </a:r>
            <a:r>
              <a:rPr dirty="0" sz="9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35">
                <a:solidFill>
                  <a:srgbClr val="FFFFFF"/>
                </a:solidFill>
                <a:latin typeface="Trebuchet MS"/>
                <a:cs typeface="Trebuchet MS"/>
              </a:rPr>
              <a:t>Intel,</a:t>
            </a:r>
            <a:r>
              <a:rPr dirty="0" sz="9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AMD)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169543" y="1371091"/>
            <a:ext cx="1612900" cy="15786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37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Fast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processors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ts val="1250"/>
              </a:lnSpc>
            </a:pP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(up to</a:t>
            </a:r>
            <a:r>
              <a:rPr dirty="0" sz="1100" spc="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4.0</a:t>
            </a:r>
            <a:r>
              <a:rPr dirty="0" sz="1100" spc="1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 spc="-20">
                <a:solidFill>
                  <a:srgbClr val="D232AA"/>
                </a:solidFill>
                <a:latin typeface="Trebuchet MS"/>
                <a:cs typeface="Trebuchet MS"/>
              </a:rPr>
              <a:t>GHz)</a:t>
            </a:r>
            <a:endParaRPr sz="1100">
              <a:latin typeface="Trebuchet MS"/>
              <a:cs typeface="Trebuchet MS"/>
            </a:endParaRPr>
          </a:p>
          <a:p>
            <a:pPr algn="ctr">
              <a:lnSpc>
                <a:spcPts val="1370"/>
              </a:lnSpc>
              <a:spcBef>
                <a:spcPts val="665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High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memory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footprint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ts val="1250"/>
              </a:lnSpc>
            </a:pP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(up</a:t>
            </a:r>
            <a:r>
              <a:rPr dirty="0" sz="1100" spc="-1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to </a:t>
            </a:r>
            <a:r>
              <a:rPr dirty="0" sz="1100" spc="75">
                <a:solidFill>
                  <a:srgbClr val="D232AA"/>
                </a:solidFill>
                <a:latin typeface="Trebuchet MS"/>
                <a:cs typeface="Trebuchet MS"/>
              </a:rPr>
              <a:t>24</a:t>
            </a:r>
            <a:r>
              <a:rPr dirty="0" sz="1100" spc="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 spc="-20">
                <a:solidFill>
                  <a:srgbClr val="D232AA"/>
                </a:solidFill>
                <a:latin typeface="Trebuchet MS"/>
                <a:cs typeface="Trebuchet MS"/>
              </a:rPr>
              <a:t>TiB)</a:t>
            </a:r>
            <a:endParaRPr sz="1100">
              <a:latin typeface="Trebuchet MS"/>
              <a:cs typeface="Trebuchet MS"/>
            </a:endParaRPr>
          </a:p>
          <a:p>
            <a:pPr algn="ctr">
              <a:lnSpc>
                <a:spcPts val="1370"/>
              </a:lnSpc>
              <a:spcBef>
                <a:spcPts val="67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Instance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ts val="1250"/>
              </a:lnSpc>
            </a:pPr>
            <a:r>
              <a:rPr dirty="0" sz="1100" spc="50">
                <a:solidFill>
                  <a:srgbClr val="D232AA"/>
                </a:solidFill>
                <a:latin typeface="Trebuchet MS"/>
                <a:cs typeface="Trebuchet MS"/>
              </a:rPr>
              <a:t>(HDD</a:t>
            </a:r>
            <a:r>
              <a:rPr dirty="0" sz="1100" spc="2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and</a:t>
            </a:r>
            <a:r>
              <a:rPr dirty="0" sz="1100" spc="2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 spc="40">
                <a:solidFill>
                  <a:srgbClr val="D232AA"/>
                </a:solidFill>
                <a:latin typeface="Trebuchet MS"/>
                <a:cs typeface="Trebuchet MS"/>
              </a:rPr>
              <a:t>NVMe)</a:t>
            </a:r>
            <a:endParaRPr sz="1100">
              <a:latin typeface="Trebuchet MS"/>
              <a:cs typeface="Trebuchet MS"/>
            </a:endParaRPr>
          </a:p>
          <a:p>
            <a:pPr algn="ctr">
              <a:lnSpc>
                <a:spcPts val="1375"/>
              </a:lnSpc>
              <a:spcBef>
                <a:spcPts val="645"/>
              </a:spcBef>
            </a:pP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Accelerated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computing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ts val="1015"/>
              </a:lnSpc>
            </a:pPr>
            <a:r>
              <a:rPr dirty="0" sz="900">
                <a:solidFill>
                  <a:srgbClr val="FF9900"/>
                </a:solidFill>
                <a:latin typeface="Trebuchet MS"/>
                <a:cs typeface="Trebuchet MS"/>
              </a:rPr>
              <a:t>(GPUs</a:t>
            </a:r>
            <a:r>
              <a:rPr dirty="0" sz="900" spc="-5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FF9900"/>
                </a:solidFill>
                <a:latin typeface="Trebuchet MS"/>
                <a:cs typeface="Trebuchet MS"/>
              </a:rPr>
              <a:t>and</a:t>
            </a:r>
            <a:r>
              <a:rPr dirty="0" sz="900" spc="-5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FF9900"/>
                </a:solidFill>
                <a:latin typeface="Trebuchet MS"/>
                <a:cs typeface="Trebuchet MS"/>
              </a:rPr>
              <a:t>FPGA)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418780" y="3038348"/>
            <a:ext cx="1111885" cy="1008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905">
              <a:lnSpc>
                <a:spcPts val="137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Networking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ts val="1250"/>
              </a:lnSpc>
            </a:pP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(up</a:t>
            </a:r>
            <a:r>
              <a:rPr dirty="0" sz="1100" spc="-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to</a:t>
            </a:r>
            <a:r>
              <a:rPr dirty="0" sz="1100" spc="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 spc="75">
                <a:solidFill>
                  <a:srgbClr val="D232AA"/>
                </a:solidFill>
                <a:latin typeface="Trebuchet MS"/>
                <a:cs typeface="Trebuchet MS"/>
              </a:rPr>
              <a:t>100</a:t>
            </a:r>
            <a:r>
              <a:rPr dirty="0" sz="1100" spc="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 spc="-20">
                <a:solidFill>
                  <a:srgbClr val="D232AA"/>
                </a:solidFill>
                <a:latin typeface="Trebuchet MS"/>
                <a:cs typeface="Trebuchet MS"/>
              </a:rPr>
              <a:t>Gbps)</a:t>
            </a:r>
            <a:endParaRPr sz="1100">
              <a:latin typeface="Trebuchet MS"/>
              <a:cs typeface="Trebuchet MS"/>
            </a:endParaRPr>
          </a:p>
          <a:p>
            <a:pPr algn="ctr" marL="189865" marR="180975">
              <a:lnSpc>
                <a:spcPts val="2110"/>
              </a:lnSpc>
              <a:spcBef>
                <a:spcPts val="155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Bare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Metal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Size</a:t>
            </a:r>
            <a:endParaRPr sz="1200">
              <a:latin typeface="Trebuchet MS"/>
              <a:cs typeface="Trebuchet MS"/>
            </a:endParaRPr>
          </a:p>
          <a:p>
            <a:pPr algn="ctr" marL="1270">
              <a:lnSpc>
                <a:spcPts val="745"/>
              </a:lnSpc>
            </a:pP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(Nano</a:t>
            </a:r>
            <a:r>
              <a:rPr dirty="0" sz="9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9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32xlarge)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3980878" y="3057866"/>
            <a:ext cx="434975" cy="304165"/>
          </a:xfrm>
          <a:custGeom>
            <a:avLst/>
            <a:gdLst/>
            <a:ahLst/>
            <a:cxnLst/>
            <a:rect l="l" t="t" r="r" b="b"/>
            <a:pathLst>
              <a:path w="434975" h="304164">
                <a:moveTo>
                  <a:pt x="3226" y="138828"/>
                </a:moveTo>
                <a:lnTo>
                  <a:pt x="9562" y="142819"/>
                </a:lnTo>
                <a:lnTo>
                  <a:pt x="23259" y="154054"/>
                </a:lnTo>
                <a:lnTo>
                  <a:pt x="36351" y="171428"/>
                </a:lnTo>
                <a:lnTo>
                  <a:pt x="40872" y="193836"/>
                </a:lnTo>
                <a:lnTo>
                  <a:pt x="33124" y="216858"/>
                </a:lnTo>
                <a:lnTo>
                  <a:pt x="19225" y="235583"/>
                </a:lnTo>
                <a:lnTo>
                  <a:pt x="5932" y="248168"/>
                </a:lnTo>
                <a:lnTo>
                  <a:pt x="0" y="252773"/>
                </a:lnTo>
                <a:lnTo>
                  <a:pt x="14604" y="249417"/>
                </a:lnTo>
                <a:lnTo>
                  <a:pt x="47459" y="247534"/>
                </a:lnTo>
                <a:lnTo>
                  <a:pt x="82130" y="259403"/>
                </a:lnTo>
                <a:lnTo>
                  <a:pt x="102180" y="297303"/>
                </a:lnTo>
                <a:lnTo>
                  <a:pt x="111540" y="289302"/>
                </a:lnTo>
                <a:lnTo>
                  <a:pt x="132699" y="276511"/>
                </a:lnTo>
                <a:lnTo>
                  <a:pt x="155269" y="275754"/>
                </a:lnTo>
                <a:lnTo>
                  <a:pt x="168865" y="303852"/>
                </a:lnTo>
                <a:lnTo>
                  <a:pt x="177487" y="286170"/>
                </a:lnTo>
                <a:lnTo>
                  <a:pt x="203149" y="256702"/>
                </a:lnTo>
                <a:lnTo>
                  <a:pt x="245551" y="250808"/>
                </a:lnTo>
                <a:lnTo>
                  <a:pt x="304388" y="303852"/>
                </a:lnTo>
                <a:lnTo>
                  <a:pt x="303716" y="291778"/>
                </a:lnTo>
                <a:lnTo>
                  <a:pt x="309497" y="265215"/>
                </a:lnTo>
                <a:lnTo>
                  <a:pt x="333429" y="238653"/>
                </a:lnTo>
                <a:lnTo>
                  <a:pt x="387208" y="226579"/>
                </a:lnTo>
                <a:lnTo>
                  <a:pt x="377813" y="215242"/>
                </a:lnTo>
                <a:lnTo>
                  <a:pt x="366100" y="189907"/>
                </a:lnTo>
                <a:lnTo>
                  <a:pt x="376772" y="163590"/>
                </a:lnTo>
                <a:lnTo>
                  <a:pt x="434534" y="149306"/>
                </a:lnTo>
                <a:lnTo>
                  <a:pt x="420568" y="148119"/>
                </a:lnTo>
                <a:lnTo>
                  <a:pt x="393796" y="136864"/>
                </a:lnTo>
                <a:lnTo>
                  <a:pt x="376906" y="103998"/>
                </a:lnTo>
                <a:lnTo>
                  <a:pt x="392586" y="37981"/>
                </a:lnTo>
                <a:lnTo>
                  <a:pt x="376082" y="49339"/>
                </a:lnTo>
                <a:lnTo>
                  <a:pt x="339614" y="67941"/>
                </a:lnTo>
                <a:lnTo>
                  <a:pt x="302741" y="70580"/>
                </a:lnTo>
                <a:lnTo>
                  <a:pt x="285028" y="34052"/>
                </a:lnTo>
                <a:lnTo>
                  <a:pt x="275768" y="45491"/>
                </a:lnTo>
                <a:lnTo>
                  <a:pt x="252895" y="61719"/>
                </a:lnTo>
                <a:lnTo>
                  <a:pt x="223770" y="55601"/>
                </a:lnTo>
                <a:lnTo>
                  <a:pt x="195755" y="0"/>
                </a:lnTo>
                <a:lnTo>
                  <a:pt x="191419" y="20054"/>
                </a:lnTo>
                <a:lnTo>
                  <a:pt x="175588" y="55335"/>
                </a:lnTo>
                <a:lnTo>
                  <a:pt x="144026" y="68514"/>
                </a:lnTo>
                <a:lnTo>
                  <a:pt x="92499" y="22265"/>
                </a:lnTo>
                <a:lnTo>
                  <a:pt x="96499" y="34870"/>
                </a:lnTo>
                <a:lnTo>
                  <a:pt x="101104" y="62211"/>
                </a:lnTo>
                <a:lnTo>
                  <a:pt x="95222" y="88568"/>
                </a:lnTo>
                <a:lnTo>
                  <a:pt x="67761" y="98228"/>
                </a:lnTo>
                <a:lnTo>
                  <a:pt x="69778" y="108439"/>
                </a:lnTo>
                <a:lnTo>
                  <a:pt x="67761" y="128842"/>
                </a:lnTo>
                <a:lnTo>
                  <a:pt x="49611" y="144088"/>
                </a:lnTo>
                <a:lnTo>
                  <a:pt x="3226" y="13882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 rot="21060000">
            <a:off x="4065604" y="3194958"/>
            <a:ext cx="253045" cy="76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600"/>
              </a:lnSpc>
            </a:pPr>
            <a:r>
              <a:rPr dirty="0" sz="600" b="1">
                <a:solidFill>
                  <a:srgbClr val="F2F4F4"/>
                </a:solidFill>
                <a:latin typeface="Berlin Sans FB"/>
                <a:cs typeface="Berlin Sans FB"/>
              </a:rPr>
              <a:t>NE</a:t>
            </a:r>
            <a:r>
              <a:rPr dirty="0" sz="600" spc="-20" b="1">
                <a:solidFill>
                  <a:srgbClr val="F2F4F4"/>
                </a:solidFill>
                <a:latin typeface="Berlin Sans FB"/>
                <a:cs typeface="Berlin Sans FB"/>
              </a:rPr>
              <a:t> </a:t>
            </a:r>
            <a:r>
              <a:rPr dirty="0" sz="600" b="1">
                <a:solidFill>
                  <a:srgbClr val="F2F4F4"/>
                </a:solidFill>
                <a:latin typeface="Berlin Sans FB"/>
                <a:cs typeface="Berlin Sans FB"/>
              </a:rPr>
              <a:t>W </a:t>
            </a:r>
            <a:r>
              <a:rPr dirty="0" sz="600" spc="-50" b="1">
                <a:solidFill>
                  <a:srgbClr val="F2F4F4"/>
                </a:solidFill>
                <a:latin typeface="Berlin Sans FB"/>
                <a:cs typeface="Berlin Sans FB"/>
              </a:rPr>
              <a:t>!</a:t>
            </a:r>
            <a:endParaRPr sz="600">
              <a:latin typeface="Berlin Sans FB"/>
              <a:cs typeface="Berlin Sans FB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429794" y="4683277"/>
            <a:ext cx="2286635" cy="11683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974790" y="1441704"/>
            <a:ext cx="1197610" cy="8331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300" spc="-25" b="1">
                <a:solidFill>
                  <a:srgbClr val="FF9900"/>
                </a:solidFill>
                <a:latin typeface="Trebuchet MS"/>
                <a:cs typeface="Trebuchet MS"/>
              </a:rPr>
              <a:t>175</a:t>
            </a:r>
            <a:endParaRPr sz="5300">
              <a:latin typeface="Trebuchet MS"/>
              <a:cs typeface="Trebuchet M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047497" y="2153920"/>
            <a:ext cx="151130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50">
                <a:solidFill>
                  <a:srgbClr val="FF9900"/>
                </a:solidFill>
                <a:latin typeface="Trebuchet MS"/>
                <a:cs typeface="Trebuchet MS"/>
              </a:rPr>
              <a:t>instance</a:t>
            </a:r>
            <a:r>
              <a:rPr dirty="0" sz="1900" spc="-6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900" spc="-20">
                <a:solidFill>
                  <a:srgbClr val="FF9900"/>
                </a:solidFill>
                <a:latin typeface="Trebuchet MS"/>
                <a:cs typeface="Trebuchet MS"/>
              </a:rPr>
              <a:t>types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036050" y="2487676"/>
            <a:ext cx="1736089" cy="714375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284480">
              <a:lnSpc>
                <a:spcPts val="1800"/>
              </a:lnSpc>
              <a:spcBef>
                <a:spcPts val="259"/>
              </a:spcBef>
            </a:pPr>
            <a:r>
              <a:rPr dirty="0" sz="1600">
                <a:solidFill>
                  <a:srgbClr val="F2F4F4"/>
                </a:solidFill>
                <a:latin typeface="Trebuchet MS"/>
                <a:cs typeface="Trebuchet MS"/>
              </a:rPr>
              <a:t>for</a:t>
            </a:r>
            <a:r>
              <a:rPr dirty="0" sz="1600" spc="-10">
                <a:solidFill>
                  <a:srgbClr val="F2F4F4"/>
                </a:solidFill>
                <a:latin typeface="Trebuchet MS"/>
                <a:cs typeface="Trebuchet MS"/>
              </a:rPr>
              <a:t> virtually </a:t>
            </a:r>
            <a:r>
              <a:rPr dirty="0" sz="1600">
                <a:solidFill>
                  <a:srgbClr val="F2F4F4"/>
                </a:solidFill>
                <a:latin typeface="Trebuchet MS"/>
                <a:cs typeface="Trebuchet MS"/>
              </a:rPr>
              <a:t>every</a:t>
            </a:r>
            <a:r>
              <a:rPr dirty="0" sz="1600" spc="-7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2F4F4"/>
                </a:solidFill>
                <a:latin typeface="Trebuchet MS"/>
                <a:cs typeface="Trebuchet MS"/>
              </a:rPr>
              <a:t>workload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1664"/>
              </a:lnSpc>
            </a:pPr>
            <a:r>
              <a:rPr dirty="0" sz="1600">
                <a:solidFill>
                  <a:srgbClr val="F2F4F4"/>
                </a:solidFill>
                <a:latin typeface="Trebuchet MS"/>
                <a:cs typeface="Trebuchet MS"/>
              </a:rPr>
              <a:t>and</a:t>
            </a:r>
            <a:r>
              <a:rPr dirty="0" sz="1600" spc="14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2F4F4"/>
                </a:solidFill>
                <a:latin typeface="Trebuchet MS"/>
                <a:cs typeface="Trebuchet MS"/>
              </a:rPr>
              <a:t>business</a:t>
            </a:r>
            <a:r>
              <a:rPr dirty="0" sz="1600" spc="14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F2F4F4"/>
                </a:solidFill>
                <a:latin typeface="Trebuchet MS"/>
                <a:cs typeface="Trebuchet MS"/>
              </a:rPr>
              <a:t>need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2531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8559" y="4702358"/>
            <a:ext cx="390523" cy="23431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944880" y="2900281"/>
            <a:ext cx="896619" cy="577850"/>
            <a:chOff x="944880" y="2900281"/>
            <a:chExt cx="896619" cy="57785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880" y="3182112"/>
              <a:ext cx="298703" cy="29565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5336" y="3176016"/>
              <a:ext cx="295656" cy="29565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093965" y="2944430"/>
              <a:ext cx="0" cy="238760"/>
            </a:xfrm>
            <a:custGeom>
              <a:avLst/>
              <a:gdLst/>
              <a:ahLst/>
              <a:cxnLst/>
              <a:rect l="l" t="t" r="r" b="b"/>
              <a:pathLst>
                <a:path w="0" h="238760">
                  <a:moveTo>
                    <a:pt x="1" y="0"/>
                  </a:moveTo>
                  <a:lnTo>
                    <a:pt x="0" y="238252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176" y="3261360"/>
              <a:ext cx="134112" cy="13106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093965" y="2909806"/>
              <a:ext cx="598805" cy="268605"/>
            </a:xfrm>
            <a:custGeom>
              <a:avLst/>
              <a:gdLst/>
              <a:ahLst/>
              <a:cxnLst/>
              <a:rect l="l" t="t" r="r" b="b"/>
              <a:pathLst>
                <a:path w="598805" h="268605">
                  <a:moveTo>
                    <a:pt x="598688" y="0"/>
                  </a:moveTo>
                  <a:lnTo>
                    <a:pt x="0" y="268041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4" y="3261360"/>
              <a:ext cx="134111" cy="131063"/>
            </a:xfrm>
            <a:prstGeom prst="rect">
              <a:avLst/>
            </a:prstGeom>
          </p:spPr>
        </p:pic>
      </p:grpSp>
      <p:sp>
        <p:nvSpPr>
          <p:cNvPr id="11" name="object 11" descr=""/>
          <p:cNvSpPr/>
          <p:nvPr/>
        </p:nvSpPr>
        <p:spPr>
          <a:xfrm>
            <a:off x="422599" y="228170"/>
            <a:ext cx="2443480" cy="4269105"/>
          </a:xfrm>
          <a:custGeom>
            <a:avLst/>
            <a:gdLst/>
            <a:ahLst/>
            <a:cxnLst/>
            <a:rect l="l" t="t" r="r" b="b"/>
            <a:pathLst>
              <a:path w="2443480" h="4269105">
                <a:moveTo>
                  <a:pt x="0" y="0"/>
                </a:moveTo>
                <a:lnTo>
                  <a:pt x="2443183" y="0"/>
                </a:lnTo>
                <a:lnTo>
                  <a:pt x="2443183" y="4268989"/>
                </a:lnTo>
                <a:lnTo>
                  <a:pt x="0" y="426898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695649" y="260095"/>
            <a:ext cx="5867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9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6344" y="774191"/>
            <a:ext cx="210312" cy="20726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4880" y="1109472"/>
            <a:ext cx="298703" cy="29565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51432" y="1109472"/>
            <a:ext cx="295656" cy="295655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944880" y="1619204"/>
            <a:ext cx="896619" cy="444500"/>
            <a:chOff x="944880" y="1619204"/>
            <a:chExt cx="896619" cy="444500"/>
          </a:xfrm>
        </p:grpSpPr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4880" y="1767839"/>
              <a:ext cx="298703" cy="295656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093966" y="1628729"/>
              <a:ext cx="606425" cy="132715"/>
            </a:xfrm>
            <a:custGeom>
              <a:avLst/>
              <a:gdLst/>
              <a:ahLst/>
              <a:cxnLst/>
              <a:rect l="l" t="t" r="r" b="b"/>
              <a:pathLst>
                <a:path w="606425" h="132714">
                  <a:moveTo>
                    <a:pt x="605953" y="0"/>
                  </a:moveTo>
                  <a:lnTo>
                    <a:pt x="0" y="13209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093966" y="1628729"/>
              <a:ext cx="598805" cy="132715"/>
            </a:xfrm>
            <a:custGeom>
              <a:avLst/>
              <a:gdLst/>
              <a:ahLst/>
              <a:cxnLst/>
              <a:rect l="l" t="t" r="r" b="b"/>
              <a:pathLst>
                <a:path w="598805" h="132714">
                  <a:moveTo>
                    <a:pt x="0" y="0"/>
                  </a:moveTo>
                  <a:lnTo>
                    <a:pt x="598685" y="13209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5336" y="1767839"/>
              <a:ext cx="295656" cy="295656"/>
            </a:xfrm>
            <a:prstGeom prst="rect">
              <a:avLst/>
            </a:prstGeom>
          </p:spPr>
        </p:pic>
      </p:grpSp>
      <p:pic>
        <p:nvPicPr>
          <p:cNvPr id="21" name="object 2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44880" y="2450592"/>
            <a:ext cx="298703" cy="295656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45336" y="2450592"/>
            <a:ext cx="298704" cy="295656"/>
          </a:xfrm>
          <a:prstGeom prst="rect">
            <a:avLst/>
          </a:prstGeom>
        </p:spPr>
      </p:pic>
      <p:graphicFrame>
        <p:nvGraphicFramePr>
          <p:cNvPr id="23" name="object 23" descr=""/>
          <p:cNvGraphicFramePr>
            <a:graphicFrameLocks noGrp="1"/>
          </p:cNvGraphicFramePr>
          <p:nvPr/>
        </p:nvGraphicFramePr>
        <p:xfrm>
          <a:off x="461970" y="528343"/>
          <a:ext cx="1873250" cy="3834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950"/>
                <a:gridCol w="1309370"/>
                <a:gridCol w="239394"/>
              </a:tblGrid>
              <a:tr h="239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A1C9"/>
                      </a:solidFill>
                      <a:prstDash val="sysDash"/>
                    </a:lnR>
                    <a:lnB w="12700">
                      <a:solidFill>
                        <a:srgbClr val="007D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900" spc="-20">
                          <a:solidFill>
                            <a:srgbClr val="00A1C9"/>
                          </a:solidFill>
                          <a:latin typeface="Trebuchet MS"/>
                          <a:cs typeface="Trebuchet MS"/>
                        </a:rPr>
                        <a:t>Availability</a:t>
                      </a:r>
                      <a:r>
                        <a:rPr dirty="0" sz="900" spc="-5">
                          <a:solidFill>
                            <a:srgbClr val="00A1C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>
                          <a:solidFill>
                            <a:srgbClr val="00A1C9"/>
                          </a:solidFill>
                          <a:latin typeface="Trebuchet MS"/>
                          <a:cs typeface="Trebuchet MS"/>
                        </a:rPr>
                        <a:t>Zone</a:t>
                      </a:r>
                      <a:r>
                        <a:rPr dirty="0" sz="900" spc="-10">
                          <a:solidFill>
                            <a:srgbClr val="00A1C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>
                          <a:solidFill>
                            <a:srgbClr val="00A1C9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00A1C9"/>
                      </a:solidFill>
                      <a:prstDash val="sysDash"/>
                    </a:lnL>
                    <a:lnR w="12700">
                      <a:solidFill>
                        <a:srgbClr val="00A1C9"/>
                      </a:solidFill>
                      <a:prstDash val="sysDash"/>
                    </a:lnR>
                    <a:lnT w="12700">
                      <a:solidFill>
                        <a:srgbClr val="00A1C9"/>
                      </a:solidFill>
                      <a:prstDash val="sysDash"/>
                    </a:lnT>
                    <a:lnB w="12700">
                      <a:solidFill>
                        <a:srgbClr val="007D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A1C9"/>
                      </a:solidFill>
                      <a:prstDash val="sysDash"/>
                    </a:lnL>
                    <a:lnB w="12700">
                      <a:solidFill>
                        <a:srgbClr val="007DBC"/>
                      </a:solidFill>
                      <a:prstDash val="solid"/>
                    </a:lnB>
                  </a:tcPr>
                </a:tc>
              </a:tr>
              <a:tr h="3594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7DBC"/>
                      </a:solidFill>
                      <a:prstDash val="solid"/>
                    </a:lnL>
                    <a:lnR w="12700">
                      <a:solidFill>
                        <a:srgbClr val="00A1C9"/>
                      </a:solidFill>
                      <a:prstDash val="sysDash"/>
                    </a:lnR>
                    <a:lnT w="12700">
                      <a:solidFill>
                        <a:srgbClr val="007DBC"/>
                      </a:solidFill>
                      <a:prstDash val="solid"/>
                    </a:lnT>
                    <a:lnB w="12700">
                      <a:solidFill>
                        <a:srgbClr val="007D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900" spc="-25">
                          <a:solidFill>
                            <a:srgbClr val="007DBC"/>
                          </a:solidFill>
                          <a:latin typeface="Trebuchet MS"/>
                          <a:cs typeface="Trebuchet MS"/>
                        </a:rPr>
                        <a:t>VPC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78740">
                        <a:lnSpc>
                          <a:spcPct val="100000"/>
                        </a:lnSpc>
                        <a:tabLst>
                          <a:tab pos="684530" algn="l"/>
                        </a:tabLst>
                      </a:pP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LB</a:t>
                      </a:r>
                      <a:r>
                        <a:rPr dirty="0" sz="9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LB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80645">
                        <a:lnSpc>
                          <a:spcPct val="100000"/>
                        </a:lnSpc>
                        <a:tabLst>
                          <a:tab pos="686435" algn="l"/>
                        </a:tabLst>
                      </a:pP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Web</a:t>
                      </a:r>
                      <a:r>
                        <a:rPr dirty="0" sz="9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Web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8064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86435" algn="l"/>
                        </a:tabLst>
                      </a:pP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App</a:t>
                      </a:r>
                      <a:r>
                        <a:rPr dirty="0" sz="9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App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69850">
                        <a:lnSpc>
                          <a:spcPct val="100000"/>
                        </a:lnSpc>
                        <a:tabLst>
                          <a:tab pos="668655" algn="l"/>
                        </a:tabLst>
                      </a:pP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DB</a:t>
                      </a:r>
                      <a:r>
                        <a:rPr dirty="0" sz="9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DB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86995">
                        <a:lnSpc>
                          <a:spcPct val="100000"/>
                        </a:lnSpc>
                      </a:pPr>
                      <a:r>
                        <a:rPr dirty="0" sz="9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NFS/SMB</a:t>
                      </a:r>
                      <a:r>
                        <a:rPr dirty="0" sz="900" spc="3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dirty="0" sz="9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NFS/SMB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00A1C9"/>
                      </a:solidFill>
                      <a:prstDash val="sysDash"/>
                    </a:lnL>
                    <a:lnR w="12700">
                      <a:solidFill>
                        <a:srgbClr val="00A1C9"/>
                      </a:solidFill>
                      <a:prstDash val="sysDash"/>
                    </a:lnR>
                    <a:lnT w="12700">
                      <a:solidFill>
                        <a:srgbClr val="007DBC"/>
                      </a:solidFill>
                      <a:prstDash val="solid"/>
                    </a:lnT>
                    <a:lnB w="12700">
                      <a:solidFill>
                        <a:srgbClr val="00A1C9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A1C9"/>
                      </a:solidFill>
                      <a:prstDash val="sysDash"/>
                    </a:lnL>
                    <a:lnR w="12700">
                      <a:solidFill>
                        <a:srgbClr val="007DBC"/>
                      </a:solidFill>
                      <a:prstDash val="solid"/>
                    </a:lnR>
                    <a:lnT w="12700">
                      <a:solidFill>
                        <a:srgbClr val="007DBC"/>
                      </a:solidFill>
                      <a:prstDash val="solid"/>
                    </a:lnT>
                    <a:lnB w="12700">
                      <a:solidFill>
                        <a:srgbClr val="007DBC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24" name="object 2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20623" y="225552"/>
            <a:ext cx="210311" cy="210312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41832" y="3764279"/>
            <a:ext cx="295656" cy="298703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42288" y="3764279"/>
            <a:ext cx="295656" cy="295656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6956078" y="1148079"/>
            <a:ext cx="194754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Availability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Zone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(AZ)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105871" y="1148079"/>
            <a:ext cx="909955" cy="223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60" b="0">
                <a:latin typeface="Trebuchet MS"/>
                <a:cs typeface="Trebuchet MS"/>
              </a:rPr>
              <a:t>AWS</a:t>
            </a:r>
            <a:r>
              <a:rPr dirty="0" sz="1300" spc="-95" b="0">
                <a:latin typeface="Trebuchet MS"/>
                <a:cs typeface="Trebuchet MS"/>
              </a:rPr>
              <a:t> </a:t>
            </a:r>
            <a:r>
              <a:rPr dirty="0" sz="1300" spc="-10" b="0">
                <a:latin typeface="Trebuchet MS"/>
                <a:cs typeface="Trebuchet MS"/>
              </a:rPr>
              <a:t>Region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804285" y="3511803"/>
            <a:ext cx="17754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000" spc="-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dirty="0" sz="1000" spc="-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is a</a:t>
            </a:r>
            <a:r>
              <a:rPr dirty="0" sz="1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physical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 location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world</a:t>
            </a:r>
            <a:r>
              <a:rPr dirty="0" sz="1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dirty="0" sz="1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Availability</a:t>
            </a:r>
            <a:r>
              <a:rPr dirty="0" sz="1000" spc="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Trebuchet MS"/>
                <a:cs typeface="Trebuchet MS"/>
              </a:rPr>
              <a:t>Zones.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012214" y="3469132"/>
            <a:ext cx="193421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Availability</a:t>
            </a:r>
            <a:r>
              <a:rPr dirty="0" sz="1000" spc="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Zones</a:t>
            </a:r>
            <a:r>
              <a:rPr dirty="0" sz="1000" spc="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consist</a:t>
            </a:r>
            <a:r>
              <a:rPr dirty="0" sz="10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one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dirty="0" sz="1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discrete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centers, each</a:t>
            </a:r>
            <a:r>
              <a:rPr dirty="0" sz="1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redundant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power,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networking,</a:t>
            </a:r>
            <a:r>
              <a:rPr dirty="0" sz="1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connectivity,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housed</a:t>
            </a:r>
            <a:r>
              <a:rPr dirty="0" sz="1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0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separate</a:t>
            </a:r>
            <a:r>
              <a:rPr dirty="0" sz="1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facilities.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4508239" y="1685201"/>
            <a:ext cx="2265680" cy="1588770"/>
            <a:chOff x="4508239" y="1685201"/>
            <a:chExt cx="2265680" cy="1588770"/>
          </a:xfrm>
        </p:grpSpPr>
        <p:sp>
          <p:nvSpPr>
            <p:cNvPr id="32" name="object 32" descr=""/>
            <p:cNvSpPr/>
            <p:nvPr/>
          </p:nvSpPr>
          <p:spPr>
            <a:xfrm>
              <a:off x="4511414" y="1688376"/>
              <a:ext cx="568325" cy="328295"/>
            </a:xfrm>
            <a:custGeom>
              <a:avLst/>
              <a:gdLst/>
              <a:ahLst/>
              <a:cxnLst/>
              <a:rect l="l" t="t" r="r" b="b"/>
              <a:pathLst>
                <a:path w="568325" h="328294">
                  <a:moveTo>
                    <a:pt x="0" y="163948"/>
                  </a:moveTo>
                  <a:lnTo>
                    <a:pt x="22325" y="100132"/>
                  </a:lnTo>
                  <a:lnTo>
                    <a:pt x="48519" y="72283"/>
                  </a:lnTo>
                  <a:lnTo>
                    <a:pt x="83210" y="48019"/>
                  </a:lnTo>
                  <a:lnTo>
                    <a:pt x="125255" y="27999"/>
                  </a:lnTo>
                  <a:lnTo>
                    <a:pt x="173513" y="12883"/>
                  </a:lnTo>
                  <a:lnTo>
                    <a:pt x="226841" y="3330"/>
                  </a:lnTo>
                  <a:lnTo>
                    <a:pt x="284097" y="0"/>
                  </a:lnTo>
                  <a:lnTo>
                    <a:pt x="341352" y="3330"/>
                  </a:lnTo>
                  <a:lnTo>
                    <a:pt x="394680" y="12883"/>
                  </a:lnTo>
                  <a:lnTo>
                    <a:pt x="442938" y="27999"/>
                  </a:lnTo>
                  <a:lnTo>
                    <a:pt x="484983" y="48019"/>
                  </a:lnTo>
                  <a:lnTo>
                    <a:pt x="519674" y="72283"/>
                  </a:lnTo>
                  <a:lnTo>
                    <a:pt x="545868" y="100132"/>
                  </a:lnTo>
                  <a:lnTo>
                    <a:pt x="568194" y="163948"/>
                  </a:lnTo>
                  <a:lnTo>
                    <a:pt x="562422" y="196989"/>
                  </a:lnTo>
                  <a:lnTo>
                    <a:pt x="519674" y="255613"/>
                  </a:lnTo>
                  <a:lnTo>
                    <a:pt x="484983" y="279877"/>
                  </a:lnTo>
                  <a:lnTo>
                    <a:pt x="442938" y="299897"/>
                  </a:lnTo>
                  <a:lnTo>
                    <a:pt x="394680" y="315013"/>
                  </a:lnTo>
                  <a:lnTo>
                    <a:pt x="341352" y="324566"/>
                  </a:lnTo>
                  <a:lnTo>
                    <a:pt x="284097" y="327897"/>
                  </a:lnTo>
                  <a:lnTo>
                    <a:pt x="226841" y="324566"/>
                  </a:lnTo>
                  <a:lnTo>
                    <a:pt x="173513" y="315013"/>
                  </a:lnTo>
                  <a:lnTo>
                    <a:pt x="125255" y="299897"/>
                  </a:lnTo>
                  <a:lnTo>
                    <a:pt x="83210" y="279877"/>
                  </a:lnTo>
                  <a:lnTo>
                    <a:pt x="48519" y="255613"/>
                  </a:lnTo>
                  <a:lnTo>
                    <a:pt x="22325" y="227764"/>
                  </a:lnTo>
                  <a:lnTo>
                    <a:pt x="0" y="163948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4511414" y="2942649"/>
              <a:ext cx="568325" cy="328295"/>
            </a:xfrm>
            <a:custGeom>
              <a:avLst/>
              <a:gdLst/>
              <a:ahLst/>
              <a:cxnLst/>
              <a:rect l="l" t="t" r="r" b="b"/>
              <a:pathLst>
                <a:path w="568325" h="328295">
                  <a:moveTo>
                    <a:pt x="0" y="163948"/>
                  </a:moveTo>
                  <a:lnTo>
                    <a:pt x="22325" y="100132"/>
                  </a:lnTo>
                  <a:lnTo>
                    <a:pt x="48519" y="72283"/>
                  </a:lnTo>
                  <a:lnTo>
                    <a:pt x="83210" y="48019"/>
                  </a:lnTo>
                  <a:lnTo>
                    <a:pt x="125255" y="27999"/>
                  </a:lnTo>
                  <a:lnTo>
                    <a:pt x="173513" y="12883"/>
                  </a:lnTo>
                  <a:lnTo>
                    <a:pt x="226841" y="3330"/>
                  </a:lnTo>
                  <a:lnTo>
                    <a:pt x="284097" y="0"/>
                  </a:lnTo>
                  <a:lnTo>
                    <a:pt x="341352" y="3330"/>
                  </a:lnTo>
                  <a:lnTo>
                    <a:pt x="394680" y="12883"/>
                  </a:lnTo>
                  <a:lnTo>
                    <a:pt x="442938" y="27999"/>
                  </a:lnTo>
                  <a:lnTo>
                    <a:pt x="484983" y="48019"/>
                  </a:lnTo>
                  <a:lnTo>
                    <a:pt x="519674" y="72283"/>
                  </a:lnTo>
                  <a:lnTo>
                    <a:pt x="545868" y="100132"/>
                  </a:lnTo>
                  <a:lnTo>
                    <a:pt x="568194" y="163948"/>
                  </a:lnTo>
                  <a:lnTo>
                    <a:pt x="562422" y="196989"/>
                  </a:lnTo>
                  <a:lnTo>
                    <a:pt x="519674" y="255613"/>
                  </a:lnTo>
                  <a:lnTo>
                    <a:pt x="484983" y="279877"/>
                  </a:lnTo>
                  <a:lnTo>
                    <a:pt x="442938" y="299897"/>
                  </a:lnTo>
                  <a:lnTo>
                    <a:pt x="394680" y="315013"/>
                  </a:lnTo>
                  <a:lnTo>
                    <a:pt x="341352" y="324566"/>
                  </a:lnTo>
                  <a:lnTo>
                    <a:pt x="284097" y="327897"/>
                  </a:lnTo>
                  <a:lnTo>
                    <a:pt x="226841" y="324566"/>
                  </a:lnTo>
                  <a:lnTo>
                    <a:pt x="173513" y="315013"/>
                  </a:lnTo>
                  <a:lnTo>
                    <a:pt x="125255" y="299897"/>
                  </a:lnTo>
                  <a:lnTo>
                    <a:pt x="83210" y="279877"/>
                  </a:lnTo>
                  <a:lnTo>
                    <a:pt x="48519" y="255613"/>
                  </a:lnTo>
                  <a:lnTo>
                    <a:pt x="22325" y="227764"/>
                  </a:lnTo>
                  <a:lnTo>
                    <a:pt x="0" y="163948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757030" y="1688376"/>
              <a:ext cx="568325" cy="328295"/>
            </a:xfrm>
            <a:custGeom>
              <a:avLst/>
              <a:gdLst/>
              <a:ahLst/>
              <a:cxnLst/>
              <a:rect l="l" t="t" r="r" b="b"/>
              <a:pathLst>
                <a:path w="568325" h="328294">
                  <a:moveTo>
                    <a:pt x="0" y="163948"/>
                  </a:moveTo>
                  <a:lnTo>
                    <a:pt x="22325" y="100132"/>
                  </a:lnTo>
                  <a:lnTo>
                    <a:pt x="48519" y="72283"/>
                  </a:lnTo>
                  <a:lnTo>
                    <a:pt x="83210" y="48019"/>
                  </a:lnTo>
                  <a:lnTo>
                    <a:pt x="125255" y="27999"/>
                  </a:lnTo>
                  <a:lnTo>
                    <a:pt x="173513" y="12883"/>
                  </a:lnTo>
                  <a:lnTo>
                    <a:pt x="226841" y="3330"/>
                  </a:lnTo>
                  <a:lnTo>
                    <a:pt x="284097" y="0"/>
                  </a:lnTo>
                  <a:lnTo>
                    <a:pt x="341352" y="3330"/>
                  </a:lnTo>
                  <a:lnTo>
                    <a:pt x="394680" y="12883"/>
                  </a:lnTo>
                  <a:lnTo>
                    <a:pt x="442938" y="27999"/>
                  </a:lnTo>
                  <a:lnTo>
                    <a:pt x="484983" y="48019"/>
                  </a:lnTo>
                  <a:lnTo>
                    <a:pt x="519674" y="72283"/>
                  </a:lnTo>
                  <a:lnTo>
                    <a:pt x="545868" y="100132"/>
                  </a:lnTo>
                  <a:lnTo>
                    <a:pt x="568194" y="163948"/>
                  </a:lnTo>
                  <a:lnTo>
                    <a:pt x="562422" y="196989"/>
                  </a:lnTo>
                  <a:lnTo>
                    <a:pt x="519674" y="255613"/>
                  </a:lnTo>
                  <a:lnTo>
                    <a:pt x="484983" y="279877"/>
                  </a:lnTo>
                  <a:lnTo>
                    <a:pt x="442938" y="299897"/>
                  </a:lnTo>
                  <a:lnTo>
                    <a:pt x="394680" y="315013"/>
                  </a:lnTo>
                  <a:lnTo>
                    <a:pt x="341352" y="324566"/>
                  </a:lnTo>
                  <a:lnTo>
                    <a:pt x="284097" y="327897"/>
                  </a:lnTo>
                  <a:lnTo>
                    <a:pt x="226841" y="324566"/>
                  </a:lnTo>
                  <a:lnTo>
                    <a:pt x="173513" y="315013"/>
                  </a:lnTo>
                  <a:lnTo>
                    <a:pt x="125255" y="299897"/>
                  </a:lnTo>
                  <a:lnTo>
                    <a:pt x="83210" y="279877"/>
                  </a:lnTo>
                  <a:lnTo>
                    <a:pt x="48519" y="255613"/>
                  </a:lnTo>
                  <a:lnTo>
                    <a:pt x="22325" y="227764"/>
                  </a:lnTo>
                  <a:lnTo>
                    <a:pt x="0" y="163948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202430" y="2280254"/>
              <a:ext cx="568325" cy="328295"/>
            </a:xfrm>
            <a:custGeom>
              <a:avLst/>
              <a:gdLst/>
              <a:ahLst/>
              <a:cxnLst/>
              <a:rect l="l" t="t" r="r" b="b"/>
              <a:pathLst>
                <a:path w="568325" h="328294">
                  <a:moveTo>
                    <a:pt x="0" y="163948"/>
                  </a:moveTo>
                  <a:lnTo>
                    <a:pt x="22325" y="100132"/>
                  </a:lnTo>
                  <a:lnTo>
                    <a:pt x="48519" y="72283"/>
                  </a:lnTo>
                  <a:lnTo>
                    <a:pt x="83210" y="48019"/>
                  </a:lnTo>
                  <a:lnTo>
                    <a:pt x="125255" y="27999"/>
                  </a:lnTo>
                  <a:lnTo>
                    <a:pt x="173513" y="12883"/>
                  </a:lnTo>
                  <a:lnTo>
                    <a:pt x="226841" y="3330"/>
                  </a:lnTo>
                  <a:lnTo>
                    <a:pt x="284097" y="0"/>
                  </a:lnTo>
                  <a:lnTo>
                    <a:pt x="341352" y="3330"/>
                  </a:lnTo>
                  <a:lnTo>
                    <a:pt x="394680" y="12883"/>
                  </a:lnTo>
                  <a:lnTo>
                    <a:pt x="442938" y="27999"/>
                  </a:lnTo>
                  <a:lnTo>
                    <a:pt x="484983" y="48019"/>
                  </a:lnTo>
                  <a:lnTo>
                    <a:pt x="519674" y="72283"/>
                  </a:lnTo>
                  <a:lnTo>
                    <a:pt x="545868" y="100132"/>
                  </a:lnTo>
                  <a:lnTo>
                    <a:pt x="568194" y="163948"/>
                  </a:lnTo>
                  <a:lnTo>
                    <a:pt x="562422" y="196989"/>
                  </a:lnTo>
                  <a:lnTo>
                    <a:pt x="519674" y="255613"/>
                  </a:lnTo>
                  <a:lnTo>
                    <a:pt x="484983" y="279877"/>
                  </a:lnTo>
                  <a:lnTo>
                    <a:pt x="442938" y="299897"/>
                  </a:lnTo>
                  <a:lnTo>
                    <a:pt x="394680" y="315013"/>
                  </a:lnTo>
                  <a:lnTo>
                    <a:pt x="341352" y="324566"/>
                  </a:lnTo>
                  <a:lnTo>
                    <a:pt x="284097" y="327897"/>
                  </a:lnTo>
                  <a:lnTo>
                    <a:pt x="226841" y="324566"/>
                  </a:lnTo>
                  <a:lnTo>
                    <a:pt x="173513" y="315013"/>
                  </a:lnTo>
                  <a:lnTo>
                    <a:pt x="125255" y="299897"/>
                  </a:lnTo>
                  <a:lnTo>
                    <a:pt x="83210" y="279877"/>
                  </a:lnTo>
                  <a:lnTo>
                    <a:pt x="48519" y="255613"/>
                  </a:lnTo>
                  <a:lnTo>
                    <a:pt x="22325" y="227764"/>
                  </a:lnTo>
                  <a:lnTo>
                    <a:pt x="0" y="163948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757030" y="2942649"/>
              <a:ext cx="568325" cy="328295"/>
            </a:xfrm>
            <a:custGeom>
              <a:avLst/>
              <a:gdLst/>
              <a:ahLst/>
              <a:cxnLst/>
              <a:rect l="l" t="t" r="r" b="b"/>
              <a:pathLst>
                <a:path w="568325" h="328295">
                  <a:moveTo>
                    <a:pt x="0" y="163948"/>
                  </a:moveTo>
                  <a:lnTo>
                    <a:pt x="22325" y="100132"/>
                  </a:lnTo>
                  <a:lnTo>
                    <a:pt x="48519" y="72283"/>
                  </a:lnTo>
                  <a:lnTo>
                    <a:pt x="83210" y="48019"/>
                  </a:lnTo>
                  <a:lnTo>
                    <a:pt x="125255" y="27999"/>
                  </a:lnTo>
                  <a:lnTo>
                    <a:pt x="173513" y="12883"/>
                  </a:lnTo>
                  <a:lnTo>
                    <a:pt x="226841" y="3330"/>
                  </a:lnTo>
                  <a:lnTo>
                    <a:pt x="284097" y="0"/>
                  </a:lnTo>
                  <a:lnTo>
                    <a:pt x="341352" y="3330"/>
                  </a:lnTo>
                  <a:lnTo>
                    <a:pt x="394680" y="12883"/>
                  </a:lnTo>
                  <a:lnTo>
                    <a:pt x="442938" y="27999"/>
                  </a:lnTo>
                  <a:lnTo>
                    <a:pt x="484983" y="48019"/>
                  </a:lnTo>
                  <a:lnTo>
                    <a:pt x="519674" y="72283"/>
                  </a:lnTo>
                  <a:lnTo>
                    <a:pt x="545868" y="100132"/>
                  </a:lnTo>
                  <a:lnTo>
                    <a:pt x="568194" y="163948"/>
                  </a:lnTo>
                  <a:lnTo>
                    <a:pt x="562422" y="196989"/>
                  </a:lnTo>
                  <a:lnTo>
                    <a:pt x="519674" y="255613"/>
                  </a:lnTo>
                  <a:lnTo>
                    <a:pt x="484983" y="279877"/>
                  </a:lnTo>
                  <a:lnTo>
                    <a:pt x="442938" y="299897"/>
                  </a:lnTo>
                  <a:lnTo>
                    <a:pt x="394680" y="315013"/>
                  </a:lnTo>
                  <a:lnTo>
                    <a:pt x="341352" y="324566"/>
                  </a:lnTo>
                  <a:lnTo>
                    <a:pt x="284097" y="327897"/>
                  </a:lnTo>
                  <a:lnTo>
                    <a:pt x="226841" y="324566"/>
                  </a:lnTo>
                  <a:lnTo>
                    <a:pt x="173513" y="315013"/>
                  </a:lnTo>
                  <a:lnTo>
                    <a:pt x="125255" y="299897"/>
                  </a:lnTo>
                  <a:lnTo>
                    <a:pt x="83210" y="279877"/>
                  </a:lnTo>
                  <a:lnTo>
                    <a:pt x="48519" y="255613"/>
                  </a:lnTo>
                  <a:lnTo>
                    <a:pt x="22325" y="227764"/>
                  </a:lnTo>
                  <a:lnTo>
                    <a:pt x="0" y="163948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4588667" y="1756155"/>
            <a:ext cx="4235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Transit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584132" y="3011932"/>
            <a:ext cx="4235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Transit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961412" y="3014979"/>
            <a:ext cx="1797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AZ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404460" y="2350516"/>
            <a:ext cx="1797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AZ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963302" y="1759204"/>
            <a:ext cx="1797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AZ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259580" y="2204211"/>
            <a:ext cx="6591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Datacenter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8023559" y="2198116"/>
            <a:ext cx="6591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Datacenter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681733" y="2752851"/>
            <a:ext cx="6591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Datacenter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3099347" y="1606923"/>
            <a:ext cx="5641340" cy="1601470"/>
            <a:chOff x="3099347" y="1606923"/>
            <a:chExt cx="5641340" cy="1601470"/>
          </a:xfrm>
        </p:grpSpPr>
        <p:sp>
          <p:nvSpPr>
            <p:cNvPr id="46" name="object 46" descr=""/>
            <p:cNvSpPr/>
            <p:nvPr/>
          </p:nvSpPr>
          <p:spPr>
            <a:xfrm>
              <a:off x="5121518" y="1852324"/>
              <a:ext cx="635635" cy="5715"/>
            </a:xfrm>
            <a:custGeom>
              <a:avLst/>
              <a:gdLst/>
              <a:ahLst/>
              <a:cxnLst/>
              <a:rect l="l" t="t" r="r" b="b"/>
              <a:pathLst>
                <a:path w="635635" h="5714">
                  <a:moveTo>
                    <a:pt x="0" y="5580"/>
                  </a:moveTo>
                  <a:lnTo>
                    <a:pt x="635512" y="0"/>
                  </a:lnTo>
                </a:path>
              </a:pathLst>
            </a:custGeom>
            <a:ln w="63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4795512" y="2016273"/>
              <a:ext cx="0" cy="926465"/>
            </a:xfrm>
            <a:custGeom>
              <a:avLst/>
              <a:gdLst/>
              <a:ahLst/>
              <a:cxnLst/>
              <a:rect l="l" t="t" r="r" b="b"/>
              <a:pathLst>
                <a:path w="0" h="926464">
                  <a:moveTo>
                    <a:pt x="0" y="0"/>
                  </a:moveTo>
                  <a:lnTo>
                    <a:pt x="1" y="926377"/>
                  </a:lnTo>
                </a:path>
              </a:pathLst>
            </a:custGeom>
            <a:ln w="63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104042" y="3106598"/>
              <a:ext cx="653415" cy="7620"/>
            </a:xfrm>
            <a:custGeom>
              <a:avLst/>
              <a:gdLst/>
              <a:ahLst/>
              <a:cxnLst/>
              <a:rect l="l" t="t" r="r" b="b"/>
              <a:pathLst>
                <a:path w="653414" h="7619">
                  <a:moveTo>
                    <a:pt x="0" y="7337"/>
                  </a:moveTo>
                  <a:lnTo>
                    <a:pt x="652988" y="0"/>
                  </a:lnTo>
                </a:path>
              </a:pathLst>
            </a:custGeom>
            <a:ln w="63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6320954" y="2608152"/>
              <a:ext cx="165735" cy="509270"/>
            </a:xfrm>
            <a:custGeom>
              <a:avLst/>
              <a:gdLst/>
              <a:ahLst/>
              <a:cxnLst/>
              <a:rect l="l" t="t" r="r" b="b"/>
              <a:pathLst>
                <a:path w="165735" h="509269">
                  <a:moveTo>
                    <a:pt x="165573" y="0"/>
                  </a:moveTo>
                  <a:lnTo>
                    <a:pt x="0" y="509202"/>
                  </a:lnTo>
                </a:path>
              </a:pathLst>
            </a:custGeom>
            <a:ln w="63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322843" y="1861883"/>
              <a:ext cx="163830" cy="418465"/>
            </a:xfrm>
            <a:custGeom>
              <a:avLst/>
              <a:gdLst/>
              <a:ahLst/>
              <a:cxnLst/>
              <a:rect l="l" t="t" r="r" b="b"/>
              <a:pathLst>
                <a:path w="163829" h="418464">
                  <a:moveTo>
                    <a:pt x="0" y="0"/>
                  </a:moveTo>
                  <a:lnTo>
                    <a:pt x="163684" y="418372"/>
                  </a:lnTo>
                </a:path>
              </a:pathLst>
            </a:custGeom>
            <a:ln w="63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121518" y="1857904"/>
              <a:ext cx="1081405" cy="586740"/>
            </a:xfrm>
            <a:custGeom>
              <a:avLst/>
              <a:gdLst/>
              <a:ahLst/>
              <a:cxnLst/>
              <a:rect l="l" t="t" r="r" b="b"/>
              <a:pathLst>
                <a:path w="1081404" h="586739">
                  <a:moveTo>
                    <a:pt x="0" y="0"/>
                  </a:moveTo>
                  <a:lnTo>
                    <a:pt x="1080912" y="586299"/>
                  </a:lnTo>
                </a:path>
              </a:pathLst>
            </a:custGeom>
            <a:ln w="63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104042" y="2444203"/>
              <a:ext cx="1098550" cy="669925"/>
            </a:xfrm>
            <a:custGeom>
              <a:avLst/>
              <a:gdLst/>
              <a:ahLst/>
              <a:cxnLst/>
              <a:rect l="l" t="t" r="r" b="b"/>
              <a:pathLst>
                <a:path w="1098550" h="669925">
                  <a:moveTo>
                    <a:pt x="0" y="669732"/>
                  </a:moveTo>
                  <a:lnTo>
                    <a:pt x="1098388" y="0"/>
                  </a:lnTo>
                </a:path>
              </a:pathLst>
            </a:custGeom>
            <a:ln w="63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6041127" y="2016273"/>
              <a:ext cx="0" cy="926465"/>
            </a:xfrm>
            <a:custGeom>
              <a:avLst/>
              <a:gdLst/>
              <a:ahLst/>
              <a:cxnLst/>
              <a:rect l="l" t="t" r="r" b="b"/>
              <a:pathLst>
                <a:path w="0" h="926464">
                  <a:moveTo>
                    <a:pt x="0" y="0"/>
                  </a:moveTo>
                  <a:lnTo>
                    <a:pt x="1" y="926377"/>
                  </a:lnTo>
                </a:path>
              </a:pathLst>
            </a:custGeom>
            <a:ln w="63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7209354" y="1610098"/>
              <a:ext cx="1527810" cy="1595120"/>
            </a:xfrm>
            <a:custGeom>
              <a:avLst/>
              <a:gdLst/>
              <a:ahLst/>
              <a:cxnLst/>
              <a:rect l="l" t="t" r="r" b="b"/>
              <a:pathLst>
                <a:path w="1527809" h="1595120">
                  <a:moveTo>
                    <a:pt x="0" y="797454"/>
                  </a:moveTo>
                  <a:lnTo>
                    <a:pt x="1394" y="748875"/>
                  </a:lnTo>
                  <a:lnTo>
                    <a:pt x="5523" y="701066"/>
                  </a:lnTo>
                  <a:lnTo>
                    <a:pt x="12307" y="654110"/>
                  </a:lnTo>
                  <a:lnTo>
                    <a:pt x="21666" y="608091"/>
                  </a:lnTo>
                  <a:lnTo>
                    <a:pt x="33521" y="563092"/>
                  </a:lnTo>
                  <a:lnTo>
                    <a:pt x="47790" y="519196"/>
                  </a:lnTo>
                  <a:lnTo>
                    <a:pt x="64396" y="476487"/>
                  </a:lnTo>
                  <a:lnTo>
                    <a:pt x="83256" y="435048"/>
                  </a:lnTo>
                  <a:lnTo>
                    <a:pt x="104293" y="394963"/>
                  </a:lnTo>
                  <a:lnTo>
                    <a:pt x="127425" y="356315"/>
                  </a:lnTo>
                  <a:lnTo>
                    <a:pt x="152573" y="319188"/>
                  </a:lnTo>
                  <a:lnTo>
                    <a:pt x="179657" y="283664"/>
                  </a:lnTo>
                  <a:lnTo>
                    <a:pt x="208596" y="249828"/>
                  </a:lnTo>
                  <a:lnTo>
                    <a:pt x="239312" y="217762"/>
                  </a:lnTo>
                  <a:lnTo>
                    <a:pt x="271725" y="187551"/>
                  </a:lnTo>
                  <a:lnTo>
                    <a:pt x="305753" y="159277"/>
                  </a:lnTo>
                  <a:lnTo>
                    <a:pt x="341318" y="133024"/>
                  </a:lnTo>
                  <a:lnTo>
                    <a:pt x="378339" y="108875"/>
                  </a:lnTo>
                  <a:lnTo>
                    <a:pt x="416737" y="86915"/>
                  </a:lnTo>
                  <a:lnTo>
                    <a:pt x="456432" y="67225"/>
                  </a:lnTo>
                  <a:lnTo>
                    <a:pt x="497343" y="49890"/>
                  </a:lnTo>
                  <a:lnTo>
                    <a:pt x="539391" y="34993"/>
                  </a:lnTo>
                  <a:lnTo>
                    <a:pt x="582496" y="22618"/>
                  </a:lnTo>
                  <a:lnTo>
                    <a:pt x="626578" y="12848"/>
                  </a:lnTo>
                  <a:lnTo>
                    <a:pt x="671558" y="5765"/>
                  </a:lnTo>
                  <a:lnTo>
                    <a:pt x="717355" y="1455"/>
                  </a:lnTo>
                  <a:lnTo>
                    <a:pt x="763889" y="0"/>
                  </a:lnTo>
                  <a:lnTo>
                    <a:pt x="810422" y="1455"/>
                  </a:lnTo>
                  <a:lnTo>
                    <a:pt x="856219" y="5765"/>
                  </a:lnTo>
                  <a:lnTo>
                    <a:pt x="901198" y="12848"/>
                  </a:lnTo>
                  <a:lnTo>
                    <a:pt x="945281" y="22618"/>
                  </a:lnTo>
                  <a:lnTo>
                    <a:pt x="988386" y="34993"/>
                  </a:lnTo>
                  <a:lnTo>
                    <a:pt x="1030434" y="49890"/>
                  </a:lnTo>
                  <a:lnTo>
                    <a:pt x="1071345" y="67225"/>
                  </a:lnTo>
                  <a:lnTo>
                    <a:pt x="1111040" y="86915"/>
                  </a:lnTo>
                  <a:lnTo>
                    <a:pt x="1149438" y="108875"/>
                  </a:lnTo>
                  <a:lnTo>
                    <a:pt x="1186459" y="133024"/>
                  </a:lnTo>
                  <a:lnTo>
                    <a:pt x="1222024" y="159277"/>
                  </a:lnTo>
                  <a:lnTo>
                    <a:pt x="1256052" y="187551"/>
                  </a:lnTo>
                  <a:lnTo>
                    <a:pt x="1288465" y="217762"/>
                  </a:lnTo>
                  <a:lnTo>
                    <a:pt x="1319180" y="249828"/>
                  </a:lnTo>
                  <a:lnTo>
                    <a:pt x="1348120" y="283664"/>
                  </a:lnTo>
                  <a:lnTo>
                    <a:pt x="1375204" y="319188"/>
                  </a:lnTo>
                  <a:lnTo>
                    <a:pt x="1400352" y="356315"/>
                  </a:lnTo>
                  <a:lnTo>
                    <a:pt x="1423484" y="394963"/>
                  </a:lnTo>
                  <a:lnTo>
                    <a:pt x="1444521" y="435048"/>
                  </a:lnTo>
                  <a:lnTo>
                    <a:pt x="1463381" y="476487"/>
                  </a:lnTo>
                  <a:lnTo>
                    <a:pt x="1479987" y="519196"/>
                  </a:lnTo>
                  <a:lnTo>
                    <a:pt x="1494256" y="563092"/>
                  </a:lnTo>
                  <a:lnTo>
                    <a:pt x="1506111" y="608091"/>
                  </a:lnTo>
                  <a:lnTo>
                    <a:pt x="1515470" y="654110"/>
                  </a:lnTo>
                  <a:lnTo>
                    <a:pt x="1522254" y="701066"/>
                  </a:lnTo>
                  <a:lnTo>
                    <a:pt x="1526383" y="748875"/>
                  </a:lnTo>
                  <a:lnTo>
                    <a:pt x="1527778" y="797454"/>
                  </a:lnTo>
                  <a:lnTo>
                    <a:pt x="1526383" y="846032"/>
                  </a:lnTo>
                  <a:lnTo>
                    <a:pt x="1522254" y="893841"/>
                  </a:lnTo>
                  <a:lnTo>
                    <a:pt x="1515470" y="940797"/>
                  </a:lnTo>
                  <a:lnTo>
                    <a:pt x="1506111" y="986816"/>
                  </a:lnTo>
                  <a:lnTo>
                    <a:pt x="1494256" y="1031815"/>
                  </a:lnTo>
                  <a:lnTo>
                    <a:pt x="1479987" y="1075711"/>
                  </a:lnTo>
                  <a:lnTo>
                    <a:pt x="1463381" y="1118420"/>
                  </a:lnTo>
                  <a:lnTo>
                    <a:pt x="1444521" y="1159859"/>
                  </a:lnTo>
                  <a:lnTo>
                    <a:pt x="1423484" y="1199944"/>
                  </a:lnTo>
                  <a:lnTo>
                    <a:pt x="1400352" y="1238592"/>
                  </a:lnTo>
                  <a:lnTo>
                    <a:pt x="1375204" y="1275719"/>
                  </a:lnTo>
                  <a:lnTo>
                    <a:pt x="1348120" y="1311243"/>
                  </a:lnTo>
                  <a:lnTo>
                    <a:pt x="1319180" y="1345079"/>
                  </a:lnTo>
                  <a:lnTo>
                    <a:pt x="1288465" y="1377145"/>
                  </a:lnTo>
                  <a:lnTo>
                    <a:pt x="1256052" y="1407356"/>
                  </a:lnTo>
                  <a:lnTo>
                    <a:pt x="1222024" y="1435630"/>
                  </a:lnTo>
                  <a:lnTo>
                    <a:pt x="1186459" y="1461883"/>
                  </a:lnTo>
                  <a:lnTo>
                    <a:pt x="1149438" y="1486032"/>
                  </a:lnTo>
                  <a:lnTo>
                    <a:pt x="1111040" y="1507992"/>
                  </a:lnTo>
                  <a:lnTo>
                    <a:pt x="1071345" y="1527682"/>
                  </a:lnTo>
                  <a:lnTo>
                    <a:pt x="1030434" y="1545017"/>
                  </a:lnTo>
                  <a:lnTo>
                    <a:pt x="988386" y="1559914"/>
                  </a:lnTo>
                  <a:lnTo>
                    <a:pt x="945281" y="1572289"/>
                  </a:lnTo>
                  <a:lnTo>
                    <a:pt x="901198" y="1582059"/>
                  </a:lnTo>
                  <a:lnTo>
                    <a:pt x="856219" y="1589142"/>
                  </a:lnTo>
                  <a:lnTo>
                    <a:pt x="810422" y="1593452"/>
                  </a:lnTo>
                  <a:lnTo>
                    <a:pt x="763889" y="1594908"/>
                  </a:lnTo>
                  <a:lnTo>
                    <a:pt x="717355" y="1593452"/>
                  </a:lnTo>
                  <a:lnTo>
                    <a:pt x="671558" y="1589142"/>
                  </a:lnTo>
                  <a:lnTo>
                    <a:pt x="626578" y="1582059"/>
                  </a:lnTo>
                  <a:lnTo>
                    <a:pt x="582496" y="1572289"/>
                  </a:lnTo>
                  <a:lnTo>
                    <a:pt x="539391" y="1559914"/>
                  </a:lnTo>
                  <a:lnTo>
                    <a:pt x="497343" y="1545017"/>
                  </a:lnTo>
                  <a:lnTo>
                    <a:pt x="456432" y="1527682"/>
                  </a:lnTo>
                  <a:lnTo>
                    <a:pt x="416737" y="1507992"/>
                  </a:lnTo>
                  <a:lnTo>
                    <a:pt x="378339" y="1486032"/>
                  </a:lnTo>
                  <a:lnTo>
                    <a:pt x="341318" y="1461883"/>
                  </a:lnTo>
                  <a:lnTo>
                    <a:pt x="305753" y="1435630"/>
                  </a:lnTo>
                  <a:lnTo>
                    <a:pt x="271725" y="1407356"/>
                  </a:lnTo>
                  <a:lnTo>
                    <a:pt x="239312" y="1377145"/>
                  </a:lnTo>
                  <a:lnTo>
                    <a:pt x="208596" y="1345079"/>
                  </a:lnTo>
                  <a:lnTo>
                    <a:pt x="179657" y="1311243"/>
                  </a:lnTo>
                  <a:lnTo>
                    <a:pt x="152573" y="1275719"/>
                  </a:lnTo>
                  <a:lnTo>
                    <a:pt x="127425" y="1238592"/>
                  </a:lnTo>
                  <a:lnTo>
                    <a:pt x="104293" y="1199944"/>
                  </a:lnTo>
                  <a:lnTo>
                    <a:pt x="83256" y="1159859"/>
                  </a:lnTo>
                  <a:lnTo>
                    <a:pt x="64396" y="1118420"/>
                  </a:lnTo>
                  <a:lnTo>
                    <a:pt x="47790" y="1075711"/>
                  </a:lnTo>
                  <a:lnTo>
                    <a:pt x="33521" y="1031815"/>
                  </a:lnTo>
                  <a:lnTo>
                    <a:pt x="21666" y="986816"/>
                  </a:lnTo>
                  <a:lnTo>
                    <a:pt x="12307" y="940797"/>
                  </a:lnTo>
                  <a:lnTo>
                    <a:pt x="5523" y="893841"/>
                  </a:lnTo>
                  <a:lnTo>
                    <a:pt x="1394" y="846032"/>
                  </a:lnTo>
                  <a:lnTo>
                    <a:pt x="0" y="797454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770625" y="1843666"/>
              <a:ext cx="662940" cy="600710"/>
            </a:xfrm>
            <a:custGeom>
              <a:avLst/>
              <a:gdLst/>
              <a:ahLst/>
              <a:cxnLst/>
              <a:rect l="l" t="t" r="r" b="b"/>
              <a:pathLst>
                <a:path w="662940" h="600710">
                  <a:moveTo>
                    <a:pt x="0" y="600537"/>
                  </a:moveTo>
                  <a:lnTo>
                    <a:pt x="662468" y="0"/>
                  </a:lnTo>
                </a:path>
                <a:path w="662940" h="600710">
                  <a:moveTo>
                    <a:pt x="0" y="600537"/>
                  </a:moveTo>
                  <a:lnTo>
                    <a:pt x="662468" y="73303"/>
                  </a:lnTo>
                </a:path>
              </a:pathLst>
            </a:custGeom>
            <a:ln w="317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53956" y="1922643"/>
              <a:ext cx="189887" cy="232733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47357" y="1916664"/>
              <a:ext cx="189887" cy="232733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02553" y="2492305"/>
              <a:ext cx="189887" cy="232733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99347" y="1878253"/>
              <a:ext cx="1232140" cy="1232140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3748769" y="1852325"/>
              <a:ext cx="763270" cy="643890"/>
            </a:xfrm>
            <a:custGeom>
              <a:avLst/>
              <a:gdLst/>
              <a:ahLst/>
              <a:cxnLst/>
              <a:rect l="l" t="t" r="r" b="b"/>
              <a:pathLst>
                <a:path w="763270" h="643889">
                  <a:moveTo>
                    <a:pt x="0" y="643769"/>
                  </a:moveTo>
                  <a:lnTo>
                    <a:pt x="762646" y="0"/>
                  </a:lnTo>
                </a:path>
              </a:pathLst>
            </a:custGeom>
            <a:ln w="3175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3762376" y="2496094"/>
              <a:ext cx="749300" cy="610870"/>
            </a:xfrm>
            <a:custGeom>
              <a:avLst/>
              <a:gdLst/>
              <a:ahLst/>
              <a:cxnLst/>
              <a:rect l="l" t="t" r="r" b="b"/>
              <a:pathLst>
                <a:path w="749300" h="610869">
                  <a:moveTo>
                    <a:pt x="0" y="0"/>
                  </a:moveTo>
                  <a:lnTo>
                    <a:pt x="749039" y="610504"/>
                  </a:lnTo>
                </a:path>
              </a:pathLst>
            </a:custGeom>
            <a:ln w="3175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 txBox="1"/>
          <p:nvPr/>
        </p:nvSpPr>
        <p:spPr>
          <a:xfrm>
            <a:off x="3429794" y="4683277"/>
            <a:ext cx="2286635" cy="11683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61971" y="767920"/>
            <a:ext cx="6906259" cy="3608070"/>
            <a:chOff x="461971" y="767920"/>
            <a:chExt cx="6906259" cy="36080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0056" y="3182111"/>
              <a:ext cx="295656" cy="295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5240" y="3176016"/>
              <a:ext cx="295656" cy="29565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68321" y="774270"/>
              <a:ext cx="6893559" cy="3595370"/>
            </a:xfrm>
            <a:custGeom>
              <a:avLst/>
              <a:gdLst/>
              <a:ahLst/>
              <a:cxnLst/>
              <a:rect l="l" t="t" r="r" b="b"/>
              <a:pathLst>
                <a:path w="6893559" h="3595370">
                  <a:moveTo>
                    <a:pt x="0" y="0"/>
                  </a:moveTo>
                  <a:lnTo>
                    <a:pt x="6893144" y="0"/>
                  </a:lnTo>
                  <a:lnTo>
                    <a:pt x="6893144" y="3594958"/>
                  </a:lnTo>
                  <a:lnTo>
                    <a:pt x="0" y="359495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7D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41371" y="805688"/>
            <a:ext cx="2330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07DBC"/>
                </a:solidFill>
                <a:latin typeface="Trebuchet MS"/>
                <a:cs typeface="Trebuchet MS"/>
              </a:rPr>
              <a:t>VPC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422600" y="228170"/>
            <a:ext cx="7964805" cy="4269105"/>
          </a:xfrm>
          <a:custGeom>
            <a:avLst/>
            <a:gdLst/>
            <a:ahLst/>
            <a:cxnLst/>
            <a:rect l="l" t="t" r="r" b="b"/>
            <a:pathLst>
              <a:path w="7964805" h="4269105">
                <a:moveTo>
                  <a:pt x="0" y="0"/>
                </a:moveTo>
                <a:lnTo>
                  <a:pt x="7964299" y="0"/>
                </a:lnTo>
                <a:lnTo>
                  <a:pt x="7964299" y="4268989"/>
                </a:lnTo>
                <a:lnTo>
                  <a:pt x="0" y="426898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95650" y="260095"/>
            <a:ext cx="5867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9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20623" y="225552"/>
            <a:ext cx="1085215" cy="1838325"/>
            <a:chOff x="420623" y="225552"/>
            <a:chExt cx="1085215" cy="1838325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623" y="225552"/>
              <a:ext cx="210311" cy="21031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343" y="774192"/>
              <a:ext cx="210312" cy="20726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0055" y="1767840"/>
              <a:ext cx="295656" cy="295656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231526" y="2073655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44226" y="2738120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72801" y="3460496"/>
            <a:ext cx="1695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2352" y="3261359"/>
            <a:ext cx="131064" cy="131063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3888901" y="3460496"/>
            <a:ext cx="1695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07535" y="3261359"/>
            <a:ext cx="134112" cy="131063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3854891" y="2073655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867591" y="2738120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281532" y="1421384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LB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904898" y="1421384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LB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696688" y="528345"/>
            <a:ext cx="3433445" cy="3847465"/>
            <a:chOff x="696688" y="528345"/>
            <a:chExt cx="3433445" cy="3847465"/>
          </a:xfrm>
        </p:grpSpPr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0055" y="1109472"/>
              <a:ext cx="295656" cy="29565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31336" y="1109472"/>
              <a:ext cx="298703" cy="295655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5240" y="1767840"/>
              <a:ext cx="295656" cy="295656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0055" y="2450592"/>
              <a:ext cx="295656" cy="295656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28287" y="2450592"/>
              <a:ext cx="295656" cy="295656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1357733" y="1628728"/>
              <a:ext cx="2616200" cy="139700"/>
            </a:xfrm>
            <a:custGeom>
              <a:avLst/>
              <a:gdLst/>
              <a:ahLst/>
              <a:cxnLst/>
              <a:rect l="l" t="t" r="r" b="b"/>
              <a:pathLst>
                <a:path w="2616200" h="139700">
                  <a:moveTo>
                    <a:pt x="2616099" y="13969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357733" y="1628729"/>
              <a:ext cx="2623820" cy="139700"/>
            </a:xfrm>
            <a:custGeom>
              <a:avLst/>
              <a:gdLst/>
              <a:ahLst/>
              <a:cxnLst/>
              <a:rect l="l" t="t" r="r" b="b"/>
              <a:pathLst>
                <a:path w="2623820" h="139700">
                  <a:moveTo>
                    <a:pt x="2623366" y="0"/>
                  </a:moveTo>
                  <a:lnTo>
                    <a:pt x="0" y="139698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357732" y="2944429"/>
              <a:ext cx="2623820" cy="238760"/>
            </a:xfrm>
            <a:custGeom>
              <a:avLst/>
              <a:gdLst/>
              <a:ahLst/>
              <a:cxnLst/>
              <a:rect l="l" t="t" r="r" b="b"/>
              <a:pathLst>
                <a:path w="2623820" h="238760">
                  <a:moveTo>
                    <a:pt x="0" y="238251"/>
                  </a:moveTo>
                  <a:lnTo>
                    <a:pt x="1" y="0"/>
                  </a:lnTo>
                </a:path>
                <a:path w="2623820" h="238760">
                  <a:moveTo>
                    <a:pt x="0" y="238251"/>
                  </a:moveTo>
                  <a:lnTo>
                    <a:pt x="2623366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03038" y="534695"/>
              <a:ext cx="1310005" cy="3834765"/>
            </a:xfrm>
            <a:custGeom>
              <a:avLst/>
              <a:gdLst/>
              <a:ahLst/>
              <a:cxnLst/>
              <a:rect l="l" t="t" r="r" b="b"/>
              <a:pathLst>
                <a:path w="1310005" h="3834765">
                  <a:moveTo>
                    <a:pt x="0" y="0"/>
                  </a:moveTo>
                  <a:lnTo>
                    <a:pt x="1309385" y="0"/>
                  </a:lnTo>
                  <a:lnTo>
                    <a:pt x="1309385" y="3834534"/>
                  </a:lnTo>
                  <a:lnTo>
                    <a:pt x="0" y="38345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A1C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876718" y="567944"/>
            <a:ext cx="9639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0A1C9"/>
                </a:solidFill>
                <a:latin typeface="Trebuchet MS"/>
                <a:cs typeface="Trebuchet MS"/>
              </a:rPr>
              <a:t>Availability</a:t>
            </a:r>
            <a:r>
              <a:rPr dirty="0" sz="900" spc="-5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Zone</a:t>
            </a:r>
            <a:r>
              <a:rPr dirty="0" sz="900" spc="-10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1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3329140" y="534695"/>
            <a:ext cx="1310005" cy="3834765"/>
          </a:xfrm>
          <a:custGeom>
            <a:avLst/>
            <a:gdLst/>
            <a:ahLst/>
            <a:cxnLst/>
            <a:rect l="l" t="t" r="r" b="b"/>
            <a:pathLst>
              <a:path w="1310004" h="3834765">
                <a:moveTo>
                  <a:pt x="0" y="0"/>
                </a:moveTo>
                <a:lnTo>
                  <a:pt x="1309385" y="0"/>
                </a:lnTo>
                <a:lnTo>
                  <a:pt x="1309385" y="3834534"/>
                </a:lnTo>
                <a:lnTo>
                  <a:pt x="0" y="383453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A1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3502819" y="567944"/>
            <a:ext cx="9639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0A1C9"/>
                </a:solidFill>
                <a:latin typeface="Trebuchet MS"/>
                <a:cs typeface="Trebuchet MS"/>
              </a:rPr>
              <a:t>Availability</a:t>
            </a:r>
            <a:r>
              <a:rPr dirty="0" sz="900" spc="-5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Zone</a:t>
            </a:r>
            <a:r>
              <a:rPr dirty="0" sz="900" spc="-10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2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5948891" y="528345"/>
            <a:ext cx="1322705" cy="3847465"/>
            <a:chOff x="5948891" y="528345"/>
            <a:chExt cx="1322705" cy="3847465"/>
          </a:xfrm>
        </p:grpSpPr>
        <p:sp>
          <p:nvSpPr>
            <p:cNvPr id="37" name="object 37" descr=""/>
            <p:cNvSpPr/>
            <p:nvPr/>
          </p:nvSpPr>
          <p:spPr>
            <a:xfrm>
              <a:off x="5955241" y="534695"/>
              <a:ext cx="1310005" cy="3834765"/>
            </a:xfrm>
            <a:custGeom>
              <a:avLst/>
              <a:gdLst/>
              <a:ahLst/>
              <a:cxnLst/>
              <a:rect l="l" t="t" r="r" b="b"/>
              <a:pathLst>
                <a:path w="1310004" h="3834765">
                  <a:moveTo>
                    <a:pt x="0" y="0"/>
                  </a:moveTo>
                  <a:lnTo>
                    <a:pt x="1309385" y="0"/>
                  </a:lnTo>
                  <a:lnTo>
                    <a:pt x="1309385" y="3834534"/>
                  </a:lnTo>
                  <a:lnTo>
                    <a:pt x="0" y="38345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A1C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71615" y="554736"/>
              <a:ext cx="1078991" cy="234696"/>
            </a:xfrm>
            <a:prstGeom prst="rect">
              <a:avLst/>
            </a:prstGeom>
          </p:spPr>
        </p:pic>
      </p:grpSp>
      <p:sp>
        <p:nvSpPr>
          <p:cNvPr id="39" name="object 39" descr=""/>
          <p:cNvSpPr txBox="1"/>
          <p:nvPr/>
        </p:nvSpPr>
        <p:spPr>
          <a:xfrm>
            <a:off x="1113862" y="4060952"/>
            <a:ext cx="5067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NFS/SMB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40" name="object 40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07008" y="3764279"/>
            <a:ext cx="295656" cy="298703"/>
          </a:xfrm>
          <a:prstGeom prst="rect">
            <a:avLst/>
          </a:prstGeom>
        </p:spPr>
      </p:pic>
      <p:sp>
        <p:nvSpPr>
          <p:cNvPr id="41" name="object 41" descr=""/>
          <p:cNvSpPr txBox="1"/>
          <p:nvPr/>
        </p:nvSpPr>
        <p:spPr>
          <a:xfrm>
            <a:off x="3732298" y="4060952"/>
            <a:ext cx="5067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NFS/SMB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42" name="object 42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825240" y="3764279"/>
            <a:ext cx="295656" cy="298703"/>
          </a:xfrm>
          <a:prstGeom prst="rect">
            <a:avLst/>
          </a:prstGeom>
        </p:spPr>
      </p:pic>
      <p:sp>
        <p:nvSpPr>
          <p:cNvPr id="43" name="object 43" descr=""/>
          <p:cNvSpPr txBox="1"/>
          <p:nvPr/>
        </p:nvSpPr>
        <p:spPr>
          <a:xfrm>
            <a:off x="3429794" y="4683277"/>
            <a:ext cx="2286635" cy="11683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36789" y="4805540"/>
            <a:ext cx="4342130" cy="10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19"/>
              </a:lnSpc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8" cy="51435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324089" y="4790440"/>
            <a:ext cx="436753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2018,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19126" y="1900346"/>
            <a:ext cx="6572884" cy="1160780"/>
            <a:chOff x="519126" y="1900346"/>
            <a:chExt cx="6572884" cy="1160780"/>
          </a:xfrm>
        </p:grpSpPr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890" y="1946828"/>
              <a:ext cx="726947" cy="53949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2099" y="2256962"/>
              <a:ext cx="212598" cy="4038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7374" y="1900346"/>
              <a:ext cx="2697226" cy="73152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126" y="2740172"/>
              <a:ext cx="6572465" cy="320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2531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3429794" y="4681220"/>
            <a:ext cx="228663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8559" y="4702358"/>
            <a:ext cx="390523" cy="23431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0204" y="273811"/>
            <a:ext cx="323088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95" b="0">
                <a:latin typeface="Trebuchet MS"/>
                <a:cs typeface="Trebuchet MS"/>
              </a:rPr>
              <a:t>Re-</a:t>
            </a:r>
            <a:r>
              <a:rPr dirty="0" sz="3000" spc="-105" b="0">
                <a:latin typeface="Trebuchet MS"/>
                <a:cs typeface="Trebuchet MS"/>
              </a:rPr>
              <a:t>platform</a:t>
            </a:r>
            <a:r>
              <a:rPr dirty="0" sz="3000" spc="-195" b="0">
                <a:latin typeface="Trebuchet MS"/>
                <a:cs typeface="Trebuchet MS"/>
              </a:rPr>
              <a:t> </a:t>
            </a:r>
            <a:r>
              <a:rPr dirty="0" sz="3000" spc="-45" b="0">
                <a:latin typeface="Trebuchet MS"/>
                <a:cs typeface="Trebuchet MS"/>
              </a:rPr>
              <a:t>options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342169" y="2543555"/>
            <a:ext cx="9518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Containers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45888" y="1018385"/>
            <a:ext cx="3353435" cy="1644650"/>
            <a:chOff x="345888" y="1018385"/>
            <a:chExt cx="3353435" cy="164465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0172" y="1074933"/>
              <a:ext cx="1498608" cy="15875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2382" y="1348940"/>
              <a:ext cx="332561" cy="35228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5511" y="1793524"/>
              <a:ext cx="333479" cy="41631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888" y="1018385"/>
              <a:ext cx="1587500" cy="1587499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509625" y="2534411"/>
            <a:ext cx="1424305" cy="44323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 indent="315595">
              <a:lnSpc>
                <a:spcPts val="1610"/>
              </a:lnSpc>
              <a:spcBef>
                <a:spcPts val="21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Managed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virtual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machines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653136" y="1357435"/>
            <a:ext cx="367665" cy="861060"/>
            <a:chOff x="1653136" y="1357435"/>
            <a:chExt cx="367665" cy="861060"/>
          </a:xfrm>
        </p:grpSpPr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3136" y="1357435"/>
              <a:ext cx="352287" cy="35228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042" y="1802019"/>
              <a:ext cx="353260" cy="416317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5668566" y="1336011"/>
            <a:ext cx="3056255" cy="22098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ts val="2095"/>
              </a:lnSpc>
              <a:spcBef>
                <a:spcPts val="115"/>
              </a:spcBef>
            </a:pPr>
            <a:r>
              <a:rPr dirty="0" sz="1750" spc="45">
                <a:solidFill>
                  <a:srgbClr val="4FAA13"/>
                </a:solidFill>
                <a:latin typeface="Trebuchet MS"/>
                <a:cs typeface="Trebuchet MS"/>
              </a:rPr>
              <a:t>Pros:</a:t>
            </a:r>
            <a:endParaRPr sz="1750">
              <a:latin typeface="Trebuchet MS"/>
              <a:cs typeface="Trebuchet MS"/>
            </a:endParaRPr>
          </a:p>
          <a:p>
            <a:pPr marL="298450" marR="5080" indent="-285750">
              <a:lnSpc>
                <a:spcPts val="2180"/>
              </a:lnSpc>
              <a:spcBef>
                <a:spcPts val="45"/>
              </a:spcBef>
              <a:buFont typeface="Arial"/>
              <a:buChar char="•"/>
              <a:tabLst>
                <a:tab pos="298450" algn="l"/>
              </a:tabLst>
            </a:pPr>
            <a:r>
              <a:rPr dirty="0" sz="1800">
                <a:solidFill>
                  <a:srgbClr val="F2F2F2"/>
                </a:solidFill>
                <a:latin typeface="Trebuchet MS"/>
                <a:cs typeface="Trebuchet MS"/>
              </a:rPr>
              <a:t>Realize</a:t>
            </a:r>
            <a:r>
              <a:rPr dirty="0" sz="1800" spc="22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95">
                <a:solidFill>
                  <a:srgbClr val="F2F2F2"/>
                </a:solidFill>
                <a:latin typeface="Trebuchet MS"/>
                <a:cs typeface="Trebuchet MS"/>
              </a:rPr>
              <a:t>some</a:t>
            </a:r>
            <a:r>
              <a:rPr dirty="0" sz="1800" spc="22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55">
                <a:solidFill>
                  <a:srgbClr val="F2F2F2"/>
                </a:solidFill>
                <a:latin typeface="Trebuchet MS"/>
                <a:cs typeface="Trebuchet MS"/>
              </a:rPr>
              <a:t>benefits</a:t>
            </a:r>
            <a:r>
              <a:rPr dirty="0" sz="1800" spc="22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2F2F2"/>
                </a:solidFill>
                <a:latin typeface="Trebuchet MS"/>
                <a:cs typeface="Trebuchet MS"/>
              </a:rPr>
              <a:t>of </a:t>
            </a:r>
            <a:r>
              <a:rPr dirty="0" sz="1800" spc="65">
                <a:solidFill>
                  <a:srgbClr val="F2F2F2"/>
                </a:solidFill>
                <a:latin typeface="Trebuchet MS"/>
                <a:cs typeface="Trebuchet MS"/>
              </a:rPr>
              <a:t>cloud</a:t>
            </a:r>
            <a:r>
              <a:rPr dirty="0" sz="1800" spc="13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55">
                <a:solidFill>
                  <a:srgbClr val="F2F2F2"/>
                </a:solidFill>
                <a:latin typeface="Trebuchet MS"/>
                <a:cs typeface="Trebuchet MS"/>
              </a:rPr>
              <a:t>platform</a:t>
            </a:r>
            <a:endParaRPr sz="1800">
              <a:latin typeface="Trebuchet MS"/>
              <a:cs typeface="Trebuchet MS"/>
            </a:endParaRPr>
          </a:p>
          <a:p>
            <a:pPr marL="298450" marR="396875" indent="-285750">
              <a:lnSpc>
                <a:spcPts val="2110"/>
              </a:lnSpc>
              <a:spcBef>
                <a:spcPts val="90"/>
              </a:spcBef>
              <a:buFont typeface="Arial"/>
              <a:buChar char="•"/>
              <a:tabLst>
                <a:tab pos="298450" algn="l"/>
              </a:tabLst>
            </a:pPr>
            <a:r>
              <a:rPr dirty="0" sz="1800" spc="70">
                <a:solidFill>
                  <a:srgbClr val="F2F2F2"/>
                </a:solidFill>
                <a:latin typeface="Trebuchet MS"/>
                <a:cs typeface="Trebuchet MS"/>
              </a:rPr>
              <a:t>Minimal</a:t>
            </a:r>
            <a:r>
              <a:rPr dirty="0" sz="1800" spc="155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2F2F2"/>
                </a:solidFill>
                <a:latin typeface="Trebuchet MS"/>
                <a:cs typeface="Trebuchet MS"/>
              </a:rPr>
              <a:t>architectural </a:t>
            </a:r>
            <a:r>
              <a:rPr dirty="0" sz="1800" spc="55">
                <a:solidFill>
                  <a:srgbClr val="F2F2F2"/>
                </a:solidFill>
                <a:latin typeface="Trebuchet MS"/>
                <a:cs typeface="Trebuchet MS"/>
              </a:rPr>
              <a:t>modifications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ts val="2025"/>
              </a:lnSpc>
            </a:pPr>
            <a:r>
              <a:rPr dirty="0" sz="1750" spc="60">
                <a:solidFill>
                  <a:srgbClr val="FF0000"/>
                </a:solidFill>
                <a:latin typeface="Trebuchet MS"/>
                <a:cs typeface="Trebuchet MS"/>
              </a:rPr>
              <a:t>Cons:</a:t>
            </a:r>
            <a:endParaRPr sz="1750">
              <a:latin typeface="Trebuchet MS"/>
              <a:cs typeface="Trebuchet MS"/>
            </a:endParaRPr>
          </a:p>
          <a:p>
            <a:pPr marL="298450" marR="485140" indent="-285750">
              <a:lnSpc>
                <a:spcPts val="221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dirty="0" sz="1800" spc="60">
                <a:solidFill>
                  <a:srgbClr val="F2F2F2"/>
                </a:solidFill>
                <a:latin typeface="Trebuchet MS"/>
                <a:cs typeface="Trebuchet MS"/>
              </a:rPr>
              <a:t>Can</a:t>
            </a:r>
            <a:r>
              <a:rPr dirty="0" sz="1800" spc="16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2F2F2"/>
                </a:solidFill>
                <a:latin typeface="Trebuchet MS"/>
                <a:cs typeface="Trebuchet MS"/>
              </a:rPr>
              <a:t>be</a:t>
            </a:r>
            <a:r>
              <a:rPr dirty="0" sz="1800" spc="165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95">
                <a:solidFill>
                  <a:srgbClr val="F2F2F2"/>
                </a:solidFill>
                <a:latin typeface="Trebuchet MS"/>
                <a:cs typeface="Trebuchet MS"/>
              </a:rPr>
              <a:t>some</a:t>
            </a:r>
            <a:r>
              <a:rPr dirty="0" sz="1800" spc="165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2F2F2"/>
                </a:solidFill>
                <a:latin typeface="Trebuchet MS"/>
                <a:cs typeface="Trebuchet MS"/>
              </a:rPr>
              <a:t>rework </a:t>
            </a:r>
            <a:r>
              <a:rPr dirty="0" sz="1800" spc="40">
                <a:solidFill>
                  <a:srgbClr val="F2F2F2"/>
                </a:solidFill>
                <a:latin typeface="Trebuchet MS"/>
                <a:cs typeface="Trebuchet MS"/>
              </a:rPr>
              <a:t>required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7989243" y="114363"/>
            <a:ext cx="1010919" cy="807720"/>
            <a:chOff x="7989243" y="114363"/>
            <a:chExt cx="1010919" cy="807720"/>
          </a:xfrm>
        </p:grpSpPr>
        <p:sp>
          <p:nvSpPr>
            <p:cNvPr id="18" name="object 18" descr=""/>
            <p:cNvSpPr/>
            <p:nvPr/>
          </p:nvSpPr>
          <p:spPr>
            <a:xfrm>
              <a:off x="8439500" y="434947"/>
              <a:ext cx="219075" cy="400685"/>
            </a:xfrm>
            <a:custGeom>
              <a:avLst/>
              <a:gdLst/>
              <a:ahLst/>
              <a:cxnLst/>
              <a:rect l="l" t="t" r="r" b="b"/>
              <a:pathLst>
                <a:path w="219075" h="400684">
                  <a:moveTo>
                    <a:pt x="218589" y="400316"/>
                  </a:moveTo>
                  <a:lnTo>
                    <a:pt x="0" y="400316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271357" y="682917"/>
              <a:ext cx="33655" cy="38100"/>
            </a:xfrm>
            <a:custGeom>
              <a:avLst/>
              <a:gdLst/>
              <a:ahLst/>
              <a:cxnLst/>
              <a:rect l="l" t="t" r="r" b="b"/>
              <a:pathLst>
                <a:path w="33654" h="38100">
                  <a:moveTo>
                    <a:pt x="0" y="38022"/>
                  </a:moveTo>
                  <a:lnTo>
                    <a:pt x="33574" y="0"/>
                  </a:lnTo>
                </a:path>
              </a:pathLst>
            </a:custGeom>
            <a:ln w="19050">
              <a:solidFill>
                <a:srgbClr val="545B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288718" y="702643"/>
              <a:ext cx="62230" cy="46990"/>
            </a:xfrm>
            <a:custGeom>
              <a:avLst/>
              <a:gdLst/>
              <a:ahLst/>
              <a:cxnLst/>
              <a:rect l="l" t="t" r="r" b="b"/>
              <a:pathLst>
                <a:path w="62229" h="46990">
                  <a:moveTo>
                    <a:pt x="0" y="0"/>
                  </a:moveTo>
                  <a:lnTo>
                    <a:pt x="61946" y="46732"/>
                  </a:lnTo>
                </a:path>
              </a:pathLst>
            </a:custGeom>
            <a:ln w="19050">
              <a:solidFill>
                <a:srgbClr val="545B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164096" y="570100"/>
              <a:ext cx="275590" cy="302260"/>
            </a:xfrm>
            <a:custGeom>
              <a:avLst/>
              <a:gdLst/>
              <a:ahLst/>
              <a:cxnLst/>
              <a:rect l="l" t="t" r="r" b="b"/>
              <a:pathLst>
                <a:path w="275590" h="302259">
                  <a:moveTo>
                    <a:pt x="18025" y="0"/>
                  </a:moveTo>
                  <a:lnTo>
                    <a:pt x="164860" y="0"/>
                  </a:lnTo>
                  <a:lnTo>
                    <a:pt x="210781" y="171386"/>
                  </a:lnTo>
                  <a:lnTo>
                    <a:pt x="275403" y="171386"/>
                  </a:lnTo>
                  <a:lnTo>
                    <a:pt x="275403" y="281960"/>
                  </a:lnTo>
                  <a:lnTo>
                    <a:pt x="273986" y="289635"/>
                  </a:lnTo>
                  <a:lnTo>
                    <a:pt x="270123" y="295902"/>
                  </a:lnTo>
                  <a:lnTo>
                    <a:pt x="264394" y="300128"/>
                  </a:lnTo>
                  <a:lnTo>
                    <a:pt x="257377" y="301678"/>
                  </a:lnTo>
                  <a:lnTo>
                    <a:pt x="18025" y="301678"/>
                  </a:lnTo>
                  <a:lnTo>
                    <a:pt x="11008" y="300128"/>
                  </a:lnTo>
                  <a:lnTo>
                    <a:pt x="5279" y="295902"/>
                  </a:lnTo>
                  <a:lnTo>
                    <a:pt x="1416" y="289635"/>
                  </a:lnTo>
                  <a:lnTo>
                    <a:pt x="0" y="281960"/>
                  </a:lnTo>
                  <a:lnTo>
                    <a:pt x="0" y="19717"/>
                  </a:lnTo>
                  <a:lnTo>
                    <a:pt x="1416" y="12042"/>
                  </a:lnTo>
                  <a:lnTo>
                    <a:pt x="5279" y="5775"/>
                  </a:lnTo>
                  <a:lnTo>
                    <a:pt x="11008" y="1549"/>
                  </a:lnTo>
                  <a:lnTo>
                    <a:pt x="18025" y="0"/>
                  </a:lnTo>
                  <a:close/>
                </a:path>
                <a:path w="275590" h="302259">
                  <a:moveTo>
                    <a:pt x="37190" y="39708"/>
                  </a:moveTo>
                  <a:lnTo>
                    <a:pt x="37190" y="178435"/>
                  </a:lnTo>
                  <a:lnTo>
                    <a:pt x="187377" y="178435"/>
                  </a:lnTo>
                  <a:lnTo>
                    <a:pt x="142218" y="39708"/>
                  </a:lnTo>
                  <a:lnTo>
                    <a:pt x="37190" y="3970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79016" y="796338"/>
              <a:ext cx="232630" cy="12536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6282" y="415236"/>
              <a:ext cx="213195" cy="403783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8279202" y="123888"/>
              <a:ext cx="711835" cy="577215"/>
            </a:xfrm>
            <a:custGeom>
              <a:avLst/>
              <a:gdLst/>
              <a:ahLst/>
              <a:cxnLst/>
              <a:rect l="l" t="t" r="r" b="b"/>
              <a:pathLst>
                <a:path w="711834" h="577215">
                  <a:moveTo>
                    <a:pt x="0" y="134859"/>
                  </a:moveTo>
                  <a:lnTo>
                    <a:pt x="6545" y="134262"/>
                  </a:lnTo>
                  <a:lnTo>
                    <a:pt x="13637" y="133665"/>
                  </a:lnTo>
                  <a:lnTo>
                    <a:pt x="20182" y="133665"/>
                  </a:lnTo>
                  <a:lnTo>
                    <a:pt x="31621" y="134103"/>
                  </a:lnTo>
                  <a:lnTo>
                    <a:pt x="42957" y="135381"/>
                  </a:lnTo>
                  <a:lnTo>
                    <a:pt x="54088" y="137442"/>
                  </a:lnTo>
                  <a:lnTo>
                    <a:pt x="64913" y="140229"/>
                  </a:lnTo>
                  <a:lnTo>
                    <a:pt x="82386" y="94711"/>
                  </a:lnTo>
                  <a:lnTo>
                    <a:pt x="109521" y="56068"/>
                  </a:lnTo>
                  <a:lnTo>
                    <a:pt x="144721" y="26160"/>
                  </a:lnTo>
                  <a:lnTo>
                    <a:pt x="186388" y="6850"/>
                  </a:lnTo>
                  <a:lnTo>
                    <a:pt x="232925" y="0"/>
                  </a:lnTo>
                  <a:lnTo>
                    <a:pt x="280466" y="7194"/>
                  </a:lnTo>
                  <a:lnTo>
                    <a:pt x="323006" y="27477"/>
                  </a:lnTo>
                  <a:lnTo>
                    <a:pt x="358686" y="58903"/>
                  </a:lnTo>
                  <a:lnTo>
                    <a:pt x="385646" y="99523"/>
                  </a:lnTo>
                  <a:lnTo>
                    <a:pt x="402028" y="147390"/>
                  </a:lnTo>
                  <a:lnTo>
                    <a:pt x="417149" y="141814"/>
                  </a:lnTo>
                  <a:lnTo>
                    <a:pt x="432985" y="137693"/>
                  </a:lnTo>
                  <a:lnTo>
                    <a:pt x="449435" y="135139"/>
                  </a:lnTo>
                  <a:lnTo>
                    <a:pt x="466397" y="134262"/>
                  </a:lnTo>
                  <a:lnTo>
                    <a:pt x="512622" y="141069"/>
                  </a:lnTo>
                  <a:lnTo>
                    <a:pt x="554181" y="160275"/>
                  </a:lnTo>
                  <a:lnTo>
                    <a:pt x="589406" y="190056"/>
                  </a:lnTo>
                  <a:lnTo>
                    <a:pt x="616630" y="228589"/>
                  </a:lnTo>
                  <a:lnTo>
                    <a:pt x="634187" y="274051"/>
                  </a:lnTo>
                  <a:lnTo>
                    <a:pt x="640409" y="324618"/>
                  </a:lnTo>
                  <a:lnTo>
                    <a:pt x="640409" y="331181"/>
                  </a:lnTo>
                  <a:lnTo>
                    <a:pt x="639864" y="337148"/>
                  </a:lnTo>
                  <a:lnTo>
                    <a:pt x="639318" y="343116"/>
                  </a:lnTo>
                  <a:lnTo>
                    <a:pt x="668289" y="360831"/>
                  </a:lnTo>
                  <a:lnTo>
                    <a:pt x="691072" y="386826"/>
                  </a:lnTo>
                  <a:lnTo>
                    <a:pt x="705980" y="419310"/>
                  </a:lnTo>
                  <a:lnTo>
                    <a:pt x="711324" y="456493"/>
                  </a:lnTo>
                  <a:lnTo>
                    <a:pt x="702621" y="503523"/>
                  </a:lnTo>
                  <a:lnTo>
                    <a:pt x="678935" y="541825"/>
                  </a:lnTo>
                  <a:lnTo>
                    <a:pt x="643895" y="567596"/>
                  </a:lnTo>
                  <a:lnTo>
                    <a:pt x="601134" y="577032"/>
                  </a:lnTo>
                  <a:lnTo>
                    <a:pt x="422757" y="577032"/>
                  </a:lnTo>
                </a:path>
              </a:pathLst>
            </a:custGeom>
            <a:ln w="19050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998768" y="258267"/>
              <a:ext cx="287655" cy="451484"/>
            </a:xfrm>
            <a:custGeom>
              <a:avLst/>
              <a:gdLst/>
              <a:ahLst/>
              <a:cxnLst/>
              <a:rect l="l" t="t" r="r" b="b"/>
              <a:pathLst>
                <a:path w="287654" h="451484">
                  <a:moveTo>
                    <a:pt x="117281" y="451360"/>
                  </a:moveTo>
                  <a:lnTo>
                    <a:pt x="71630" y="441277"/>
                  </a:lnTo>
                  <a:lnTo>
                    <a:pt x="34351" y="413782"/>
                  </a:lnTo>
                  <a:lnTo>
                    <a:pt x="9216" y="373002"/>
                  </a:lnTo>
                  <a:lnTo>
                    <a:pt x="0" y="323064"/>
                  </a:lnTo>
                  <a:lnTo>
                    <a:pt x="5272" y="284912"/>
                  </a:lnTo>
                  <a:lnTo>
                    <a:pt x="20030" y="251332"/>
                  </a:lnTo>
                  <a:lnTo>
                    <a:pt x="42679" y="224064"/>
                  </a:lnTo>
                  <a:lnTo>
                    <a:pt x="71630" y="204850"/>
                  </a:lnTo>
                  <a:lnTo>
                    <a:pt x="85408" y="200171"/>
                  </a:lnTo>
                  <a:lnTo>
                    <a:pt x="87434" y="178185"/>
                  </a:lnTo>
                  <a:lnTo>
                    <a:pt x="101998" y="129677"/>
                  </a:lnTo>
                  <a:lnTo>
                    <a:pt x="125796" y="86793"/>
                  </a:lnTo>
                  <a:lnTo>
                    <a:pt x="157527" y="50958"/>
                  </a:lnTo>
                  <a:lnTo>
                    <a:pt x="195889" y="23598"/>
                  </a:lnTo>
                  <a:lnTo>
                    <a:pt x="239578" y="6137"/>
                  </a:lnTo>
                  <a:lnTo>
                    <a:pt x="287292" y="0"/>
                  </a:lnTo>
                </a:path>
              </a:pathLst>
            </a:custGeom>
            <a:ln w="19050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399880" y="2895658"/>
            <a:ext cx="1587500" cy="1587500"/>
            <a:chOff x="399880" y="2895658"/>
            <a:chExt cx="1587500" cy="1587500"/>
          </a:xfrm>
        </p:grpSpPr>
        <p:pic>
          <p:nvPicPr>
            <p:cNvPr id="27" name="object 2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880" y="2895658"/>
              <a:ext cx="1587500" cy="158750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8645" y="3215639"/>
              <a:ext cx="488481" cy="486879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/>
          <p:nvPr/>
        </p:nvSpPr>
        <p:spPr>
          <a:xfrm>
            <a:off x="801003" y="4448555"/>
            <a:ext cx="813435" cy="44005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 marR="5080" indent="10160">
              <a:lnSpc>
                <a:spcPts val="1580"/>
              </a:lnSpc>
              <a:spcBef>
                <a:spcPts val="235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Managed Database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7381" y="2899688"/>
            <a:ext cx="1587499" cy="1587499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2338496" y="4451603"/>
            <a:ext cx="913130" cy="44323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715" indent="60325">
              <a:lnSpc>
                <a:spcPts val="1610"/>
              </a:lnSpc>
              <a:spcBef>
                <a:spcPts val="21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Managed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865431" y="3495547"/>
            <a:ext cx="787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5" b="1">
                <a:solidFill>
                  <a:srgbClr val="FFFFFF"/>
                </a:solidFill>
                <a:latin typeface="Arial"/>
                <a:cs typeface="Arial"/>
              </a:rPr>
              <a:t>……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10055" y="2944429"/>
            <a:ext cx="295910" cy="533400"/>
            <a:chOff x="1210055" y="2944429"/>
            <a:chExt cx="295910" cy="5334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0055" y="3182112"/>
              <a:ext cx="295656" cy="295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2351" y="3261360"/>
              <a:ext cx="131064" cy="13106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357732" y="2944429"/>
              <a:ext cx="0" cy="238760"/>
            </a:xfrm>
            <a:custGeom>
              <a:avLst/>
              <a:gdLst/>
              <a:ahLst/>
              <a:cxnLst/>
              <a:rect l="l" t="t" r="r" b="b"/>
              <a:pathLst>
                <a:path w="0" h="238760">
                  <a:moveTo>
                    <a:pt x="0" y="238251"/>
                  </a:moveTo>
                  <a:lnTo>
                    <a:pt x="1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3825240" y="3176016"/>
            <a:ext cx="295910" cy="295910"/>
            <a:chOff x="3825240" y="3176016"/>
            <a:chExt cx="295910" cy="29591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5240" y="3176016"/>
              <a:ext cx="295656" cy="29565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7536" y="3261360"/>
              <a:ext cx="134112" cy="131063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6344" y="774191"/>
            <a:ext cx="210312" cy="20726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0055" y="1767839"/>
            <a:ext cx="295656" cy="295656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0055" y="1109472"/>
            <a:ext cx="295656" cy="29565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31335" y="1109472"/>
            <a:ext cx="298703" cy="29565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25240" y="1767839"/>
            <a:ext cx="295656" cy="295656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10055" y="2450592"/>
            <a:ext cx="295656" cy="295656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828288" y="2450592"/>
            <a:ext cx="295656" cy="295656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1348207" y="1619203"/>
            <a:ext cx="2642870" cy="1573530"/>
            <a:chOff x="1348207" y="1619203"/>
            <a:chExt cx="2642870" cy="1573530"/>
          </a:xfrm>
        </p:grpSpPr>
        <p:sp>
          <p:nvSpPr>
            <p:cNvPr id="17" name="object 17" descr=""/>
            <p:cNvSpPr/>
            <p:nvPr/>
          </p:nvSpPr>
          <p:spPr>
            <a:xfrm>
              <a:off x="1357733" y="1628728"/>
              <a:ext cx="2616200" cy="139700"/>
            </a:xfrm>
            <a:custGeom>
              <a:avLst/>
              <a:gdLst/>
              <a:ahLst/>
              <a:cxnLst/>
              <a:rect l="l" t="t" r="r" b="b"/>
              <a:pathLst>
                <a:path w="2616200" h="139700">
                  <a:moveTo>
                    <a:pt x="2616099" y="13969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357733" y="1628729"/>
              <a:ext cx="2623820" cy="139700"/>
            </a:xfrm>
            <a:custGeom>
              <a:avLst/>
              <a:gdLst/>
              <a:ahLst/>
              <a:cxnLst/>
              <a:rect l="l" t="t" r="r" b="b"/>
              <a:pathLst>
                <a:path w="2623820" h="139700">
                  <a:moveTo>
                    <a:pt x="2623366" y="0"/>
                  </a:moveTo>
                  <a:lnTo>
                    <a:pt x="0" y="139698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357732" y="2944429"/>
              <a:ext cx="2623820" cy="238760"/>
            </a:xfrm>
            <a:custGeom>
              <a:avLst/>
              <a:gdLst/>
              <a:ahLst/>
              <a:cxnLst/>
              <a:rect l="l" t="t" r="r" b="b"/>
              <a:pathLst>
                <a:path w="2623820" h="238760">
                  <a:moveTo>
                    <a:pt x="0" y="238251"/>
                  </a:moveTo>
                  <a:lnTo>
                    <a:pt x="2623366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" name="object 20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07008" y="3764279"/>
            <a:ext cx="295656" cy="298703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825240" y="3764279"/>
            <a:ext cx="295656" cy="298703"/>
          </a:xfrm>
          <a:prstGeom prst="rect">
            <a:avLst/>
          </a:prstGeom>
        </p:spPr>
      </p:pic>
      <p:graphicFrame>
        <p:nvGraphicFramePr>
          <p:cNvPr id="22" name="object 22" descr=""/>
          <p:cNvGraphicFramePr>
            <a:graphicFrameLocks noGrp="1"/>
          </p:cNvGraphicFramePr>
          <p:nvPr/>
        </p:nvGraphicFramePr>
        <p:xfrm>
          <a:off x="461970" y="528345"/>
          <a:ext cx="4382135" cy="3834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950"/>
                <a:gridCol w="1309370"/>
                <a:gridCol w="1316990"/>
                <a:gridCol w="1309369"/>
                <a:gridCol w="123189"/>
              </a:tblGrid>
              <a:tr h="239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A1C9"/>
                      </a:solidFill>
                      <a:prstDash val="sysDash"/>
                    </a:lnR>
                    <a:lnB w="12700">
                      <a:solidFill>
                        <a:srgbClr val="007D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900" spc="-20">
                          <a:solidFill>
                            <a:srgbClr val="00A1C9"/>
                          </a:solidFill>
                          <a:latin typeface="Trebuchet MS"/>
                          <a:cs typeface="Trebuchet MS"/>
                        </a:rPr>
                        <a:t>Availability</a:t>
                      </a:r>
                      <a:r>
                        <a:rPr dirty="0" sz="900" spc="-5">
                          <a:solidFill>
                            <a:srgbClr val="00A1C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>
                          <a:solidFill>
                            <a:srgbClr val="00A1C9"/>
                          </a:solidFill>
                          <a:latin typeface="Trebuchet MS"/>
                          <a:cs typeface="Trebuchet MS"/>
                        </a:rPr>
                        <a:t>Zone</a:t>
                      </a:r>
                      <a:r>
                        <a:rPr dirty="0" sz="900" spc="-10">
                          <a:solidFill>
                            <a:srgbClr val="00A1C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>
                          <a:solidFill>
                            <a:srgbClr val="00A1C9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00A1C9"/>
                      </a:solidFill>
                      <a:prstDash val="sysDash"/>
                    </a:lnL>
                    <a:lnR w="12700">
                      <a:solidFill>
                        <a:srgbClr val="00A1C9"/>
                      </a:solidFill>
                      <a:prstDash val="sysDash"/>
                    </a:lnR>
                    <a:lnT w="12700">
                      <a:solidFill>
                        <a:srgbClr val="00A1C9"/>
                      </a:solidFill>
                      <a:prstDash val="sysDash"/>
                    </a:lnT>
                    <a:lnB w="12700">
                      <a:solidFill>
                        <a:srgbClr val="007D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A1C9"/>
                      </a:solidFill>
                      <a:prstDash val="sysDash"/>
                    </a:lnL>
                    <a:lnR w="12700">
                      <a:solidFill>
                        <a:srgbClr val="00A1C9"/>
                      </a:solidFill>
                      <a:prstDash val="sysDash"/>
                    </a:lnR>
                    <a:lnB w="12700">
                      <a:solidFill>
                        <a:srgbClr val="007D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900" spc="-20">
                          <a:solidFill>
                            <a:srgbClr val="00A1C9"/>
                          </a:solidFill>
                          <a:latin typeface="Trebuchet MS"/>
                          <a:cs typeface="Trebuchet MS"/>
                        </a:rPr>
                        <a:t>Availability</a:t>
                      </a:r>
                      <a:r>
                        <a:rPr dirty="0" sz="900" spc="-5">
                          <a:solidFill>
                            <a:srgbClr val="00A1C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>
                          <a:solidFill>
                            <a:srgbClr val="00A1C9"/>
                          </a:solidFill>
                          <a:latin typeface="Trebuchet MS"/>
                          <a:cs typeface="Trebuchet MS"/>
                        </a:rPr>
                        <a:t>Zone</a:t>
                      </a:r>
                      <a:r>
                        <a:rPr dirty="0" sz="900" spc="-10">
                          <a:solidFill>
                            <a:srgbClr val="00A1C9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900">
                          <a:solidFill>
                            <a:srgbClr val="00A1C9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00A1C9"/>
                      </a:solidFill>
                      <a:prstDash val="sysDash"/>
                    </a:lnL>
                    <a:lnR w="12700">
                      <a:solidFill>
                        <a:srgbClr val="00A1C9"/>
                      </a:solidFill>
                      <a:prstDash val="sysDash"/>
                    </a:lnR>
                    <a:lnT w="12700">
                      <a:solidFill>
                        <a:srgbClr val="00A1C9"/>
                      </a:solidFill>
                      <a:prstDash val="sysDash"/>
                    </a:lnT>
                    <a:lnB w="12700">
                      <a:solidFill>
                        <a:srgbClr val="007D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A1C9"/>
                      </a:solidFill>
                      <a:prstDash val="sysDash"/>
                    </a:lnL>
                    <a:lnB w="12700">
                      <a:solidFill>
                        <a:srgbClr val="007DBC"/>
                      </a:solidFill>
                      <a:prstDash val="solid"/>
                    </a:lnB>
                  </a:tcPr>
                </a:tc>
              </a:tr>
              <a:tr h="3594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7DBC"/>
                      </a:solidFill>
                      <a:prstDash val="solid"/>
                    </a:lnL>
                    <a:lnR w="12700">
                      <a:solidFill>
                        <a:srgbClr val="00A1C9"/>
                      </a:solidFill>
                      <a:prstDash val="sysDash"/>
                    </a:lnR>
                    <a:lnT w="12700">
                      <a:solidFill>
                        <a:srgbClr val="007DBC"/>
                      </a:solidFill>
                      <a:prstDash val="solid"/>
                    </a:lnT>
                    <a:lnB w="12700">
                      <a:solidFill>
                        <a:srgbClr val="007D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900" spc="-25">
                          <a:solidFill>
                            <a:srgbClr val="007DBC"/>
                          </a:solidFill>
                          <a:latin typeface="Trebuchet MS"/>
                          <a:cs typeface="Trebuchet MS"/>
                        </a:rPr>
                        <a:t>VPC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LB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Web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App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DB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18415">
                        <a:lnSpc>
                          <a:spcPct val="100000"/>
                        </a:lnSpc>
                      </a:pPr>
                      <a:r>
                        <a:rPr dirty="0" sz="9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File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00A1C9"/>
                      </a:solidFill>
                      <a:prstDash val="sysDash"/>
                    </a:lnL>
                    <a:lnR w="12700">
                      <a:solidFill>
                        <a:srgbClr val="00A1C9"/>
                      </a:solidFill>
                      <a:prstDash val="sysDash"/>
                    </a:lnR>
                    <a:lnT w="12700">
                      <a:solidFill>
                        <a:srgbClr val="007DBC"/>
                      </a:solidFill>
                      <a:prstDash val="solid"/>
                    </a:lnT>
                    <a:lnB w="12700">
                      <a:solidFill>
                        <a:srgbClr val="007D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A1C9"/>
                      </a:solidFill>
                      <a:prstDash val="sysDash"/>
                    </a:lnL>
                    <a:lnR w="12700">
                      <a:solidFill>
                        <a:srgbClr val="00A1C9"/>
                      </a:solidFill>
                      <a:prstDash val="sysDash"/>
                    </a:lnR>
                    <a:lnT w="12700">
                      <a:solidFill>
                        <a:srgbClr val="007DBC"/>
                      </a:solidFill>
                      <a:prstDash val="solid"/>
                    </a:lnT>
                    <a:lnB w="12700">
                      <a:solidFill>
                        <a:srgbClr val="007D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LB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Web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App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R="12700">
                        <a:lnSpc>
                          <a:spcPct val="100000"/>
                        </a:lnSpc>
                      </a:pPr>
                      <a:r>
                        <a:rPr dirty="0" sz="9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DB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</a:pPr>
                      <a:r>
                        <a:rPr dirty="0" sz="9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File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A1C9"/>
                      </a:solidFill>
                      <a:prstDash val="sysDash"/>
                    </a:lnL>
                    <a:lnR w="12700">
                      <a:solidFill>
                        <a:srgbClr val="00A1C9"/>
                      </a:solidFill>
                      <a:prstDash val="sysDash"/>
                    </a:lnR>
                    <a:lnT w="12700">
                      <a:solidFill>
                        <a:srgbClr val="007DBC"/>
                      </a:solidFill>
                      <a:prstDash val="solid"/>
                    </a:lnT>
                    <a:lnB w="12700">
                      <a:solidFill>
                        <a:srgbClr val="007D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A1C9"/>
                      </a:solidFill>
                      <a:prstDash val="sysDash"/>
                    </a:lnL>
                    <a:lnR w="12700">
                      <a:solidFill>
                        <a:srgbClr val="007DBC"/>
                      </a:solidFill>
                      <a:prstDash val="solid"/>
                    </a:lnR>
                    <a:lnT w="12700">
                      <a:solidFill>
                        <a:srgbClr val="007DBC"/>
                      </a:solidFill>
                      <a:prstDash val="solid"/>
                    </a:lnT>
                    <a:lnB w="12700">
                      <a:solidFill>
                        <a:srgbClr val="007DBC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3" name="object 23" descr=""/>
          <p:cNvSpPr/>
          <p:nvPr/>
        </p:nvSpPr>
        <p:spPr>
          <a:xfrm>
            <a:off x="422599" y="228170"/>
            <a:ext cx="4478020" cy="4269105"/>
          </a:xfrm>
          <a:custGeom>
            <a:avLst/>
            <a:gdLst/>
            <a:ahLst/>
            <a:cxnLst/>
            <a:rect l="l" t="t" r="r" b="b"/>
            <a:pathLst>
              <a:path w="4478020" h="4269105">
                <a:moveTo>
                  <a:pt x="0" y="0"/>
                </a:moveTo>
                <a:lnTo>
                  <a:pt x="4477538" y="0"/>
                </a:lnTo>
                <a:lnTo>
                  <a:pt x="4477538" y="4268989"/>
                </a:lnTo>
                <a:lnTo>
                  <a:pt x="0" y="426898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695649" y="260095"/>
            <a:ext cx="5867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9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20623" y="225552"/>
            <a:ext cx="210311" cy="210312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3429794" y="4683277"/>
            <a:ext cx="2286635" cy="11683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66344" y="774191"/>
            <a:ext cx="3655060" cy="2703830"/>
            <a:chOff x="466344" y="774191"/>
            <a:chExt cx="3655060" cy="27038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0056" y="3182112"/>
              <a:ext cx="295656" cy="2956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5240" y="3176015"/>
              <a:ext cx="295656" cy="2956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344" y="774191"/>
              <a:ext cx="210312" cy="20726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056" y="1767839"/>
              <a:ext cx="295656" cy="295656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244226" y="2073655"/>
            <a:ext cx="2425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56926" y="2738120"/>
            <a:ext cx="217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85501" y="3460496"/>
            <a:ext cx="1568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2352" y="3261359"/>
            <a:ext cx="131064" cy="131063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3901601" y="3460496"/>
            <a:ext cx="1568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07535" y="3261359"/>
            <a:ext cx="134112" cy="131063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3867591" y="2073655"/>
            <a:ext cx="2425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880291" y="2738120"/>
            <a:ext cx="217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696688" y="528345"/>
            <a:ext cx="3948429" cy="3847465"/>
            <a:chOff x="696688" y="528345"/>
            <a:chExt cx="3948429" cy="3847465"/>
          </a:xfrm>
        </p:grpSpPr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5240" y="1767840"/>
              <a:ext cx="295656" cy="29565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0055" y="2450592"/>
              <a:ext cx="295656" cy="29565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28287" y="2450592"/>
              <a:ext cx="295656" cy="295656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665782" y="1574207"/>
              <a:ext cx="1308100" cy="194310"/>
            </a:xfrm>
            <a:custGeom>
              <a:avLst/>
              <a:gdLst/>
              <a:ahLst/>
              <a:cxnLst/>
              <a:rect l="l" t="t" r="r" b="b"/>
              <a:pathLst>
                <a:path w="1308100" h="194310">
                  <a:moveTo>
                    <a:pt x="1308050" y="194221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357733" y="1615159"/>
              <a:ext cx="1242060" cy="153670"/>
            </a:xfrm>
            <a:custGeom>
              <a:avLst/>
              <a:gdLst/>
              <a:ahLst/>
              <a:cxnLst/>
              <a:rect l="l" t="t" r="r" b="b"/>
              <a:pathLst>
                <a:path w="1242060" h="153669">
                  <a:moveTo>
                    <a:pt x="1241864" y="0"/>
                  </a:moveTo>
                  <a:lnTo>
                    <a:pt x="0" y="153268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357732" y="2944429"/>
              <a:ext cx="2623820" cy="238760"/>
            </a:xfrm>
            <a:custGeom>
              <a:avLst/>
              <a:gdLst/>
              <a:ahLst/>
              <a:cxnLst/>
              <a:rect l="l" t="t" r="r" b="b"/>
              <a:pathLst>
                <a:path w="2623820" h="238760">
                  <a:moveTo>
                    <a:pt x="0" y="238251"/>
                  </a:moveTo>
                  <a:lnTo>
                    <a:pt x="1" y="0"/>
                  </a:lnTo>
                </a:path>
                <a:path w="2623820" h="238760">
                  <a:moveTo>
                    <a:pt x="0" y="238251"/>
                  </a:moveTo>
                  <a:lnTo>
                    <a:pt x="2623366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03038" y="534695"/>
              <a:ext cx="1310005" cy="3834765"/>
            </a:xfrm>
            <a:custGeom>
              <a:avLst/>
              <a:gdLst/>
              <a:ahLst/>
              <a:cxnLst/>
              <a:rect l="l" t="t" r="r" b="b"/>
              <a:pathLst>
                <a:path w="1310005" h="3834765">
                  <a:moveTo>
                    <a:pt x="0" y="0"/>
                  </a:moveTo>
                  <a:lnTo>
                    <a:pt x="1309385" y="0"/>
                  </a:lnTo>
                  <a:lnTo>
                    <a:pt x="1309385" y="3834534"/>
                  </a:lnTo>
                  <a:lnTo>
                    <a:pt x="0" y="38345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A1C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329141" y="534695"/>
              <a:ext cx="1310005" cy="3834765"/>
            </a:xfrm>
            <a:custGeom>
              <a:avLst/>
              <a:gdLst/>
              <a:ahLst/>
              <a:cxnLst/>
              <a:rect l="l" t="t" r="r" b="b"/>
              <a:pathLst>
                <a:path w="1310004" h="3834765">
                  <a:moveTo>
                    <a:pt x="0" y="0"/>
                  </a:moveTo>
                  <a:lnTo>
                    <a:pt x="1309385" y="0"/>
                  </a:lnTo>
                  <a:lnTo>
                    <a:pt x="1309385" y="3834534"/>
                  </a:lnTo>
                  <a:lnTo>
                    <a:pt x="0" y="38345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A1C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3515519" y="567944"/>
            <a:ext cx="9512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0A1C9"/>
                </a:solidFill>
                <a:latin typeface="Trebuchet MS"/>
                <a:cs typeface="Trebuchet MS"/>
              </a:rPr>
              <a:t>Availability</a:t>
            </a:r>
            <a:r>
              <a:rPr dirty="0" sz="900" spc="-5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Zone</a:t>
            </a:r>
            <a:r>
              <a:rPr dirty="0" sz="900" spc="-10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2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1204538" y="908006"/>
            <a:ext cx="2922905" cy="673100"/>
            <a:chOff x="1204538" y="908006"/>
            <a:chExt cx="2922905" cy="673100"/>
          </a:xfrm>
        </p:grpSpPr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71344" y="966215"/>
              <a:ext cx="448056" cy="448055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1210888" y="914356"/>
              <a:ext cx="2910205" cy="660400"/>
            </a:xfrm>
            <a:custGeom>
              <a:avLst/>
              <a:gdLst/>
              <a:ahLst/>
              <a:cxnLst/>
              <a:rect l="l" t="t" r="r" b="b"/>
              <a:pathLst>
                <a:path w="2910204" h="660400">
                  <a:moveTo>
                    <a:pt x="0" y="0"/>
                  </a:moveTo>
                  <a:lnTo>
                    <a:pt x="2909787" y="0"/>
                  </a:lnTo>
                  <a:lnTo>
                    <a:pt x="2909787" y="659850"/>
                  </a:lnTo>
                  <a:lnTo>
                    <a:pt x="0" y="659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2295589" y="1427988"/>
            <a:ext cx="6242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Load</a:t>
            </a:r>
            <a:r>
              <a:rPr dirty="0" sz="800" spc="-6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-20">
                <a:solidFill>
                  <a:srgbClr val="FF9900"/>
                </a:solidFill>
                <a:latin typeface="Trebuchet MS"/>
                <a:cs typeface="Trebuchet MS"/>
              </a:rPr>
              <a:t>balancer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277374" y="4060952"/>
            <a:ext cx="1924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07008" y="3764279"/>
            <a:ext cx="295656" cy="298703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3895812" y="4060952"/>
            <a:ext cx="1924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32" name="object 3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825240" y="3764279"/>
            <a:ext cx="295656" cy="298703"/>
          </a:xfrm>
          <a:prstGeom prst="rect">
            <a:avLst/>
          </a:prstGeom>
        </p:spPr>
      </p:pic>
      <p:sp>
        <p:nvSpPr>
          <p:cNvPr id="33" name="object 33" descr=""/>
          <p:cNvSpPr txBox="1"/>
          <p:nvPr/>
        </p:nvSpPr>
        <p:spPr>
          <a:xfrm>
            <a:off x="2947090" y="1065276"/>
            <a:ext cx="193040" cy="26035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R="5080" indent="3175">
              <a:lnSpc>
                <a:spcPts val="890"/>
              </a:lnSpc>
              <a:spcBef>
                <a:spcPts val="185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ALB NLB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416249" y="221820"/>
            <a:ext cx="4490720" cy="4281805"/>
            <a:chOff x="416249" y="221820"/>
            <a:chExt cx="4490720" cy="4281805"/>
          </a:xfrm>
        </p:grpSpPr>
        <p:sp>
          <p:nvSpPr>
            <p:cNvPr id="35" name="object 35" descr=""/>
            <p:cNvSpPr/>
            <p:nvPr/>
          </p:nvSpPr>
          <p:spPr>
            <a:xfrm>
              <a:off x="468319" y="774270"/>
              <a:ext cx="4293235" cy="3595370"/>
            </a:xfrm>
            <a:custGeom>
              <a:avLst/>
              <a:gdLst/>
              <a:ahLst/>
              <a:cxnLst/>
              <a:rect l="l" t="t" r="r" b="b"/>
              <a:pathLst>
                <a:path w="4293235" h="3595370">
                  <a:moveTo>
                    <a:pt x="0" y="0"/>
                  </a:moveTo>
                  <a:lnTo>
                    <a:pt x="4293223" y="0"/>
                  </a:lnTo>
                  <a:lnTo>
                    <a:pt x="4293223" y="3594958"/>
                  </a:lnTo>
                  <a:lnTo>
                    <a:pt x="0" y="359495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7D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22599" y="228170"/>
              <a:ext cx="4478020" cy="4269105"/>
            </a:xfrm>
            <a:custGeom>
              <a:avLst/>
              <a:gdLst/>
              <a:ahLst/>
              <a:cxnLst/>
              <a:rect l="l" t="t" r="r" b="b"/>
              <a:pathLst>
                <a:path w="4478020" h="4269105">
                  <a:moveTo>
                    <a:pt x="0" y="0"/>
                  </a:moveTo>
                  <a:lnTo>
                    <a:pt x="4477538" y="0"/>
                  </a:lnTo>
                  <a:lnTo>
                    <a:pt x="4477538" y="4268989"/>
                  </a:lnTo>
                  <a:lnTo>
                    <a:pt x="0" y="426898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708349" y="260095"/>
            <a:ext cx="1132205" cy="708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9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endParaRPr sz="900">
              <a:latin typeface="Trebuchet MS"/>
              <a:cs typeface="Trebuchet MS"/>
            </a:endParaRPr>
          </a:p>
          <a:p>
            <a:pPr marL="45720" marR="5080" indent="135255">
              <a:lnSpc>
                <a:spcPct val="173300"/>
              </a:lnSpc>
              <a:spcBef>
                <a:spcPts val="550"/>
              </a:spcBef>
            </a:pPr>
            <a:r>
              <a:rPr dirty="0" sz="900" spc="-20">
                <a:solidFill>
                  <a:srgbClr val="00A1C9"/>
                </a:solidFill>
                <a:latin typeface="Trebuchet MS"/>
                <a:cs typeface="Trebuchet MS"/>
              </a:rPr>
              <a:t>Availability</a:t>
            </a:r>
            <a:r>
              <a:rPr dirty="0" sz="900" spc="-5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Zone</a:t>
            </a:r>
            <a:r>
              <a:rPr dirty="0" sz="900" spc="-10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1 </a:t>
            </a:r>
            <a:r>
              <a:rPr dirty="0" sz="900" spc="-25">
                <a:solidFill>
                  <a:srgbClr val="007DBC"/>
                </a:solidFill>
                <a:latin typeface="Trebuchet MS"/>
                <a:cs typeface="Trebuchet MS"/>
              </a:rPr>
              <a:t>VPC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20623" y="225552"/>
            <a:ext cx="210311" cy="210312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5066677" y="508507"/>
            <a:ext cx="1828800" cy="1128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solidFill>
                  <a:srgbClr val="F2F4F4"/>
                </a:solidFill>
                <a:latin typeface="Trebuchet MS"/>
                <a:cs typeface="Trebuchet MS"/>
              </a:rPr>
              <a:t>ALB/NLB</a:t>
            </a:r>
            <a:endParaRPr sz="3000">
              <a:latin typeface="Trebuchet MS"/>
              <a:cs typeface="Trebuchet MS"/>
            </a:endParaRPr>
          </a:p>
          <a:p>
            <a:pPr marL="12700">
              <a:lnSpc>
                <a:spcPts val="1480"/>
              </a:lnSpc>
              <a:spcBef>
                <a:spcPts val="2065"/>
              </a:spcBef>
            </a:pPr>
            <a:r>
              <a:rPr dirty="0" sz="1250" spc="-30">
                <a:solidFill>
                  <a:srgbClr val="FFFFFF"/>
                </a:solidFill>
                <a:latin typeface="Trebuchet MS"/>
                <a:cs typeface="Trebuchet MS"/>
              </a:rPr>
              <a:t>Application </a:t>
            </a:r>
            <a:r>
              <a:rPr dirty="0" sz="1250">
                <a:solidFill>
                  <a:srgbClr val="FFFFFF"/>
                </a:solidFill>
                <a:latin typeface="Trebuchet MS"/>
                <a:cs typeface="Trebuchet MS"/>
              </a:rPr>
              <a:t>Load</a:t>
            </a:r>
            <a:r>
              <a:rPr dirty="0" sz="125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-10">
                <a:solidFill>
                  <a:srgbClr val="FFFFFF"/>
                </a:solidFill>
                <a:latin typeface="Trebuchet MS"/>
                <a:cs typeface="Trebuchet MS"/>
              </a:rPr>
              <a:t>Balancer</a:t>
            </a:r>
            <a:endParaRPr sz="1250">
              <a:latin typeface="Trebuchet MS"/>
              <a:cs typeface="Trebuchet MS"/>
            </a:endParaRPr>
          </a:p>
          <a:p>
            <a:pPr marL="12700">
              <a:lnSpc>
                <a:spcPts val="1540"/>
              </a:lnSpc>
            </a:pP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Load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Balancer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429794" y="4683277"/>
            <a:ext cx="2286635" cy="11683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066677" y="1794255"/>
            <a:ext cx="3382645" cy="41592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190"/>
              </a:spcBef>
            </a:pP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high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availability,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automatic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scaling,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robust security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2531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8559" y="4702358"/>
            <a:ext cx="390523" cy="23431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461970" y="767920"/>
            <a:ext cx="4305935" cy="3608070"/>
            <a:chOff x="461970" y="767920"/>
            <a:chExt cx="4305935" cy="360807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6" y="3182111"/>
              <a:ext cx="295656" cy="29565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5239" y="3176016"/>
              <a:ext cx="295656" cy="29565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68320" y="774270"/>
              <a:ext cx="4293235" cy="3595370"/>
            </a:xfrm>
            <a:custGeom>
              <a:avLst/>
              <a:gdLst/>
              <a:ahLst/>
              <a:cxnLst/>
              <a:rect l="l" t="t" r="r" b="b"/>
              <a:pathLst>
                <a:path w="4293235" h="3595370">
                  <a:moveTo>
                    <a:pt x="0" y="0"/>
                  </a:moveTo>
                  <a:lnTo>
                    <a:pt x="4293223" y="0"/>
                  </a:lnTo>
                  <a:lnTo>
                    <a:pt x="4293223" y="3594958"/>
                  </a:lnTo>
                  <a:lnTo>
                    <a:pt x="0" y="359495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7D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741370" y="805688"/>
            <a:ext cx="2330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07DBC"/>
                </a:solidFill>
                <a:latin typeface="Trebuchet MS"/>
                <a:cs typeface="Trebuchet MS"/>
              </a:rPr>
              <a:t>VPC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422599" y="228170"/>
            <a:ext cx="4478020" cy="4269105"/>
          </a:xfrm>
          <a:custGeom>
            <a:avLst/>
            <a:gdLst/>
            <a:ahLst/>
            <a:cxnLst/>
            <a:rect l="l" t="t" r="r" b="b"/>
            <a:pathLst>
              <a:path w="4478020" h="4269105">
                <a:moveTo>
                  <a:pt x="0" y="0"/>
                </a:moveTo>
                <a:lnTo>
                  <a:pt x="4477538" y="0"/>
                </a:lnTo>
                <a:lnTo>
                  <a:pt x="4477538" y="4268989"/>
                </a:lnTo>
                <a:lnTo>
                  <a:pt x="0" y="426898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95649" y="260095"/>
            <a:ext cx="5867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9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420623" y="225552"/>
            <a:ext cx="1085215" cy="1838325"/>
            <a:chOff x="420623" y="225552"/>
            <a:chExt cx="1085215" cy="1838325"/>
          </a:xfrm>
        </p:grpSpPr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623" y="225552"/>
              <a:ext cx="210311" cy="21031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343" y="774192"/>
              <a:ext cx="210312" cy="20726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0055" y="1767840"/>
              <a:ext cx="295656" cy="295656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1231526" y="2073655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244226" y="2738120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272801" y="3460496"/>
            <a:ext cx="1695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92352" y="3261359"/>
            <a:ext cx="131064" cy="131063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3888901" y="3460496"/>
            <a:ext cx="1695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07535" y="3261359"/>
            <a:ext cx="134112" cy="131063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3854891" y="2073655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867591" y="2738120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696688" y="528345"/>
            <a:ext cx="3427729" cy="3847465"/>
            <a:chOff x="696688" y="528345"/>
            <a:chExt cx="3427729" cy="3847465"/>
          </a:xfrm>
        </p:grpSpPr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25240" y="1767840"/>
              <a:ext cx="295656" cy="295656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0055" y="2450592"/>
              <a:ext cx="295656" cy="29565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28287" y="2450592"/>
              <a:ext cx="295656" cy="295656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2665782" y="1574207"/>
              <a:ext cx="1308100" cy="194310"/>
            </a:xfrm>
            <a:custGeom>
              <a:avLst/>
              <a:gdLst/>
              <a:ahLst/>
              <a:cxnLst/>
              <a:rect l="l" t="t" r="r" b="b"/>
              <a:pathLst>
                <a:path w="1308100" h="194310">
                  <a:moveTo>
                    <a:pt x="1308050" y="194221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357733" y="1615159"/>
              <a:ext cx="1242060" cy="153670"/>
            </a:xfrm>
            <a:custGeom>
              <a:avLst/>
              <a:gdLst/>
              <a:ahLst/>
              <a:cxnLst/>
              <a:rect l="l" t="t" r="r" b="b"/>
              <a:pathLst>
                <a:path w="1242060" h="153669">
                  <a:moveTo>
                    <a:pt x="1241864" y="0"/>
                  </a:moveTo>
                  <a:lnTo>
                    <a:pt x="0" y="153268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357732" y="2944429"/>
              <a:ext cx="2623820" cy="238760"/>
            </a:xfrm>
            <a:custGeom>
              <a:avLst/>
              <a:gdLst/>
              <a:ahLst/>
              <a:cxnLst/>
              <a:rect l="l" t="t" r="r" b="b"/>
              <a:pathLst>
                <a:path w="2623820" h="238760">
                  <a:moveTo>
                    <a:pt x="0" y="238251"/>
                  </a:moveTo>
                  <a:lnTo>
                    <a:pt x="1" y="0"/>
                  </a:lnTo>
                </a:path>
                <a:path w="2623820" h="238760">
                  <a:moveTo>
                    <a:pt x="0" y="238251"/>
                  </a:moveTo>
                  <a:lnTo>
                    <a:pt x="2623366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03038" y="534695"/>
              <a:ext cx="1310005" cy="3834765"/>
            </a:xfrm>
            <a:custGeom>
              <a:avLst/>
              <a:gdLst/>
              <a:ahLst/>
              <a:cxnLst/>
              <a:rect l="l" t="t" r="r" b="b"/>
              <a:pathLst>
                <a:path w="1310005" h="3834765">
                  <a:moveTo>
                    <a:pt x="0" y="0"/>
                  </a:moveTo>
                  <a:lnTo>
                    <a:pt x="1309385" y="0"/>
                  </a:lnTo>
                  <a:lnTo>
                    <a:pt x="1309385" y="3834534"/>
                  </a:lnTo>
                  <a:lnTo>
                    <a:pt x="0" y="38345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A1C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876718" y="567944"/>
            <a:ext cx="9639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0A1C9"/>
                </a:solidFill>
                <a:latin typeface="Trebuchet MS"/>
                <a:cs typeface="Trebuchet MS"/>
              </a:rPr>
              <a:t>Availability</a:t>
            </a:r>
            <a:r>
              <a:rPr dirty="0" sz="900" spc="-5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Zone</a:t>
            </a:r>
            <a:r>
              <a:rPr dirty="0" sz="900" spc="-10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1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3329140" y="534695"/>
            <a:ext cx="1310005" cy="3834765"/>
          </a:xfrm>
          <a:custGeom>
            <a:avLst/>
            <a:gdLst/>
            <a:ahLst/>
            <a:cxnLst/>
            <a:rect l="l" t="t" r="r" b="b"/>
            <a:pathLst>
              <a:path w="1310004" h="3834765">
                <a:moveTo>
                  <a:pt x="0" y="0"/>
                </a:moveTo>
                <a:lnTo>
                  <a:pt x="1309385" y="0"/>
                </a:lnTo>
                <a:lnTo>
                  <a:pt x="1309385" y="3834534"/>
                </a:lnTo>
                <a:lnTo>
                  <a:pt x="0" y="383453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A1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3502819" y="567944"/>
            <a:ext cx="9639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0A1C9"/>
                </a:solidFill>
                <a:latin typeface="Trebuchet MS"/>
                <a:cs typeface="Trebuchet MS"/>
              </a:rPr>
              <a:t>Availability</a:t>
            </a:r>
            <a:r>
              <a:rPr dirty="0" sz="900" spc="-5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Zone</a:t>
            </a:r>
            <a:r>
              <a:rPr dirty="0" sz="900" spc="-10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2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1204538" y="908006"/>
            <a:ext cx="2922905" cy="673100"/>
            <a:chOff x="1204538" y="908006"/>
            <a:chExt cx="2922905" cy="673100"/>
          </a:xfrm>
        </p:grpSpPr>
        <p:pic>
          <p:nvPicPr>
            <p:cNvPr id="35" name="object 3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71344" y="966215"/>
              <a:ext cx="448056" cy="448055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1210888" y="914356"/>
              <a:ext cx="2910205" cy="660400"/>
            </a:xfrm>
            <a:custGeom>
              <a:avLst/>
              <a:gdLst/>
              <a:ahLst/>
              <a:cxnLst/>
              <a:rect l="l" t="t" r="r" b="b"/>
              <a:pathLst>
                <a:path w="2910204" h="660400">
                  <a:moveTo>
                    <a:pt x="0" y="0"/>
                  </a:moveTo>
                  <a:lnTo>
                    <a:pt x="2909787" y="0"/>
                  </a:lnTo>
                  <a:lnTo>
                    <a:pt x="2909787" y="659850"/>
                  </a:lnTo>
                  <a:lnTo>
                    <a:pt x="0" y="659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2282889" y="1427988"/>
            <a:ext cx="6369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Load</a:t>
            </a:r>
            <a:r>
              <a:rPr dirty="0" sz="800" spc="-6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-20">
                <a:solidFill>
                  <a:srgbClr val="FF9900"/>
                </a:solidFill>
                <a:latin typeface="Trebuchet MS"/>
                <a:cs typeface="Trebuchet MS"/>
              </a:rPr>
              <a:t>balancer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1204538" y="1665971"/>
            <a:ext cx="2922905" cy="1259205"/>
            <a:chOff x="1204538" y="1665971"/>
            <a:chExt cx="2922905" cy="1259205"/>
          </a:xfrm>
        </p:grpSpPr>
        <p:sp>
          <p:nvSpPr>
            <p:cNvPr id="39" name="object 39" descr=""/>
            <p:cNvSpPr/>
            <p:nvPr/>
          </p:nvSpPr>
          <p:spPr>
            <a:xfrm>
              <a:off x="1210888" y="1672321"/>
              <a:ext cx="2910205" cy="1246505"/>
            </a:xfrm>
            <a:custGeom>
              <a:avLst/>
              <a:gdLst/>
              <a:ahLst/>
              <a:cxnLst/>
              <a:rect l="l" t="t" r="r" b="b"/>
              <a:pathLst>
                <a:path w="2910204" h="1246505">
                  <a:moveTo>
                    <a:pt x="0" y="0"/>
                  </a:moveTo>
                  <a:lnTo>
                    <a:pt x="2909787" y="0"/>
                  </a:lnTo>
                  <a:lnTo>
                    <a:pt x="2909787" y="1246284"/>
                  </a:lnTo>
                  <a:lnTo>
                    <a:pt x="0" y="124628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53055" y="1767839"/>
              <a:ext cx="448056" cy="448056"/>
            </a:xfrm>
            <a:prstGeom prst="rect">
              <a:avLst/>
            </a:prstGeom>
          </p:spPr>
        </p:pic>
      </p:grpSp>
      <p:sp>
        <p:nvSpPr>
          <p:cNvPr id="41" name="object 41" descr=""/>
          <p:cNvSpPr txBox="1"/>
          <p:nvPr/>
        </p:nvSpPr>
        <p:spPr>
          <a:xfrm>
            <a:off x="1264674" y="4060952"/>
            <a:ext cx="2051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42" name="object 42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07008" y="3764279"/>
            <a:ext cx="295656" cy="298703"/>
          </a:xfrm>
          <a:prstGeom prst="rect">
            <a:avLst/>
          </a:prstGeom>
        </p:spPr>
      </p:pic>
      <p:sp>
        <p:nvSpPr>
          <p:cNvPr id="43" name="object 43" descr=""/>
          <p:cNvSpPr txBox="1"/>
          <p:nvPr/>
        </p:nvSpPr>
        <p:spPr>
          <a:xfrm>
            <a:off x="3883112" y="4060952"/>
            <a:ext cx="2051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3825240" y="1067948"/>
            <a:ext cx="1560830" cy="3123565"/>
            <a:chOff x="3825240" y="1067948"/>
            <a:chExt cx="1560830" cy="3123565"/>
          </a:xfrm>
        </p:grpSpPr>
        <p:pic>
          <p:nvPicPr>
            <p:cNvPr id="45" name="object 4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25240" y="3764279"/>
              <a:ext cx="295656" cy="298703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4887963" y="2596593"/>
              <a:ext cx="492759" cy="1589405"/>
            </a:xfrm>
            <a:custGeom>
              <a:avLst/>
              <a:gdLst/>
              <a:ahLst/>
              <a:cxnLst/>
              <a:rect l="l" t="t" r="r" b="b"/>
              <a:pathLst>
                <a:path w="492760" h="1589404">
                  <a:moveTo>
                    <a:pt x="492607" y="1588921"/>
                  </a:moveTo>
                  <a:lnTo>
                    <a:pt x="414755" y="1586828"/>
                  </a:lnTo>
                  <a:lnTo>
                    <a:pt x="347142" y="1581001"/>
                  </a:lnTo>
                  <a:lnTo>
                    <a:pt x="293825" y="1572115"/>
                  </a:lnTo>
                  <a:lnTo>
                    <a:pt x="246302" y="1547872"/>
                  </a:lnTo>
                  <a:lnTo>
                    <a:pt x="246304" y="835509"/>
                  </a:lnTo>
                  <a:lnTo>
                    <a:pt x="233747" y="822534"/>
                  </a:lnTo>
                  <a:lnTo>
                    <a:pt x="198781" y="811266"/>
                  </a:lnTo>
                  <a:lnTo>
                    <a:pt x="145464" y="802380"/>
                  </a:lnTo>
                  <a:lnTo>
                    <a:pt x="77851" y="796553"/>
                  </a:lnTo>
                  <a:lnTo>
                    <a:pt x="0" y="794460"/>
                  </a:lnTo>
                  <a:lnTo>
                    <a:pt x="77851" y="792367"/>
                  </a:lnTo>
                  <a:lnTo>
                    <a:pt x="145464" y="786540"/>
                  </a:lnTo>
                  <a:lnTo>
                    <a:pt x="198781" y="777654"/>
                  </a:lnTo>
                  <a:lnTo>
                    <a:pt x="233747" y="766386"/>
                  </a:lnTo>
                  <a:lnTo>
                    <a:pt x="246304" y="753411"/>
                  </a:lnTo>
                  <a:lnTo>
                    <a:pt x="246304" y="41048"/>
                  </a:lnTo>
                  <a:lnTo>
                    <a:pt x="258861" y="28074"/>
                  </a:lnTo>
                  <a:lnTo>
                    <a:pt x="293826" y="16805"/>
                  </a:lnTo>
                  <a:lnTo>
                    <a:pt x="347144" y="7920"/>
                  </a:lnTo>
                  <a:lnTo>
                    <a:pt x="414757" y="2092"/>
                  </a:lnTo>
                  <a:lnTo>
                    <a:pt x="492608" y="0"/>
                  </a:lnTo>
                </a:path>
              </a:pathLst>
            </a:custGeom>
            <a:ln w="10795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4891464" y="2227651"/>
              <a:ext cx="485775" cy="202565"/>
            </a:xfrm>
            <a:custGeom>
              <a:avLst/>
              <a:gdLst/>
              <a:ahLst/>
              <a:cxnLst/>
              <a:rect l="l" t="t" r="r" b="b"/>
              <a:pathLst>
                <a:path w="485775" h="202564">
                  <a:moveTo>
                    <a:pt x="485336" y="202482"/>
                  </a:moveTo>
                  <a:lnTo>
                    <a:pt x="408634" y="201621"/>
                  </a:lnTo>
                  <a:lnTo>
                    <a:pt x="342019" y="199226"/>
                  </a:lnTo>
                  <a:lnTo>
                    <a:pt x="289488" y="195574"/>
                  </a:lnTo>
                  <a:lnTo>
                    <a:pt x="242668" y="185609"/>
                  </a:lnTo>
                  <a:lnTo>
                    <a:pt x="242668" y="118113"/>
                  </a:lnTo>
                  <a:lnTo>
                    <a:pt x="230296" y="112780"/>
                  </a:lnTo>
                  <a:lnTo>
                    <a:pt x="195847" y="108149"/>
                  </a:lnTo>
                  <a:lnTo>
                    <a:pt x="143316" y="104496"/>
                  </a:lnTo>
                  <a:lnTo>
                    <a:pt x="76701" y="102101"/>
                  </a:lnTo>
                  <a:lnTo>
                    <a:pt x="0" y="101241"/>
                  </a:lnTo>
                  <a:lnTo>
                    <a:pt x="76701" y="100381"/>
                  </a:lnTo>
                  <a:lnTo>
                    <a:pt x="143316" y="97985"/>
                  </a:lnTo>
                  <a:lnTo>
                    <a:pt x="195847" y="94333"/>
                  </a:lnTo>
                  <a:lnTo>
                    <a:pt x="230296" y="89701"/>
                  </a:lnTo>
                  <a:lnTo>
                    <a:pt x="242668" y="84368"/>
                  </a:lnTo>
                  <a:lnTo>
                    <a:pt x="242668" y="16872"/>
                  </a:lnTo>
                  <a:lnTo>
                    <a:pt x="255039" y="11539"/>
                  </a:lnTo>
                  <a:lnTo>
                    <a:pt x="289488" y="6907"/>
                  </a:lnTo>
                  <a:lnTo>
                    <a:pt x="342019" y="3255"/>
                  </a:lnTo>
                  <a:lnTo>
                    <a:pt x="408634" y="860"/>
                  </a:lnTo>
                  <a:lnTo>
                    <a:pt x="485336" y="0"/>
                  </a:lnTo>
                </a:path>
              </a:pathLst>
            </a:custGeom>
            <a:ln w="10795">
              <a:solidFill>
                <a:srgbClr val="D232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064335" y="1072710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19">
                  <a:moveTo>
                    <a:pt x="228598" y="0"/>
                  </a:moveTo>
                  <a:lnTo>
                    <a:pt x="45721" y="0"/>
                  </a:lnTo>
                  <a:lnTo>
                    <a:pt x="27924" y="3592"/>
                  </a:lnTo>
                  <a:lnTo>
                    <a:pt x="13391" y="13391"/>
                  </a:lnTo>
                  <a:lnTo>
                    <a:pt x="3592" y="27924"/>
                  </a:lnTo>
                  <a:lnTo>
                    <a:pt x="0" y="45721"/>
                  </a:lnTo>
                  <a:lnTo>
                    <a:pt x="0" y="228600"/>
                  </a:lnTo>
                  <a:lnTo>
                    <a:pt x="3592" y="246396"/>
                  </a:lnTo>
                  <a:lnTo>
                    <a:pt x="13391" y="260928"/>
                  </a:lnTo>
                  <a:lnTo>
                    <a:pt x="27924" y="270727"/>
                  </a:lnTo>
                  <a:lnTo>
                    <a:pt x="45721" y="274320"/>
                  </a:lnTo>
                  <a:lnTo>
                    <a:pt x="228598" y="274320"/>
                  </a:lnTo>
                  <a:lnTo>
                    <a:pt x="246395" y="270727"/>
                  </a:lnTo>
                  <a:lnTo>
                    <a:pt x="260928" y="260928"/>
                  </a:lnTo>
                  <a:lnTo>
                    <a:pt x="270727" y="246396"/>
                  </a:lnTo>
                  <a:lnTo>
                    <a:pt x="274320" y="228600"/>
                  </a:lnTo>
                  <a:lnTo>
                    <a:pt x="274320" y="45721"/>
                  </a:lnTo>
                  <a:lnTo>
                    <a:pt x="270727" y="27924"/>
                  </a:lnTo>
                  <a:lnTo>
                    <a:pt x="260928" y="13391"/>
                  </a:lnTo>
                  <a:lnTo>
                    <a:pt x="246395" y="3592"/>
                  </a:lnTo>
                  <a:lnTo>
                    <a:pt x="228598" y="0"/>
                  </a:lnTo>
                  <a:close/>
                </a:path>
              </a:pathLst>
            </a:custGeom>
            <a:solidFill>
              <a:srgbClr val="D23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064335" y="1072710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19">
                  <a:moveTo>
                    <a:pt x="0" y="45720"/>
                  </a:moveTo>
                  <a:lnTo>
                    <a:pt x="3592" y="27924"/>
                  </a:lnTo>
                  <a:lnTo>
                    <a:pt x="13391" y="13391"/>
                  </a:lnTo>
                  <a:lnTo>
                    <a:pt x="27924" y="3592"/>
                  </a:lnTo>
                  <a:lnTo>
                    <a:pt x="45720" y="0"/>
                  </a:lnTo>
                  <a:lnTo>
                    <a:pt x="228599" y="0"/>
                  </a:lnTo>
                  <a:lnTo>
                    <a:pt x="246395" y="3592"/>
                  </a:lnTo>
                  <a:lnTo>
                    <a:pt x="260928" y="13391"/>
                  </a:lnTo>
                  <a:lnTo>
                    <a:pt x="270727" y="27924"/>
                  </a:lnTo>
                  <a:lnTo>
                    <a:pt x="274320" y="45720"/>
                  </a:lnTo>
                  <a:lnTo>
                    <a:pt x="274320" y="228599"/>
                  </a:lnTo>
                  <a:lnTo>
                    <a:pt x="270727" y="246395"/>
                  </a:lnTo>
                  <a:lnTo>
                    <a:pt x="260928" y="260928"/>
                  </a:lnTo>
                  <a:lnTo>
                    <a:pt x="246395" y="270727"/>
                  </a:lnTo>
                  <a:lnTo>
                    <a:pt x="228599" y="274320"/>
                  </a:lnTo>
                  <a:lnTo>
                    <a:pt x="45720" y="274320"/>
                  </a:lnTo>
                  <a:lnTo>
                    <a:pt x="27924" y="270727"/>
                  </a:lnTo>
                  <a:lnTo>
                    <a:pt x="13391" y="260928"/>
                  </a:lnTo>
                  <a:lnTo>
                    <a:pt x="3592" y="246395"/>
                  </a:lnTo>
                  <a:lnTo>
                    <a:pt x="0" y="228599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064337" y="1490742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19">
                  <a:moveTo>
                    <a:pt x="228598" y="0"/>
                  </a:moveTo>
                  <a:lnTo>
                    <a:pt x="45719" y="0"/>
                  </a:lnTo>
                  <a:lnTo>
                    <a:pt x="27923" y="3592"/>
                  </a:lnTo>
                  <a:lnTo>
                    <a:pt x="13391" y="13391"/>
                  </a:lnTo>
                  <a:lnTo>
                    <a:pt x="3592" y="27924"/>
                  </a:lnTo>
                  <a:lnTo>
                    <a:pt x="0" y="45721"/>
                  </a:lnTo>
                  <a:lnTo>
                    <a:pt x="0" y="228600"/>
                  </a:lnTo>
                  <a:lnTo>
                    <a:pt x="3592" y="246396"/>
                  </a:lnTo>
                  <a:lnTo>
                    <a:pt x="13391" y="260928"/>
                  </a:lnTo>
                  <a:lnTo>
                    <a:pt x="27923" y="270727"/>
                  </a:lnTo>
                  <a:lnTo>
                    <a:pt x="45719" y="274319"/>
                  </a:lnTo>
                  <a:lnTo>
                    <a:pt x="228598" y="274319"/>
                  </a:lnTo>
                  <a:lnTo>
                    <a:pt x="246395" y="270727"/>
                  </a:lnTo>
                  <a:lnTo>
                    <a:pt x="260928" y="260928"/>
                  </a:lnTo>
                  <a:lnTo>
                    <a:pt x="270727" y="246396"/>
                  </a:lnTo>
                  <a:lnTo>
                    <a:pt x="274319" y="228600"/>
                  </a:lnTo>
                  <a:lnTo>
                    <a:pt x="274319" y="45721"/>
                  </a:lnTo>
                  <a:lnTo>
                    <a:pt x="270727" y="27924"/>
                  </a:lnTo>
                  <a:lnTo>
                    <a:pt x="260928" y="13391"/>
                  </a:lnTo>
                  <a:lnTo>
                    <a:pt x="246395" y="3592"/>
                  </a:lnTo>
                  <a:lnTo>
                    <a:pt x="228598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064337" y="1490742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19">
                  <a:moveTo>
                    <a:pt x="0" y="45720"/>
                  </a:moveTo>
                  <a:lnTo>
                    <a:pt x="3592" y="27924"/>
                  </a:lnTo>
                  <a:lnTo>
                    <a:pt x="13391" y="13391"/>
                  </a:lnTo>
                  <a:lnTo>
                    <a:pt x="27924" y="3592"/>
                  </a:lnTo>
                  <a:lnTo>
                    <a:pt x="45720" y="0"/>
                  </a:lnTo>
                  <a:lnTo>
                    <a:pt x="228599" y="0"/>
                  </a:lnTo>
                  <a:lnTo>
                    <a:pt x="246395" y="3592"/>
                  </a:lnTo>
                  <a:lnTo>
                    <a:pt x="260928" y="13391"/>
                  </a:lnTo>
                  <a:lnTo>
                    <a:pt x="270727" y="27924"/>
                  </a:lnTo>
                  <a:lnTo>
                    <a:pt x="274320" y="45720"/>
                  </a:lnTo>
                  <a:lnTo>
                    <a:pt x="274320" y="228599"/>
                  </a:lnTo>
                  <a:lnTo>
                    <a:pt x="270727" y="246395"/>
                  </a:lnTo>
                  <a:lnTo>
                    <a:pt x="260928" y="260928"/>
                  </a:lnTo>
                  <a:lnTo>
                    <a:pt x="246395" y="270727"/>
                  </a:lnTo>
                  <a:lnTo>
                    <a:pt x="228599" y="274320"/>
                  </a:lnTo>
                  <a:lnTo>
                    <a:pt x="45720" y="274320"/>
                  </a:lnTo>
                  <a:lnTo>
                    <a:pt x="27924" y="270727"/>
                  </a:lnTo>
                  <a:lnTo>
                    <a:pt x="13391" y="260928"/>
                  </a:lnTo>
                  <a:lnTo>
                    <a:pt x="3592" y="246395"/>
                  </a:lnTo>
                  <a:lnTo>
                    <a:pt x="0" y="228599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2033445" y="2247900"/>
            <a:ext cx="112204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Applications</a:t>
            </a:r>
            <a:r>
              <a:rPr dirty="0" sz="800" spc="3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Deployment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2813503" y="1879092"/>
            <a:ext cx="450850" cy="26035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 indent="71755">
              <a:lnSpc>
                <a:spcPts val="890"/>
              </a:lnSpc>
              <a:spcBef>
                <a:spcPts val="185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Elastic 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Beanstalk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2934390" y="1065276"/>
            <a:ext cx="205740" cy="26035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 indent="3175">
              <a:lnSpc>
                <a:spcPts val="890"/>
              </a:lnSpc>
              <a:spcBef>
                <a:spcPts val="185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ALB NLB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6663645" y="2296067"/>
            <a:ext cx="2299335" cy="2167255"/>
            <a:chOff x="6663645" y="2296067"/>
            <a:chExt cx="2299335" cy="2167255"/>
          </a:xfrm>
        </p:grpSpPr>
        <p:pic>
          <p:nvPicPr>
            <p:cNvPr id="56" name="object 5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1763" y="2296067"/>
              <a:ext cx="1950721" cy="2167169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7043696" y="2310919"/>
              <a:ext cx="864235" cy="382905"/>
            </a:xfrm>
            <a:custGeom>
              <a:avLst/>
              <a:gdLst/>
              <a:ahLst/>
              <a:cxnLst/>
              <a:rect l="l" t="t" r="r" b="b"/>
              <a:pathLst>
                <a:path w="864234" h="382905">
                  <a:moveTo>
                    <a:pt x="749945" y="324187"/>
                  </a:moveTo>
                  <a:lnTo>
                    <a:pt x="766859" y="366709"/>
                  </a:lnTo>
                  <a:lnTo>
                    <a:pt x="808381" y="382689"/>
                  </a:lnTo>
                  <a:lnTo>
                    <a:pt x="829734" y="377784"/>
                  </a:lnTo>
                  <a:lnTo>
                    <a:pt x="847689" y="365230"/>
                  </a:lnTo>
                  <a:lnTo>
                    <a:pt x="859871" y="346082"/>
                  </a:lnTo>
                  <a:lnTo>
                    <a:pt x="860338" y="343333"/>
                  </a:lnTo>
                  <a:lnTo>
                    <a:pt x="799692" y="343333"/>
                  </a:lnTo>
                  <a:lnTo>
                    <a:pt x="749945" y="324187"/>
                  </a:lnTo>
                  <a:close/>
                </a:path>
                <a:path w="864234" h="382905">
                  <a:moveTo>
                    <a:pt x="763630" y="288630"/>
                  </a:moveTo>
                  <a:lnTo>
                    <a:pt x="753198" y="305027"/>
                  </a:lnTo>
                  <a:lnTo>
                    <a:pt x="750027" y="323708"/>
                  </a:lnTo>
                  <a:lnTo>
                    <a:pt x="749945" y="324187"/>
                  </a:lnTo>
                  <a:lnTo>
                    <a:pt x="799692" y="343333"/>
                  </a:lnTo>
                  <a:lnTo>
                    <a:pt x="813377" y="307776"/>
                  </a:lnTo>
                  <a:lnTo>
                    <a:pt x="763630" y="288630"/>
                  </a:lnTo>
                  <a:close/>
                </a:path>
                <a:path w="864234" h="382905">
                  <a:moveTo>
                    <a:pt x="804688" y="268420"/>
                  </a:moveTo>
                  <a:lnTo>
                    <a:pt x="783335" y="273325"/>
                  </a:lnTo>
                  <a:lnTo>
                    <a:pt x="765380" y="285879"/>
                  </a:lnTo>
                  <a:lnTo>
                    <a:pt x="763630" y="288630"/>
                  </a:lnTo>
                  <a:lnTo>
                    <a:pt x="813377" y="307776"/>
                  </a:lnTo>
                  <a:lnTo>
                    <a:pt x="799692" y="343333"/>
                  </a:lnTo>
                  <a:lnTo>
                    <a:pt x="860338" y="343333"/>
                  </a:lnTo>
                  <a:lnTo>
                    <a:pt x="863588" y="324187"/>
                  </a:lnTo>
                  <a:lnTo>
                    <a:pt x="863670" y="323708"/>
                  </a:lnTo>
                  <a:lnTo>
                    <a:pt x="858764" y="302355"/>
                  </a:lnTo>
                  <a:lnTo>
                    <a:pt x="846209" y="284400"/>
                  </a:lnTo>
                  <a:lnTo>
                    <a:pt x="827062" y="272219"/>
                  </a:lnTo>
                  <a:lnTo>
                    <a:pt x="804688" y="268420"/>
                  </a:lnTo>
                  <a:close/>
                </a:path>
                <a:path w="864234" h="382905">
                  <a:moveTo>
                    <a:pt x="13684" y="0"/>
                  </a:moveTo>
                  <a:lnTo>
                    <a:pt x="0" y="35557"/>
                  </a:lnTo>
                  <a:lnTo>
                    <a:pt x="749945" y="324187"/>
                  </a:lnTo>
                  <a:lnTo>
                    <a:pt x="753198" y="305027"/>
                  </a:lnTo>
                  <a:lnTo>
                    <a:pt x="763630" y="288630"/>
                  </a:lnTo>
                  <a:lnTo>
                    <a:pt x="13684" y="0"/>
                  </a:lnTo>
                  <a:close/>
                </a:path>
              </a:pathLst>
            </a:custGeom>
            <a:solidFill>
              <a:srgbClr val="6F9E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6686512" y="2327493"/>
              <a:ext cx="378460" cy="0"/>
            </a:xfrm>
            <a:custGeom>
              <a:avLst/>
              <a:gdLst/>
              <a:ahLst/>
              <a:cxnLst/>
              <a:rect l="l" t="t" r="r" b="b"/>
              <a:pathLst>
                <a:path w="378459" h="0">
                  <a:moveTo>
                    <a:pt x="377851" y="0"/>
                  </a:moveTo>
                  <a:lnTo>
                    <a:pt x="0" y="1"/>
                  </a:lnTo>
                </a:path>
              </a:pathLst>
            </a:custGeom>
            <a:ln w="38100">
              <a:solidFill>
                <a:srgbClr val="6F9E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6663645" y="2739077"/>
              <a:ext cx="378460" cy="0"/>
            </a:xfrm>
            <a:custGeom>
              <a:avLst/>
              <a:gdLst/>
              <a:ahLst/>
              <a:cxnLst/>
              <a:rect l="l" t="t" r="r" b="b"/>
              <a:pathLst>
                <a:path w="378459" h="0">
                  <a:moveTo>
                    <a:pt x="377851" y="0"/>
                  </a:moveTo>
                  <a:lnTo>
                    <a:pt x="0" y="1"/>
                  </a:lnTo>
                </a:path>
              </a:pathLst>
            </a:custGeom>
            <a:ln w="38100">
              <a:solidFill>
                <a:srgbClr val="6F9E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663645" y="3069724"/>
              <a:ext cx="378460" cy="0"/>
            </a:xfrm>
            <a:custGeom>
              <a:avLst/>
              <a:gdLst/>
              <a:ahLst/>
              <a:cxnLst/>
              <a:rect l="l" t="t" r="r" b="b"/>
              <a:pathLst>
                <a:path w="378459" h="0">
                  <a:moveTo>
                    <a:pt x="377851" y="0"/>
                  </a:moveTo>
                  <a:lnTo>
                    <a:pt x="0" y="1"/>
                  </a:lnTo>
                </a:path>
              </a:pathLst>
            </a:custGeom>
            <a:ln w="38100">
              <a:solidFill>
                <a:srgbClr val="6F9E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686512" y="3403715"/>
              <a:ext cx="378460" cy="0"/>
            </a:xfrm>
            <a:custGeom>
              <a:avLst/>
              <a:gdLst/>
              <a:ahLst/>
              <a:cxnLst/>
              <a:rect l="l" t="t" r="r" b="b"/>
              <a:pathLst>
                <a:path w="378459" h="0">
                  <a:moveTo>
                    <a:pt x="377851" y="1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6F9E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6663645" y="3726755"/>
              <a:ext cx="378460" cy="0"/>
            </a:xfrm>
            <a:custGeom>
              <a:avLst/>
              <a:gdLst/>
              <a:ahLst/>
              <a:cxnLst/>
              <a:rect l="l" t="t" r="r" b="b"/>
              <a:pathLst>
                <a:path w="378459" h="0">
                  <a:moveTo>
                    <a:pt x="377851" y="0"/>
                  </a:moveTo>
                  <a:lnTo>
                    <a:pt x="0" y="1"/>
                  </a:lnTo>
                </a:path>
              </a:pathLst>
            </a:custGeom>
            <a:ln w="38100">
              <a:solidFill>
                <a:srgbClr val="6F9E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6663645" y="4047223"/>
              <a:ext cx="378460" cy="0"/>
            </a:xfrm>
            <a:custGeom>
              <a:avLst/>
              <a:gdLst/>
              <a:ahLst/>
              <a:cxnLst/>
              <a:rect l="l" t="t" r="r" b="b"/>
              <a:pathLst>
                <a:path w="378459" h="0">
                  <a:moveTo>
                    <a:pt x="377851" y="0"/>
                  </a:moveTo>
                  <a:lnTo>
                    <a:pt x="0" y="1"/>
                  </a:lnTo>
                </a:path>
              </a:pathLst>
            </a:custGeom>
            <a:ln w="38100">
              <a:solidFill>
                <a:srgbClr val="6F9E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7021639" y="2721177"/>
              <a:ext cx="885825" cy="1346835"/>
            </a:xfrm>
            <a:custGeom>
              <a:avLst/>
              <a:gdLst/>
              <a:ahLst/>
              <a:cxnLst/>
              <a:rect l="l" t="t" r="r" b="b"/>
              <a:pathLst>
                <a:path w="885825" h="1346835">
                  <a:moveTo>
                    <a:pt x="454253" y="554139"/>
                  </a:moveTo>
                  <a:lnTo>
                    <a:pt x="441210" y="513156"/>
                  </a:lnTo>
                  <a:lnTo>
                    <a:pt x="401688" y="492709"/>
                  </a:lnTo>
                  <a:lnTo>
                    <a:pt x="379920" y="495249"/>
                  </a:lnTo>
                  <a:lnTo>
                    <a:pt x="360705" y="505752"/>
                  </a:lnTo>
                  <a:lnTo>
                    <a:pt x="358660" y="508292"/>
                  </a:lnTo>
                  <a:lnTo>
                    <a:pt x="20853" y="333590"/>
                  </a:lnTo>
                  <a:lnTo>
                    <a:pt x="3352" y="367423"/>
                  </a:lnTo>
                  <a:lnTo>
                    <a:pt x="341160" y="542137"/>
                  </a:lnTo>
                  <a:lnTo>
                    <a:pt x="340258" y="545274"/>
                  </a:lnTo>
                  <a:lnTo>
                    <a:pt x="353301" y="586257"/>
                  </a:lnTo>
                  <a:lnTo>
                    <a:pt x="392823" y="606691"/>
                  </a:lnTo>
                  <a:lnTo>
                    <a:pt x="414591" y="604164"/>
                  </a:lnTo>
                  <a:lnTo>
                    <a:pt x="433806" y="593648"/>
                  </a:lnTo>
                  <a:lnTo>
                    <a:pt x="448017" y="575957"/>
                  </a:lnTo>
                  <a:lnTo>
                    <a:pt x="450570" y="567029"/>
                  </a:lnTo>
                  <a:lnTo>
                    <a:pt x="450684" y="566623"/>
                  </a:lnTo>
                  <a:lnTo>
                    <a:pt x="454253" y="554139"/>
                  </a:lnTo>
                  <a:close/>
                </a:path>
                <a:path w="885825" h="1346835">
                  <a:moveTo>
                    <a:pt x="676211" y="1272235"/>
                  </a:moveTo>
                  <a:lnTo>
                    <a:pt x="672084" y="1257960"/>
                  </a:lnTo>
                  <a:lnTo>
                    <a:pt x="669912" y="1250429"/>
                  </a:lnTo>
                  <a:lnTo>
                    <a:pt x="656209" y="1233335"/>
                  </a:lnTo>
                  <a:lnTo>
                    <a:pt x="637095" y="1222629"/>
                  </a:lnTo>
                  <a:lnTo>
                    <a:pt x="620826" y="1220724"/>
                  </a:lnTo>
                  <a:lnTo>
                    <a:pt x="620826" y="1295933"/>
                  </a:lnTo>
                  <a:lnTo>
                    <a:pt x="617778" y="1259103"/>
                  </a:lnTo>
                  <a:lnTo>
                    <a:pt x="620737" y="1294777"/>
                  </a:lnTo>
                  <a:lnTo>
                    <a:pt x="620826" y="1295933"/>
                  </a:lnTo>
                  <a:lnTo>
                    <a:pt x="620826" y="1220724"/>
                  </a:lnTo>
                  <a:lnTo>
                    <a:pt x="575652" y="1239989"/>
                  </a:lnTo>
                  <a:lnTo>
                    <a:pt x="564565" y="1262341"/>
                  </a:lnTo>
                  <a:lnTo>
                    <a:pt x="4940" y="1308595"/>
                  </a:lnTo>
                  <a:lnTo>
                    <a:pt x="8077" y="1346555"/>
                  </a:lnTo>
                  <a:lnTo>
                    <a:pt x="567702" y="1300314"/>
                  </a:lnTo>
                  <a:lnTo>
                    <a:pt x="568604" y="1303451"/>
                  </a:lnTo>
                  <a:lnTo>
                    <a:pt x="582307" y="1320546"/>
                  </a:lnTo>
                  <a:lnTo>
                    <a:pt x="601421" y="1331252"/>
                  </a:lnTo>
                  <a:lnTo>
                    <a:pt x="623963" y="1333893"/>
                  </a:lnTo>
                  <a:lnTo>
                    <a:pt x="645769" y="1327594"/>
                  </a:lnTo>
                  <a:lnTo>
                    <a:pt x="662863" y="1313891"/>
                  </a:lnTo>
                  <a:lnTo>
                    <a:pt x="673569" y="1294777"/>
                  </a:lnTo>
                  <a:lnTo>
                    <a:pt x="676211" y="1272235"/>
                  </a:lnTo>
                  <a:close/>
                </a:path>
                <a:path w="885825" h="1346835">
                  <a:moveTo>
                    <a:pt x="676287" y="963764"/>
                  </a:moveTo>
                  <a:lnTo>
                    <a:pt x="672211" y="948702"/>
                  </a:lnTo>
                  <a:lnTo>
                    <a:pt x="672147" y="948461"/>
                  </a:lnTo>
                  <a:lnTo>
                    <a:pt x="670356" y="941857"/>
                  </a:lnTo>
                  <a:lnTo>
                    <a:pt x="656958" y="924534"/>
                  </a:lnTo>
                  <a:lnTo>
                    <a:pt x="638035" y="913485"/>
                  </a:lnTo>
                  <a:lnTo>
                    <a:pt x="620496" y="911123"/>
                  </a:lnTo>
                  <a:lnTo>
                    <a:pt x="620496" y="986485"/>
                  </a:lnTo>
                  <a:lnTo>
                    <a:pt x="618032" y="948702"/>
                  </a:lnTo>
                  <a:lnTo>
                    <a:pt x="620483" y="986256"/>
                  </a:lnTo>
                  <a:lnTo>
                    <a:pt x="620496" y="986485"/>
                  </a:lnTo>
                  <a:lnTo>
                    <a:pt x="620496" y="911123"/>
                  </a:lnTo>
                  <a:lnTo>
                    <a:pt x="576313" y="929779"/>
                  </a:lnTo>
                  <a:lnTo>
                    <a:pt x="564832" y="951928"/>
                  </a:lnTo>
                  <a:lnTo>
                    <a:pt x="10858" y="987958"/>
                  </a:lnTo>
                  <a:lnTo>
                    <a:pt x="13246" y="1024509"/>
                  </a:lnTo>
                  <a:lnTo>
                    <a:pt x="13335" y="1025982"/>
                  </a:lnTo>
                  <a:lnTo>
                    <a:pt x="567309" y="989952"/>
                  </a:lnTo>
                  <a:lnTo>
                    <a:pt x="568159" y="993089"/>
                  </a:lnTo>
                  <a:lnTo>
                    <a:pt x="581558" y="1010424"/>
                  </a:lnTo>
                  <a:lnTo>
                    <a:pt x="600481" y="1021473"/>
                  </a:lnTo>
                  <a:lnTo>
                    <a:pt x="622973" y="1024509"/>
                  </a:lnTo>
                  <a:lnTo>
                    <a:pt x="644880" y="1018578"/>
                  </a:lnTo>
                  <a:lnTo>
                    <a:pt x="662203" y="1005179"/>
                  </a:lnTo>
                  <a:lnTo>
                    <a:pt x="673252" y="986256"/>
                  </a:lnTo>
                  <a:lnTo>
                    <a:pt x="676287" y="963764"/>
                  </a:lnTo>
                  <a:close/>
                </a:path>
                <a:path w="885825" h="1346835">
                  <a:moveTo>
                    <a:pt x="676351" y="237286"/>
                  </a:moveTo>
                  <a:lnTo>
                    <a:pt x="671029" y="216039"/>
                  </a:lnTo>
                  <a:lnTo>
                    <a:pt x="658126" y="198323"/>
                  </a:lnTo>
                  <a:lnTo>
                    <a:pt x="638759" y="186512"/>
                  </a:lnTo>
                  <a:lnTo>
                    <a:pt x="616305" y="183146"/>
                  </a:lnTo>
                  <a:lnTo>
                    <a:pt x="595058" y="188468"/>
                  </a:lnTo>
                  <a:lnTo>
                    <a:pt x="577342" y="201371"/>
                  </a:lnTo>
                  <a:lnTo>
                    <a:pt x="575652" y="204152"/>
                  </a:lnTo>
                  <a:lnTo>
                    <a:pt x="13004" y="0"/>
                  </a:lnTo>
                  <a:lnTo>
                    <a:pt x="0" y="35814"/>
                  </a:lnTo>
                  <a:lnTo>
                    <a:pt x="562648" y="239966"/>
                  </a:lnTo>
                  <a:lnTo>
                    <a:pt x="562165" y="243192"/>
                  </a:lnTo>
                  <a:lnTo>
                    <a:pt x="567486" y="264439"/>
                  </a:lnTo>
                  <a:lnTo>
                    <a:pt x="580390" y="282155"/>
                  </a:lnTo>
                  <a:lnTo>
                    <a:pt x="599770" y="293966"/>
                  </a:lnTo>
                  <a:lnTo>
                    <a:pt x="622211" y="297332"/>
                  </a:lnTo>
                  <a:lnTo>
                    <a:pt x="643458" y="292011"/>
                  </a:lnTo>
                  <a:lnTo>
                    <a:pt x="661174" y="279107"/>
                  </a:lnTo>
                  <a:lnTo>
                    <a:pt x="672985" y="259727"/>
                  </a:lnTo>
                  <a:lnTo>
                    <a:pt x="673214" y="258152"/>
                  </a:lnTo>
                  <a:lnTo>
                    <a:pt x="676351" y="237286"/>
                  </a:lnTo>
                  <a:close/>
                </a:path>
                <a:path w="885825" h="1346835">
                  <a:moveTo>
                    <a:pt x="885710" y="656844"/>
                  </a:moveTo>
                  <a:lnTo>
                    <a:pt x="881672" y="639432"/>
                  </a:lnTo>
                  <a:lnTo>
                    <a:pt x="880592" y="634746"/>
                  </a:lnTo>
                  <a:lnTo>
                    <a:pt x="867829" y="616927"/>
                  </a:lnTo>
                  <a:lnTo>
                    <a:pt x="849325" y="605205"/>
                  </a:lnTo>
                  <a:lnTo>
                    <a:pt x="826960" y="601357"/>
                  </a:lnTo>
                  <a:lnTo>
                    <a:pt x="804849" y="606475"/>
                  </a:lnTo>
                  <a:lnTo>
                    <a:pt x="787044" y="619239"/>
                  </a:lnTo>
                  <a:lnTo>
                    <a:pt x="775309" y="637743"/>
                  </a:lnTo>
                  <a:lnTo>
                    <a:pt x="774763" y="640956"/>
                  </a:lnTo>
                  <a:lnTo>
                    <a:pt x="28346" y="662241"/>
                  </a:lnTo>
                  <a:lnTo>
                    <a:pt x="29362" y="697725"/>
                  </a:lnTo>
                  <a:lnTo>
                    <a:pt x="29438" y="700328"/>
                  </a:lnTo>
                  <a:lnTo>
                    <a:pt x="775843" y="679043"/>
                  </a:lnTo>
                  <a:lnTo>
                    <a:pt x="776579" y="682218"/>
                  </a:lnTo>
                  <a:lnTo>
                    <a:pt x="789343" y="700024"/>
                  </a:lnTo>
                  <a:lnTo>
                    <a:pt x="807847" y="711746"/>
                  </a:lnTo>
                  <a:lnTo>
                    <a:pt x="830211" y="715606"/>
                  </a:lnTo>
                  <a:lnTo>
                    <a:pt x="852322" y="710476"/>
                  </a:lnTo>
                  <a:lnTo>
                    <a:pt x="870127" y="697725"/>
                  </a:lnTo>
                  <a:lnTo>
                    <a:pt x="881862" y="679208"/>
                  </a:lnTo>
                  <a:lnTo>
                    <a:pt x="885710" y="656844"/>
                  </a:lnTo>
                  <a:close/>
                </a:path>
              </a:pathLst>
            </a:custGeom>
            <a:solidFill>
              <a:srgbClr val="6F9E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5943192" y="2225039"/>
            <a:ext cx="67437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1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3429794" y="4683277"/>
            <a:ext cx="2286635" cy="11683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5806667" y="2633472"/>
            <a:ext cx="81153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HTTP</a:t>
            </a:r>
            <a:r>
              <a:rPr dirty="0" sz="11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5425667" y="3038855"/>
            <a:ext cx="11918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dirty="0" sz="11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5962242" y="3355848"/>
            <a:ext cx="6553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Language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5444717" y="3456432"/>
            <a:ext cx="1173480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interpreter</a:t>
            </a:r>
            <a:endParaRPr sz="110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1080"/>
              </a:spcBef>
            </a:pP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Operating</a:t>
            </a:r>
            <a:r>
              <a:rPr dirty="0" sz="1100" spc="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6292442" y="4066032"/>
            <a:ext cx="3270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5572979" y="1046988"/>
            <a:ext cx="13252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Provided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5572981" y="1464564"/>
            <a:ext cx="35255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Provided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managed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Elastic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Beanstalk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5126087" y="1932939"/>
            <a:ext cx="3583304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35">
                <a:solidFill>
                  <a:srgbClr val="D232AA"/>
                </a:solidFill>
                <a:latin typeface="Trebuchet MS"/>
                <a:cs typeface="Trebuchet MS"/>
              </a:rPr>
              <a:t>Runtime:</a:t>
            </a:r>
            <a:r>
              <a:rPr dirty="0" sz="1000" spc="-2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000" spc="-60">
                <a:solidFill>
                  <a:srgbClr val="D232AA"/>
                </a:solidFill>
                <a:latin typeface="Trebuchet MS"/>
                <a:cs typeface="Trebuchet MS"/>
              </a:rPr>
              <a:t>Java,</a:t>
            </a:r>
            <a:r>
              <a:rPr dirty="0" sz="1000" spc="-2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000" spc="-55">
                <a:solidFill>
                  <a:srgbClr val="D232AA"/>
                </a:solidFill>
                <a:latin typeface="Trebuchet MS"/>
                <a:cs typeface="Trebuchet MS"/>
              </a:rPr>
              <a:t>.NET,</a:t>
            </a:r>
            <a:r>
              <a:rPr dirty="0" sz="1000" spc="-2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D232AA"/>
                </a:solidFill>
                <a:latin typeface="Trebuchet MS"/>
                <a:cs typeface="Trebuchet MS"/>
              </a:rPr>
              <a:t>PHP, </a:t>
            </a:r>
            <a:r>
              <a:rPr dirty="0" sz="1000" spc="-55">
                <a:solidFill>
                  <a:srgbClr val="D232AA"/>
                </a:solidFill>
                <a:latin typeface="Trebuchet MS"/>
                <a:cs typeface="Trebuchet MS"/>
              </a:rPr>
              <a:t>Node.js,</a:t>
            </a:r>
            <a:r>
              <a:rPr dirty="0" sz="1000" spc="-25">
                <a:solidFill>
                  <a:srgbClr val="D232AA"/>
                </a:solidFill>
                <a:latin typeface="Trebuchet MS"/>
                <a:cs typeface="Trebuchet MS"/>
              </a:rPr>
              <a:t> Python, </a:t>
            </a:r>
            <a:r>
              <a:rPr dirty="0" sz="1000" spc="-35">
                <a:solidFill>
                  <a:srgbClr val="D232AA"/>
                </a:solidFill>
                <a:latin typeface="Trebuchet MS"/>
                <a:cs typeface="Trebuchet MS"/>
              </a:rPr>
              <a:t>Ruby,</a:t>
            </a:r>
            <a:r>
              <a:rPr dirty="0" sz="1000" spc="-2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000" spc="-55">
                <a:solidFill>
                  <a:srgbClr val="D232AA"/>
                </a:solidFill>
                <a:latin typeface="Trebuchet MS"/>
                <a:cs typeface="Trebuchet MS"/>
              </a:rPr>
              <a:t>Go,</a:t>
            </a:r>
            <a:r>
              <a:rPr dirty="0" sz="1000" spc="-2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D232AA"/>
                </a:solidFill>
                <a:latin typeface="Trebuchet MS"/>
                <a:cs typeface="Trebuchet MS"/>
              </a:rPr>
              <a:t>and</a:t>
            </a:r>
            <a:r>
              <a:rPr dirty="0" sz="1000" spc="-1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D232AA"/>
                </a:solidFill>
                <a:latin typeface="Trebuchet MS"/>
                <a:cs typeface="Trebuchet MS"/>
              </a:rPr>
              <a:t>Docker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title"/>
          </p:nvPr>
        </p:nvSpPr>
        <p:spPr>
          <a:xfrm>
            <a:off x="5147922" y="508507"/>
            <a:ext cx="26289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60" b="0">
                <a:solidFill>
                  <a:srgbClr val="F2F4F4"/>
                </a:solidFill>
                <a:latin typeface="Trebuchet MS"/>
                <a:cs typeface="Trebuchet MS"/>
              </a:rPr>
              <a:t>Elastic</a:t>
            </a:r>
            <a:r>
              <a:rPr dirty="0" sz="3000" spc="-204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95" b="0">
                <a:solidFill>
                  <a:srgbClr val="F2F4F4"/>
                </a:solidFill>
                <a:latin typeface="Trebuchet MS"/>
                <a:cs typeface="Trebuchet MS"/>
              </a:rPr>
              <a:t>Beanstalk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2279" y="2075179"/>
            <a:ext cx="390715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5"/>
              <a:t>Migrations</a:t>
            </a:r>
            <a:r>
              <a:rPr dirty="0" sz="3600" spc="-120"/>
              <a:t> </a:t>
            </a:r>
            <a:r>
              <a:rPr dirty="0" sz="3600" spc="-10"/>
              <a:t>overview</a:t>
            </a:r>
            <a:endParaRPr sz="3600"/>
          </a:p>
        </p:txBody>
      </p:sp>
      <p:sp>
        <p:nvSpPr>
          <p:cNvPr id="6" name="object 6" descr=""/>
          <p:cNvSpPr txBox="1"/>
          <p:nvPr/>
        </p:nvSpPr>
        <p:spPr>
          <a:xfrm>
            <a:off x="336789" y="4805540"/>
            <a:ext cx="4342130" cy="10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19"/>
              </a:lnSpc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24089" y="4792840"/>
            <a:ext cx="436753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66344" y="774191"/>
            <a:ext cx="1039494" cy="1289685"/>
            <a:chOff x="466344" y="774191"/>
            <a:chExt cx="1039494" cy="12896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344" y="774191"/>
              <a:ext cx="210312" cy="20726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6" y="1767839"/>
              <a:ext cx="295656" cy="295656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244226" y="2073655"/>
            <a:ext cx="2425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56926" y="2738120"/>
            <a:ext cx="217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85501" y="3460496"/>
            <a:ext cx="1568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901601" y="3460496"/>
            <a:ext cx="1568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867591" y="2073655"/>
            <a:ext cx="2425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880291" y="2738120"/>
            <a:ext cx="217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96688" y="528345"/>
            <a:ext cx="3948429" cy="3847465"/>
            <a:chOff x="696688" y="528345"/>
            <a:chExt cx="3948429" cy="3847465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5240" y="1767840"/>
              <a:ext cx="295656" cy="29565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055" y="2450592"/>
              <a:ext cx="295656" cy="29565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8287" y="2450592"/>
              <a:ext cx="295656" cy="29565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357733" y="1615159"/>
              <a:ext cx="1242060" cy="153670"/>
            </a:xfrm>
            <a:custGeom>
              <a:avLst/>
              <a:gdLst/>
              <a:ahLst/>
              <a:cxnLst/>
              <a:rect l="l" t="t" r="r" b="b"/>
              <a:pathLst>
                <a:path w="1242060" h="153669">
                  <a:moveTo>
                    <a:pt x="1241864" y="0"/>
                  </a:moveTo>
                  <a:lnTo>
                    <a:pt x="0" y="153268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357732" y="2944430"/>
              <a:ext cx="2623820" cy="238760"/>
            </a:xfrm>
            <a:custGeom>
              <a:avLst/>
              <a:gdLst/>
              <a:ahLst/>
              <a:cxnLst/>
              <a:rect l="l" t="t" r="r" b="b"/>
              <a:pathLst>
                <a:path w="2623820" h="238760">
                  <a:moveTo>
                    <a:pt x="0" y="238253"/>
                  </a:moveTo>
                  <a:lnTo>
                    <a:pt x="1" y="0"/>
                  </a:lnTo>
                </a:path>
                <a:path w="2623820" h="238760">
                  <a:moveTo>
                    <a:pt x="0" y="238253"/>
                  </a:moveTo>
                  <a:lnTo>
                    <a:pt x="2623366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03038" y="534695"/>
              <a:ext cx="1310005" cy="3834765"/>
            </a:xfrm>
            <a:custGeom>
              <a:avLst/>
              <a:gdLst/>
              <a:ahLst/>
              <a:cxnLst/>
              <a:rect l="l" t="t" r="r" b="b"/>
              <a:pathLst>
                <a:path w="1310005" h="3834765">
                  <a:moveTo>
                    <a:pt x="0" y="0"/>
                  </a:moveTo>
                  <a:lnTo>
                    <a:pt x="1309385" y="0"/>
                  </a:lnTo>
                  <a:lnTo>
                    <a:pt x="1309385" y="3834534"/>
                  </a:lnTo>
                  <a:lnTo>
                    <a:pt x="0" y="38345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A1C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329141" y="534695"/>
              <a:ext cx="1310005" cy="3834765"/>
            </a:xfrm>
            <a:custGeom>
              <a:avLst/>
              <a:gdLst/>
              <a:ahLst/>
              <a:cxnLst/>
              <a:rect l="l" t="t" r="r" b="b"/>
              <a:pathLst>
                <a:path w="1310004" h="3834765">
                  <a:moveTo>
                    <a:pt x="0" y="0"/>
                  </a:moveTo>
                  <a:lnTo>
                    <a:pt x="1309385" y="0"/>
                  </a:lnTo>
                  <a:lnTo>
                    <a:pt x="1309385" y="3834534"/>
                  </a:lnTo>
                  <a:lnTo>
                    <a:pt x="0" y="38345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A1C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3515519" y="567944"/>
            <a:ext cx="9512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0A1C9"/>
                </a:solidFill>
                <a:latin typeface="Trebuchet MS"/>
                <a:cs typeface="Trebuchet MS"/>
              </a:rPr>
              <a:t>Availability</a:t>
            </a:r>
            <a:r>
              <a:rPr dirty="0" sz="900" spc="-5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Zone</a:t>
            </a:r>
            <a:r>
              <a:rPr dirty="0" sz="900" spc="-10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2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1204538" y="908006"/>
            <a:ext cx="2922905" cy="673100"/>
            <a:chOff x="1204538" y="908006"/>
            <a:chExt cx="2922905" cy="673100"/>
          </a:xfrm>
        </p:grpSpPr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1344" y="966215"/>
              <a:ext cx="448056" cy="448055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210888" y="914356"/>
              <a:ext cx="2910205" cy="660400"/>
            </a:xfrm>
            <a:custGeom>
              <a:avLst/>
              <a:gdLst/>
              <a:ahLst/>
              <a:cxnLst/>
              <a:rect l="l" t="t" r="r" b="b"/>
              <a:pathLst>
                <a:path w="2910204" h="660400">
                  <a:moveTo>
                    <a:pt x="0" y="0"/>
                  </a:moveTo>
                  <a:lnTo>
                    <a:pt x="2909787" y="0"/>
                  </a:lnTo>
                  <a:lnTo>
                    <a:pt x="2909787" y="659850"/>
                  </a:lnTo>
                  <a:lnTo>
                    <a:pt x="0" y="659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2295589" y="1427988"/>
            <a:ext cx="6242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Load</a:t>
            </a:r>
            <a:r>
              <a:rPr dirty="0" sz="800" spc="-6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-20">
                <a:solidFill>
                  <a:srgbClr val="FF9900"/>
                </a:solidFill>
                <a:latin typeface="Trebuchet MS"/>
                <a:cs typeface="Trebuchet MS"/>
              </a:rPr>
              <a:t>balancer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1204538" y="1564682"/>
            <a:ext cx="2922905" cy="2134235"/>
            <a:chOff x="1204538" y="1564682"/>
            <a:chExt cx="2922905" cy="2134235"/>
          </a:xfrm>
        </p:grpSpPr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1392" y="3188208"/>
              <a:ext cx="252984" cy="252983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52672" y="3188208"/>
              <a:ext cx="256032" cy="252983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1210890" y="3065532"/>
              <a:ext cx="2910205" cy="626745"/>
            </a:xfrm>
            <a:custGeom>
              <a:avLst/>
              <a:gdLst/>
              <a:ahLst/>
              <a:cxnLst/>
              <a:rect l="l" t="t" r="r" b="b"/>
              <a:pathLst>
                <a:path w="2910204" h="626745">
                  <a:moveTo>
                    <a:pt x="0" y="0"/>
                  </a:moveTo>
                  <a:lnTo>
                    <a:pt x="2909781" y="0"/>
                  </a:lnTo>
                  <a:lnTo>
                    <a:pt x="2909781" y="626616"/>
                  </a:lnTo>
                  <a:lnTo>
                    <a:pt x="0" y="62661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483186" y="3315440"/>
              <a:ext cx="2372995" cy="0"/>
            </a:xfrm>
            <a:custGeom>
              <a:avLst/>
              <a:gdLst/>
              <a:ahLst/>
              <a:cxnLst/>
              <a:rect l="l" t="t" r="r" b="b"/>
              <a:pathLst>
                <a:path w="2372995" h="0">
                  <a:moveTo>
                    <a:pt x="0" y="0"/>
                  </a:moveTo>
                  <a:lnTo>
                    <a:pt x="2372458" y="1"/>
                  </a:lnTo>
                </a:path>
              </a:pathLst>
            </a:custGeom>
            <a:ln w="12700">
              <a:solidFill>
                <a:srgbClr val="545B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210888" y="1672322"/>
              <a:ext cx="2910205" cy="1246505"/>
            </a:xfrm>
            <a:custGeom>
              <a:avLst/>
              <a:gdLst/>
              <a:ahLst/>
              <a:cxnLst/>
              <a:rect l="l" t="t" r="r" b="b"/>
              <a:pathLst>
                <a:path w="2910204" h="1246505">
                  <a:moveTo>
                    <a:pt x="0" y="0"/>
                  </a:moveTo>
                  <a:lnTo>
                    <a:pt x="2909787" y="0"/>
                  </a:lnTo>
                  <a:lnTo>
                    <a:pt x="2909787" y="1246284"/>
                  </a:lnTo>
                  <a:lnTo>
                    <a:pt x="0" y="124628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3055" y="1767840"/>
              <a:ext cx="448056" cy="448056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2665782" y="1574207"/>
              <a:ext cx="1308100" cy="194310"/>
            </a:xfrm>
            <a:custGeom>
              <a:avLst/>
              <a:gdLst/>
              <a:ahLst/>
              <a:cxnLst/>
              <a:rect l="l" t="t" r="r" b="b"/>
              <a:pathLst>
                <a:path w="1308100" h="194310">
                  <a:moveTo>
                    <a:pt x="1308050" y="194221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1277374" y="4060952"/>
            <a:ext cx="1924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07008" y="3764279"/>
            <a:ext cx="295656" cy="298703"/>
          </a:xfrm>
          <a:prstGeom prst="rect">
            <a:avLst/>
          </a:prstGeom>
        </p:spPr>
      </p:pic>
      <p:sp>
        <p:nvSpPr>
          <p:cNvPr id="34" name="object 34" descr=""/>
          <p:cNvSpPr txBox="1"/>
          <p:nvPr/>
        </p:nvSpPr>
        <p:spPr>
          <a:xfrm>
            <a:off x="3895812" y="4060952"/>
            <a:ext cx="1924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35" name="object 3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825240" y="3764279"/>
            <a:ext cx="295656" cy="298703"/>
          </a:xfrm>
          <a:prstGeom prst="rect">
            <a:avLst/>
          </a:prstGeom>
        </p:spPr>
      </p:pic>
      <p:sp>
        <p:nvSpPr>
          <p:cNvPr id="36" name="object 36" descr=""/>
          <p:cNvSpPr txBox="1"/>
          <p:nvPr/>
        </p:nvSpPr>
        <p:spPr>
          <a:xfrm>
            <a:off x="2046145" y="2247900"/>
            <a:ext cx="110934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Applications</a:t>
            </a:r>
            <a:r>
              <a:rPr dirty="0" sz="800" spc="3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Deployment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826203" y="1879092"/>
            <a:ext cx="438150" cy="26035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R="5080" indent="71755">
              <a:lnSpc>
                <a:spcPts val="890"/>
              </a:lnSpc>
              <a:spcBef>
                <a:spcPts val="185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Elastic 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Beanstalk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353055" y="3108960"/>
            <a:ext cx="448056" cy="448055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2180275" y="3223260"/>
            <a:ext cx="1056005" cy="4768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57860">
              <a:lnSpc>
                <a:spcPts val="925"/>
              </a:lnSpc>
              <a:spcBef>
                <a:spcPts val="100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RDS</a:t>
            </a:r>
            <a:endParaRPr sz="800">
              <a:latin typeface="Trebuchet MS"/>
              <a:cs typeface="Trebuchet MS"/>
            </a:endParaRPr>
          </a:p>
          <a:p>
            <a:pPr algn="ctr" marL="654050">
              <a:lnSpc>
                <a:spcPts val="925"/>
              </a:lnSpc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Multi-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AZ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Managed Database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947090" y="1065276"/>
            <a:ext cx="193040" cy="26035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R="5080" indent="3175">
              <a:lnSpc>
                <a:spcPts val="890"/>
              </a:lnSpc>
              <a:spcBef>
                <a:spcPts val="185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ALB NLB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416249" y="221820"/>
            <a:ext cx="4490720" cy="4281805"/>
            <a:chOff x="416249" y="221820"/>
            <a:chExt cx="4490720" cy="4281805"/>
          </a:xfrm>
        </p:grpSpPr>
        <p:sp>
          <p:nvSpPr>
            <p:cNvPr id="42" name="object 42" descr=""/>
            <p:cNvSpPr/>
            <p:nvPr/>
          </p:nvSpPr>
          <p:spPr>
            <a:xfrm>
              <a:off x="468319" y="774270"/>
              <a:ext cx="4293235" cy="3595370"/>
            </a:xfrm>
            <a:custGeom>
              <a:avLst/>
              <a:gdLst/>
              <a:ahLst/>
              <a:cxnLst/>
              <a:rect l="l" t="t" r="r" b="b"/>
              <a:pathLst>
                <a:path w="4293235" h="3595370">
                  <a:moveTo>
                    <a:pt x="0" y="0"/>
                  </a:moveTo>
                  <a:lnTo>
                    <a:pt x="4293223" y="0"/>
                  </a:lnTo>
                  <a:lnTo>
                    <a:pt x="4293223" y="3594958"/>
                  </a:lnTo>
                  <a:lnTo>
                    <a:pt x="0" y="359495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7D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422599" y="228170"/>
              <a:ext cx="4478020" cy="4269105"/>
            </a:xfrm>
            <a:custGeom>
              <a:avLst/>
              <a:gdLst/>
              <a:ahLst/>
              <a:cxnLst/>
              <a:rect l="l" t="t" r="r" b="b"/>
              <a:pathLst>
                <a:path w="4478020" h="4269105">
                  <a:moveTo>
                    <a:pt x="0" y="0"/>
                  </a:moveTo>
                  <a:lnTo>
                    <a:pt x="4477538" y="0"/>
                  </a:lnTo>
                  <a:lnTo>
                    <a:pt x="4477538" y="4268989"/>
                  </a:lnTo>
                  <a:lnTo>
                    <a:pt x="0" y="426898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708349" y="260095"/>
            <a:ext cx="1132205" cy="708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9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endParaRPr sz="900">
              <a:latin typeface="Trebuchet MS"/>
              <a:cs typeface="Trebuchet MS"/>
            </a:endParaRPr>
          </a:p>
          <a:p>
            <a:pPr marL="45720" marR="5080" indent="135255">
              <a:lnSpc>
                <a:spcPct val="173300"/>
              </a:lnSpc>
              <a:spcBef>
                <a:spcPts val="550"/>
              </a:spcBef>
            </a:pPr>
            <a:r>
              <a:rPr dirty="0" sz="900" spc="-20">
                <a:solidFill>
                  <a:srgbClr val="00A1C9"/>
                </a:solidFill>
                <a:latin typeface="Trebuchet MS"/>
                <a:cs typeface="Trebuchet MS"/>
              </a:rPr>
              <a:t>Availability</a:t>
            </a:r>
            <a:r>
              <a:rPr dirty="0" sz="900" spc="-5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Zone</a:t>
            </a:r>
            <a:r>
              <a:rPr dirty="0" sz="900" spc="-10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1 </a:t>
            </a:r>
            <a:r>
              <a:rPr dirty="0" sz="900" spc="-25">
                <a:solidFill>
                  <a:srgbClr val="007DBC"/>
                </a:solidFill>
                <a:latin typeface="Trebuchet MS"/>
                <a:cs typeface="Trebuchet MS"/>
              </a:rPr>
              <a:t>VPC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5412388" y="2153641"/>
            <a:ext cx="1371600" cy="1770380"/>
            <a:chOff x="5412388" y="2153641"/>
            <a:chExt cx="1371600" cy="1770380"/>
          </a:xfrm>
        </p:grpSpPr>
        <p:sp>
          <p:nvSpPr>
            <p:cNvPr id="46" name="object 46" descr=""/>
            <p:cNvSpPr/>
            <p:nvPr/>
          </p:nvSpPr>
          <p:spPr>
            <a:xfrm>
              <a:off x="5412384" y="2153653"/>
              <a:ext cx="1371600" cy="1115695"/>
            </a:xfrm>
            <a:custGeom>
              <a:avLst/>
              <a:gdLst/>
              <a:ahLst/>
              <a:cxnLst/>
              <a:rect l="l" t="t" r="r" b="b"/>
              <a:pathLst>
                <a:path w="1371600" h="1115695">
                  <a:moveTo>
                    <a:pt x="1371600" y="992568"/>
                  </a:moveTo>
                  <a:lnTo>
                    <a:pt x="1369669" y="983018"/>
                  </a:lnTo>
                  <a:lnTo>
                    <a:pt x="1364411" y="975220"/>
                  </a:lnTo>
                  <a:lnTo>
                    <a:pt x="1356614" y="969975"/>
                  </a:lnTo>
                  <a:lnTo>
                    <a:pt x="1347076" y="968044"/>
                  </a:lnTo>
                  <a:lnTo>
                    <a:pt x="24523" y="968044"/>
                  </a:lnTo>
                  <a:lnTo>
                    <a:pt x="14973" y="969975"/>
                  </a:lnTo>
                  <a:lnTo>
                    <a:pt x="7175" y="975220"/>
                  </a:lnTo>
                  <a:lnTo>
                    <a:pt x="1930" y="983018"/>
                  </a:lnTo>
                  <a:lnTo>
                    <a:pt x="0" y="992568"/>
                  </a:lnTo>
                  <a:lnTo>
                    <a:pt x="0" y="1090676"/>
                  </a:lnTo>
                  <a:lnTo>
                    <a:pt x="1930" y="1100226"/>
                  </a:lnTo>
                  <a:lnTo>
                    <a:pt x="7175" y="1108024"/>
                  </a:lnTo>
                  <a:lnTo>
                    <a:pt x="14973" y="1113282"/>
                  </a:lnTo>
                  <a:lnTo>
                    <a:pt x="24523" y="1115199"/>
                  </a:lnTo>
                  <a:lnTo>
                    <a:pt x="1347076" y="1115199"/>
                  </a:lnTo>
                  <a:lnTo>
                    <a:pt x="1356614" y="1113282"/>
                  </a:lnTo>
                  <a:lnTo>
                    <a:pt x="1364411" y="1108024"/>
                  </a:lnTo>
                  <a:lnTo>
                    <a:pt x="1369669" y="1100226"/>
                  </a:lnTo>
                  <a:lnTo>
                    <a:pt x="1371600" y="1090676"/>
                  </a:lnTo>
                  <a:lnTo>
                    <a:pt x="1371600" y="992568"/>
                  </a:lnTo>
                  <a:close/>
                </a:path>
                <a:path w="1371600" h="1115695">
                  <a:moveTo>
                    <a:pt x="1371600" y="831507"/>
                  </a:moveTo>
                  <a:lnTo>
                    <a:pt x="1369669" y="821956"/>
                  </a:lnTo>
                  <a:lnTo>
                    <a:pt x="1364411" y="814171"/>
                  </a:lnTo>
                  <a:lnTo>
                    <a:pt x="1356614" y="808913"/>
                  </a:lnTo>
                  <a:lnTo>
                    <a:pt x="1347076" y="806983"/>
                  </a:lnTo>
                  <a:lnTo>
                    <a:pt x="24523" y="806983"/>
                  </a:lnTo>
                  <a:lnTo>
                    <a:pt x="14973" y="808913"/>
                  </a:lnTo>
                  <a:lnTo>
                    <a:pt x="7175" y="814171"/>
                  </a:lnTo>
                  <a:lnTo>
                    <a:pt x="1930" y="821956"/>
                  </a:lnTo>
                  <a:lnTo>
                    <a:pt x="0" y="831507"/>
                  </a:lnTo>
                  <a:lnTo>
                    <a:pt x="0" y="929614"/>
                  </a:lnTo>
                  <a:lnTo>
                    <a:pt x="1930" y="939165"/>
                  </a:lnTo>
                  <a:lnTo>
                    <a:pt x="7175" y="946962"/>
                  </a:lnTo>
                  <a:lnTo>
                    <a:pt x="14973" y="952220"/>
                  </a:lnTo>
                  <a:lnTo>
                    <a:pt x="24523" y="954151"/>
                  </a:lnTo>
                  <a:lnTo>
                    <a:pt x="1347076" y="954151"/>
                  </a:lnTo>
                  <a:lnTo>
                    <a:pt x="1356614" y="952220"/>
                  </a:lnTo>
                  <a:lnTo>
                    <a:pt x="1364411" y="946962"/>
                  </a:lnTo>
                  <a:lnTo>
                    <a:pt x="1369669" y="939165"/>
                  </a:lnTo>
                  <a:lnTo>
                    <a:pt x="1371600" y="929614"/>
                  </a:lnTo>
                  <a:lnTo>
                    <a:pt x="1371600" y="831507"/>
                  </a:lnTo>
                  <a:close/>
                </a:path>
                <a:path w="1371600" h="1115695">
                  <a:moveTo>
                    <a:pt x="1371600" y="670445"/>
                  </a:moveTo>
                  <a:lnTo>
                    <a:pt x="1369669" y="660908"/>
                  </a:lnTo>
                  <a:lnTo>
                    <a:pt x="1364411" y="653110"/>
                  </a:lnTo>
                  <a:lnTo>
                    <a:pt x="1356614" y="647852"/>
                  </a:lnTo>
                  <a:lnTo>
                    <a:pt x="1347076" y="645922"/>
                  </a:lnTo>
                  <a:lnTo>
                    <a:pt x="24523" y="645922"/>
                  </a:lnTo>
                  <a:lnTo>
                    <a:pt x="14973" y="647852"/>
                  </a:lnTo>
                  <a:lnTo>
                    <a:pt x="7175" y="653110"/>
                  </a:lnTo>
                  <a:lnTo>
                    <a:pt x="1930" y="660908"/>
                  </a:lnTo>
                  <a:lnTo>
                    <a:pt x="0" y="670445"/>
                  </a:lnTo>
                  <a:lnTo>
                    <a:pt x="0" y="768553"/>
                  </a:lnTo>
                  <a:lnTo>
                    <a:pt x="1930" y="778103"/>
                  </a:lnTo>
                  <a:lnTo>
                    <a:pt x="7175" y="785901"/>
                  </a:lnTo>
                  <a:lnTo>
                    <a:pt x="14973" y="791159"/>
                  </a:lnTo>
                  <a:lnTo>
                    <a:pt x="24523" y="793089"/>
                  </a:lnTo>
                  <a:lnTo>
                    <a:pt x="1347076" y="793089"/>
                  </a:lnTo>
                  <a:lnTo>
                    <a:pt x="1356614" y="791159"/>
                  </a:lnTo>
                  <a:lnTo>
                    <a:pt x="1364411" y="785901"/>
                  </a:lnTo>
                  <a:lnTo>
                    <a:pt x="1369669" y="778103"/>
                  </a:lnTo>
                  <a:lnTo>
                    <a:pt x="1371600" y="768553"/>
                  </a:lnTo>
                  <a:lnTo>
                    <a:pt x="1371600" y="670445"/>
                  </a:lnTo>
                  <a:close/>
                </a:path>
                <a:path w="1371600" h="1115695">
                  <a:moveTo>
                    <a:pt x="1371600" y="509397"/>
                  </a:moveTo>
                  <a:lnTo>
                    <a:pt x="1369669" y="499846"/>
                  </a:lnTo>
                  <a:lnTo>
                    <a:pt x="1364411" y="492048"/>
                  </a:lnTo>
                  <a:lnTo>
                    <a:pt x="1356614" y="486791"/>
                  </a:lnTo>
                  <a:lnTo>
                    <a:pt x="1347076" y="484860"/>
                  </a:lnTo>
                  <a:lnTo>
                    <a:pt x="24523" y="484860"/>
                  </a:lnTo>
                  <a:lnTo>
                    <a:pt x="14973" y="486791"/>
                  </a:lnTo>
                  <a:lnTo>
                    <a:pt x="7175" y="492048"/>
                  </a:lnTo>
                  <a:lnTo>
                    <a:pt x="1930" y="499846"/>
                  </a:lnTo>
                  <a:lnTo>
                    <a:pt x="0" y="509397"/>
                  </a:lnTo>
                  <a:lnTo>
                    <a:pt x="0" y="607504"/>
                  </a:lnTo>
                  <a:lnTo>
                    <a:pt x="1930" y="617042"/>
                  </a:lnTo>
                  <a:lnTo>
                    <a:pt x="7175" y="624840"/>
                  </a:lnTo>
                  <a:lnTo>
                    <a:pt x="14973" y="630097"/>
                  </a:lnTo>
                  <a:lnTo>
                    <a:pt x="24523" y="632028"/>
                  </a:lnTo>
                  <a:lnTo>
                    <a:pt x="1347076" y="632028"/>
                  </a:lnTo>
                  <a:lnTo>
                    <a:pt x="1356614" y="630097"/>
                  </a:lnTo>
                  <a:lnTo>
                    <a:pt x="1364411" y="624840"/>
                  </a:lnTo>
                  <a:lnTo>
                    <a:pt x="1369669" y="617042"/>
                  </a:lnTo>
                  <a:lnTo>
                    <a:pt x="1371600" y="607504"/>
                  </a:lnTo>
                  <a:lnTo>
                    <a:pt x="1371600" y="509397"/>
                  </a:lnTo>
                  <a:close/>
                </a:path>
                <a:path w="1371600" h="1115695">
                  <a:moveTo>
                    <a:pt x="1371600" y="348335"/>
                  </a:moveTo>
                  <a:lnTo>
                    <a:pt x="1369669" y="338785"/>
                  </a:lnTo>
                  <a:lnTo>
                    <a:pt x="1364411" y="330987"/>
                  </a:lnTo>
                  <a:lnTo>
                    <a:pt x="1356614" y="325729"/>
                  </a:lnTo>
                  <a:lnTo>
                    <a:pt x="1347076" y="323799"/>
                  </a:lnTo>
                  <a:lnTo>
                    <a:pt x="24523" y="323799"/>
                  </a:lnTo>
                  <a:lnTo>
                    <a:pt x="14973" y="325729"/>
                  </a:lnTo>
                  <a:lnTo>
                    <a:pt x="7175" y="330987"/>
                  </a:lnTo>
                  <a:lnTo>
                    <a:pt x="1930" y="338785"/>
                  </a:lnTo>
                  <a:lnTo>
                    <a:pt x="0" y="348335"/>
                  </a:lnTo>
                  <a:lnTo>
                    <a:pt x="0" y="446443"/>
                  </a:lnTo>
                  <a:lnTo>
                    <a:pt x="1930" y="455980"/>
                  </a:lnTo>
                  <a:lnTo>
                    <a:pt x="7175" y="463778"/>
                  </a:lnTo>
                  <a:lnTo>
                    <a:pt x="14973" y="469036"/>
                  </a:lnTo>
                  <a:lnTo>
                    <a:pt x="24523" y="470966"/>
                  </a:lnTo>
                  <a:lnTo>
                    <a:pt x="1347076" y="470966"/>
                  </a:lnTo>
                  <a:lnTo>
                    <a:pt x="1356614" y="469036"/>
                  </a:lnTo>
                  <a:lnTo>
                    <a:pt x="1364411" y="463778"/>
                  </a:lnTo>
                  <a:lnTo>
                    <a:pt x="1369669" y="455980"/>
                  </a:lnTo>
                  <a:lnTo>
                    <a:pt x="1371600" y="446443"/>
                  </a:lnTo>
                  <a:lnTo>
                    <a:pt x="1371600" y="348335"/>
                  </a:lnTo>
                  <a:close/>
                </a:path>
                <a:path w="1371600" h="1115695">
                  <a:moveTo>
                    <a:pt x="1371600" y="187274"/>
                  </a:moveTo>
                  <a:lnTo>
                    <a:pt x="1369669" y="177723"/>
                  </a:lnTo>
                  <a:lnTo>
                    <a:pt x="1364411" y="169926"/>
                  </a:lnTo>
                  <a:lnTo>
                    <a:pt x="1356614" y="164668"/>
                  </a:lnTo>
                  <a:lnTo>
                    <a:pt x="1347076" y="162750"/>
                  </a:lnTo>
                  <a:lnTo>
                    <a:pt x="24523" y="162750"/>
                  </a:lnTo>
                  <a:lnTo>
                    <a:pt x="14973" y="164668"/>
                  </a:lnTo>
                  <a:lnTo>
                    <a:pt x="7175" y="169926"/>
                  </a:lnTo>
                  <a:lnTo>
                    <a:pt x="1930" y="177723"/>
                  </a:lnTo>
                  <a:lnTo>
                    <a:pt x="0" y="187274"/>
                  </a:lnTo>
                  <a:lnTo>
                    <a:pt x="0" y="285381"/>
                  </a:lnTo>
                  <a:lnTo>
                    <a:pt x="1930" y="294932"/>
                  </a:lnTo>
                  <a:lnTo>
                    <a:pt x="7175" y="302729"/>
                  </a:lnTo>
                  <a:lnTo>
                    <a:pt x="14973" y="307987"/>
                  </a:lnTo>
                  <a:lnTo>
                    <a:pt x="24523" y="309905"/>
                  </a:lnTo>
                  <a:lnTo>
                    <a:pt x="1347076" y="309905"/>
                  </a:lnTo>
                  <a:lnTo>
                    <a:pt x="1356614" y="307987"/>
                  </a:lnTo>
                  <a:lnTo>
                    <a:pt x="1364411" y="302729"/>
                  </a:lnTo>
                  <a:lnTo>
                    <a:pt x="1369669" y="294932"/>
                  </a:lnTo>
                  <a:lnTo>
                    <a:pt x="1371600" y="285381"/>
                  </a:lnTo>
                  <a:lnTo>
                    <a:pt x="1371600" y="187274"/>
                  </a:lnTo>
                  <a:close/>
                </a:path>
                <a:path w="1371600" h="1115695">
                  <a:moveTo>
                    <a:pt x="1371600" y="24523"/>
                  </a:moveTo>
                  <a:lnTo>
                    <a:pt x="1369669" y="14973"/>
                  </a:lnTo>
                  <a:lnTo>
                    <a:pt x="1364411" y="7175"/>
                  </a:lnTo>
                  <a:lnTo>
                    <a:pt x="1356614" y="1917"/>
                  </a:lnTo>
                  <a:lnTo>
                    <a:pt x="1347076" y="0"/>
                  </a:lnTo>
                  <a:lnTo>
                    <a:pt x="24523" y="0"/>
                  </a:lnTo>
                  <a:lnTo>
                    <a:pt x="14973" y="1917"/>
                  </a:lnTo>
                  <a:lnTo>
                    <a:pt x="7175" y="7175"/>
                  </a:lnTo>
                  <a:lnTo>
                    <a:pt x="1930" y="14973"/>
                  </a:lnTo>
                  <a:lnTo>
                    <a:pt x="0" y="24523"/>
                  </a:lnTo>
                  <a:lnTo>
                    <a:pt x="0" y="122631"/>
                  </a:lnTo>
                  <a:lnTo>
                    <a:pt x="1930" y="132181"/>
                  </a:lnTo>
                  <a:lnTo>
                    <a:pt x="7175" y="139979"/>
                  </a:lnTo>
                  <a:lnTo>
                    <a:pt x="14973" y="145237"/>
                  </a:lnTo>
                  <a:lnTo>
                    <a:pt x="24523" y="147154"/>
                  </a:lnTo>
                  <a:lnTo>
                    <a:pt x="1347076" y="147154"/>
                  </a:lnTo>
                  <a:lnTo>
                    <a:pt x="1356614" y="145237"/>
                  </a:lnTo>
                  <a:lnTo>
                    <a:pt x="1364411" y="139979"/>
                  </a:lnTo>
                  <a:lnTo>
                    <a:pt x="1369669" y="132181"/>
                  </a:lnTo>
                  <a:lnTo>
                    <a:pt x="1371600" y="122631"/>
                  </a:lnTo>
                  <a:lnTo>
                    <a:pt x="1371600" y="24523"/>
                  </a:lnTo>
                  <a:close/>
                </a:path>
              </a:pathLst>
            </a:custGeom>
            <a:solidFill>
              <a:srgbClr val="D23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412384" y="3282759"/>
              <a:ext cx="1371600" cy="641350"/>
            </a:xfrm>
            <a:custGeom>
              <a:avLst/>
              <a:gdLst/>
              <a:ahLst/>
              <a:cxnLst/>
              <a:rect l="l" t="t" r="r" b="b"/>
              <a:pathLst>
                <a:path w="1371600" h="641350">
                  <a:moveTo>
                    <a:pt x="1371600" y="518096"/>
                  </a:moveTo>
                  <a:lnTo>
                    <a:pt x="1369669" y="508546"/>
                  </a:lnTo>
                  <a:lnTo>
                    <a:pt x="1364411" y="500748"/>
                  </a:lnTo>
                  <a:lnTo>
                    <a:pt x="1356614" y="495490"/>
                  </a:lnTo>
                  <a:lnTo>
                    <a:pt x="1347076" y="493560"/>
                  </a:lnTo>
                  <a:lnTo>
                    <a:pt x="24523" y="493560"/>
                  </a:lnTo>
                  <a:lnTo>
                    <a:pt x="14973" y="495490"/>
                  </a:lnTo>
                  <a:lnTo>
                    <a:pt x="7175" y="500748"/>
                  </a:lnTo>
                  <a:lnTo>
                    <a:pt x="1930" y="508546"/>
                  </a:lnTo>
                  <a:lnTo>
                    <a:pt x="0" y="518096"/>
                  </a:lnTo>
                  <a:lnTo>
                    <a:pt x="0" y="616204"/>
                  </a:lnTo>
                  <a:lnTo>
                    <a:pt x="1930" y="625741"/>
                  </a:lnTo>
                  <a:lnTo>
                    <a:pt x="7175" y="633539"/>
                  </a:lnTo>
                  <a:lnTo>
                    <a:pt x="14973" y="638797"/>
                  </a:lnTo>
                  <a:lnTo>
                    <a:pt x="24523" y="640727"/>
                  </a:lnTo>
                  <a:lnTo>
                    <a:pt x="1347076" y="640727"/>
                  </a:lnTo>
                  <a:lnTo>
                    <a:pt x="1356614" y="638797"/>
                  </a:lnTo>
                  <a:lnTo>
                    <a:pt x="1364411" y="633539"/>
                  </a:lnTo>
                  <a:lnTo>
                    <a:pt x="1369669" y="625741"/>
                  </a:lnTo>
                  <a:lnTo>
                    <a:pt x="1371600" y="616204"/>
                  </a:lnTo>
                  <a:lnTo>
                    <a:pt x="1371600" y="518096"/>
                  </a:lnTo>
                  <a:close/>
                </a:path>
                <a:path w="1371600" h="641350">
                  <a:moveTo>
                    <a:pt x="1371600" y="351840"/>
                  </a:moveTo>
                  <a:lnTo>
                    <a:pt x="1369669" y="342290"/>
                  </a:lnTo>
                  <a:lnTo>
                    <a:pt x="1364411" y="334492"/>
                  </a:lnTo>
                  <a:lnTo>
                    <a:pt x="1356614" y="329234"/>
                  </a:lnTo>
                  <a:lnTo>
                    <a:pt x="1347076" y="327304"/>
                  </a:lnTo>
                  <a:lnTo>
                    <a:pt x="24523" y="327304"/>
                  </a:lnTo>
                  <a:lnTo>
                    <a:pt x="14973" y="329234"/>
                  </a:lnTo>
                  <a:lnTo>
                    <a:pt x="7175" y="334492"/>
                  </a:lnTo>
                  <a:lnTo>
                    <a:pt x="1930" y="342290"/>
                  </a:lnTo>
                  <a:lnTo>
                    <a:pt x="0" y="351840"/>
                  </a:lnTo>
                  <a:lnTo>
                    <a:pt x="0" y="449948"/>
                  </a:lnTo>
                  <a:lnTo>
                    <a:pt x="1930" y="459486"/>
                  </a:lnTo>
                  <a:lnTo>
                    <a:pt x="7175" y="467283"/>
                  </a:lnTo>
                  <a:lnTo>
                    <a:pt x="14973" y="472541"/>
                  </a:lnTo>
                  <a:lnTo>
                    <a:pt x="24523" y="474472"/>
                  </a:lnTo>
                  <a:lnTo>
                    <a:pt x="1347076" y="474472"/>
                  </a:lnTo>
                  <a:lnTo>
                    <a:pt x="1356614" y="472541"/>
                  </a:lnTo>
                  <a:lnTo>
                    <a:pt x="1364411" y="467283"/>
                  </a:lnTo>
                  <a:lnTo>
                    <a:pt x="1369669" y="459486"/>
                  </a:lnTo>
                  <a:lnTo>
                    <a:pt x="1371600" y="449948"/>
                  </a:lnTo>
                  <a:lnTo>
                    <a:pt x="1371600" y="351840"/>
                  </a:lnTo>
                  <a:close/>
                </a:path>
                <a:path w="1371600" h="641350">
                  <a:moveTo>
                    <a:pt x="1371600" y="185585"/>
                  </a:moveTo>
                  <a:lnTo>
                    <a:pt x="1369669" y="176034"/>
                  </a:lnTo>
                  <a:lnTo>
                    <a:pt x="1364411" y="168236"/>
                  </a:lnTo>
                  <a:lnTo>
                    <a:pt x="1356614" y="162979"/>
                  </a:lnTo>
                  <a:lnTo>
                    <a:pt x="1347076" y="161048"/>
                  </a:lnTo>
                  <a:lnTo>
                    <a:pt x="24523" y="161048"/>
                  </a:lnTo>
                  <a:lnTo>
                    <a:pt x="14973" y="162979"/>
                  </a:lnTo>
                  <a:lnTo>
                    <a:pt x="7175" y="168236"/>
                  </a:lnTo>
                  <a:lnTo>
                    <a:pt x="1930" y="176034"/>
                  </a:lnTo>
                  <a:lnTo>
                    <a:pt x="0" y="185585"/>
                  </a:lnTo>
                  <a:lnTo>
                    <a:pt x="0" y="283692"/>
                  </a:lnTo>
                  <a:lnTo>
                    <a:pt x="1930" y="293243"/>
                  </a:lnTo>
                  <a:lnTo>
                    <a:pt x="7175" y="301028"/>
                  </a:lnTo>
                  <a:lnTo>
                    <a:pt x="14973" y="306285"/>
                  </a:lnTo>
                  <a:lnTo>
                    <a:pt x="24523" y="308216"/>
                  </a:lnTo>
                  <a:lnTo>
                    <a:pt x="1347076" y="308216"/>
                  </a:lnTo>
                  <a:lnTo>
                    <a:pt x="1356614" y="306285"/>
                  </a:lnTo>
                  <a:lnTo>
                    <a:pt x="1364411" y="301028"/>
                  </a:lnTo>
                  <a:lnTo>
                    <a:pt x="1369669" y="293243"/>
                  </a:lnTo>
                  <a:lnTo>
                    <a:pt x="1371600" y="283692"/>
                  </a:lnTo>
                  <a:lnTo>
                    <a:pt x="1371600" y="185585"/>
                  </a:lnTo>
                  <a:close/>
                </a:path>
                <a:path w="1371600" h="641350">
                  <a:moveTo>
                    <a:pt x="1371600" y="24523"/>
                  </a:moveTo>
                  <a:lnTo>
                    <a:pt x="1369669" y="14973"/>
                  </a:lnTo>
                  <a:lnTo>
                    <a:pt x="1364411" y="7175"/>
                  </a:lnTo>
                  <a:lnTo>
                    <a:pt x="1356614" y="1917"/>
                  </a:lnTo>
                  <a:lnTo>
                    <a:pt x="1347076" y="0"/>
                  </a:lnTo>
                  <a:lnTo>
                    <a:pt x="24523" y="0"/>
                  </a:lnTo>
                  <a:lnTo>
                    <a:pt x="14973" y="1917"/>
                  </a:lnTo>
                  <a:lnTo>
                    <a:pt x="7175" y="7175"/>
                  </a:lnTo>
                  <a:lnTo>
                    <a:pt x="1930" y="14973"/>
                  </a:lnTo>
                  <a:lnTo>
                    <a:pt x="0" y="24523"/>
                  </a:lnTo>
                  <a:lnTo>
                    <a:pt x="0" y="122631"/>
                  </a:lnTo>
                  <a:lnTo>
                    <a:pt x="1930" y="132181"/>
                  </a:lnTo>
                  <a:lnTo>
                    <a:pt x="7175" y="139979"/>
                  </a:lnTo>
                  <a:lnTo>
                    <a:pt x="14973" y="145237"/>
                  </a:lnTo>
                  <a:lnTo>
                    <a:pt x="24523" y="147154"/>
                  </a:lnTo>
                  <a:lnTo>
                    <a:pt x="1347076" y="147154"/>
                  </a:lnTo>
                  <a:lnTo>
                    <a:pt x="1356614" y="145237"/>
                  </a:lnTo>
                  <a:lnTo>
                    <a:pt x="1364411" y="139979"/>
                  </a:lnTo>
                  <a:lnTo>
                    <a:pt x="1369669" y="132181"/>
                  </a:lnTo>
                  <a:lnTo>
                    <a:pt x="1371600" y="122631"/>
                  </a:lnTo>
                  <a:lnTo>
                    <a:pt x="1371600" y="24523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 descr=""/>
          <p:cNvGrpSpPr/>
          <p:nvPr/>
        </p:nvGrpSpPr>
        <p:grpSpPr>
          <a:xfrm>
            <a:off x="7189234" y="2153641"/>
            <a:ext cx="1371600" cy="1770380"/>
            <a:chOff x="7189234" y="2153641"/>
            <a:chExt cx="1371600" cy="1770380"/>
          </a:xfrm>
        </p:grpSpPr>
        <p:sp>
          <p:nvSpPr>
            <p:cNvPr id="49" name="object 49" descr=""/>
            <p:cNvSpPr/>
            <p:nvPr/>
          </p:nvSpPr>
          <p:spPr>
            <a:xfrm>
              <a:off x="7189234" y="2153641"/>
              <a:ext cx="1371600" cy="147320"/>
            </a:xfrm>
            <a:custGeom>
              <a:avLst/>
              <a:gdLst/>
              <a:ahLst/>
              <a:cxnLst/>
              <a:rect l="l" t="t" r="r" b="b"/>
              <a:pathLst>
                <a:path w="1371600" h="147319">
                  <a:moveTo>
                    <a:pt x="1347071" y="0"/>
                  </a:moveTo>
                  <a:lnTo>
                    <a:pt x="24527" y="0"/>
                  </a:lnTo>
                  <a:lnTo>
                    <a:pt x="14980" y="1927"/>
                  </a:lnTo>
                  <a:lnTo>
                    <a:pt x="7184" y="7184"/>
                  </a:lnTo>
                  <a:lnTo>
                    <a:pt x="1927" y="14980"/>
                  </a:lnTo>
                  <a:lnTo>
                    <a:pt x="0" y="24527"/>
                  </a:lnTo>
                  <a:lnTo>
                    <a:pt x="0" y="122636"/>
                  </a:lnTo>
                  <a:lnTo>
                    <a:pt x="1927" y="132183"/>
                  </a:lnTo>
                  <a:lnTo>
                    <a:pt x="7184" y="139979"/>
                  </a:lnTo>
                  <a:lnTo>
                    <a:pt x="14980" y="145236"/>
                  </a:lnTo>
                  <a:lnTo>
                    <a:pt x="24527" y="147163"/>
                  </a:lnTo>
                  <a:lnTo>
                    <a:pt x="1347071" y="147163"/>
                  </a:lnTo>
                  <a:lnTo>
                    <a:pt x="1356619" y="145236"/>
                  </a:lnTo>
                  <a:lnTo>
                    <a:pt x="1364415" y="139979"/>
                  </a:lnTo>
                  <a:lnTo>
                    <a:pt x="1369672" y="132183"/>
                  </a:lnTo>
                  <a:lnTo>
                    <a:pt x="1371600" y="122636"/>
                  </a:lnTo>
                  <a:lnTo>
                    <a:pt x="1371600" y="24527"/>
                  </a:lnTo>
                  <a:lnTo>
                    <a:pt x="1369672" y="14980"/>
                  </a:lnTo>
                  <a:lnTo>
                    <a:pt x="1364415" y="7184"/>
                  </a:lnTo>
                  <a:lnTo>
                    <a:pt x="1356619" y="1927"/>
                  </a:lnTo>
                  <a:lnTo>
                    <a:pt x="1347071" y="0"/>
                  </a:lnTo>
                  <a:close/>
                </a:path>
              </a:pathLst>
            </a:custGeom>
            <a:solidFill>
              <a:srgbClr val="D23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7189228" y="2316403"/>
              <a:ext cx="1371600" cy="1607185"/>
            </a:xfrm>
            <a:custGeom>
              <a:avLst/>
              <a:gdLst/>
              <a:ahLst/>
              <a:cxnLst/>
              <a:rect l="l" t="t" r="r" b="b"/>
              <a:pathLst>
                <a:path w="1371600" h="1607185">
                  <a:moveTo>
                    <a:pt x="1371600" y="1484452"/>
                  </a:moveTo>
                  <a:lnTo>
                    <a:pt x="1369669" y="1474901"/>
                  </a:lnTo>
                  <a:lnTo>
                    <a:pt x="1364411" y="1467104"/>
                  </a:lnTo>
                  <a:lnTo>
                    <a:pt x="1356614" y="1461846"/>
                  </a:lnTo>
                  <a:lnTo>
                    <a:pt x="1347076" y="1459915"/>
                  </a:lnTo>
                  <a:lnTo>
                    <a:pt x="24523" y="1459915"/>
                  </a:lnTo>
                  <a:lnTo>
                    <a:pt x="14986" y="1461846"/>
                  </a:lnTo>
                  <a:lnTo>
                    <a:pt x="7188" y="1467104"/>
                  </a:lnTo>
                  <a:lnTo>
                    <a:pt x="1930" y="1474901"/>
                  </a:lnTo>
                  <a:lnTo>
                    <a:pt x="0" y="1484452"/>
                  </a:lnTo>
                  <a:lnTo>
                    <a:pt x="0" y="1582559"/>
                  </a:lnTo>
                  <a:lnTo>
                    <a:pt x="1930" y="1592097"/>
                  </a:lnTo>
                  <a:lnTo>
                    <a:pt x="7188" y="1599895"/>
                  </a:lnTo>
                  <a:lnTo>
                    <a:pt x="14986" y="1605153"/>
                  </a:lnTo>
                  <a:lnTo>
                    <a:pt x="24523" y="1607083"/>
                  </a:lnTo>
                  <a:lnTo>
                    <a:pt x="1347076" y="1607083"/>
                  </a:lnTo>
                  <a:lnTo>
                    <a:pt x="1356614" y="1605153"/>
                  </a:lnTo>
                  <a:lnTo>
                    <a:pt x="1364411" y="1599895"/>
                  </a:lnTo>
                  <a:lnTo>
                    <a:pt x="1369669" y="1592097"/>
                  </a:lnTo>
                  <a:lnTo>
                    <a:pt x="1371600" y="1582559"/>
                  </a:lnTo>
                  <a:lnTo>
                    <a:pt x="1371600" y="1484452"/>
                  </a:lnTo>
                  <a:close/>
                </a:path>
                <a:path w="1371600" h="1607185">
                  <a:moveTo>
                    <a:pt x="1371600" y="1318196"/>
                  </a:moveTo>
                  <a:lnTo>
                    <a:pt x="1369669" y="1308646"/>
                  </a:lnTo>
                  <a:lnTo>
                    <a:pt x="1364411" y="1300848"/>
                  </a:lnTo>
                  <a:lnTo>
                    <a:pt x="1356614" y="1295590"/>
                  </a:lnTo>
                  <a:lnTo>
                    <a:pt x="1347076" y="1293660"/>
                  </a:lnTo>
                  <a:lnTo>
                    <a:pt x="24523" y="1293660"/>
                  </a:lnTo>
                  <a:lnTo>
                    <a:pt x="14986" y="1295590"/>
                  </a:lnTo>
                  <a:lnTo>
                    <a:pt x="7188" y="1300848"/>
                  </a:lnTo>
                  <a:lnTo>
                    <a:pt x="1930" y="1308646"/>
                  </a:lnTo>
                  <a:lnTo>
                    <a:pt x="0" y="1318196"/>
                  </a:lnTo>
                  <a:lnTo>
                    <a:pt x="0" y="1416304"/>
                  </a:lnTo>
                  <a:lnTo>
                    <a:pt x="1930" y="1425841"/>
                  </a:lnTo>
                  <a:lnTo>
                    <a:pt x="7188" y="1433639"/>
                  </a:lnTo>
                  <a:lnTo>
                    <a:pt x="14986" y="1438897"/>
                  </a:lnTo>
                  <a:lnTo>
                    <a:pt x="24523" y="1440827"/>
                  </a:lnTo>
                  <a:lnTo>
                    <a:pt x="1347076" y="1440827"/>
                  </a:lnTo>
                  <a:lnTo>
                    <a:pt x="1356614" y="1438897"/>
                  </a:lnTo>
                  <a:lnTo>
                    <a:pt x="1364411" y="1433639"/>
                  </a:lnTo>
                  <a:lnTo>
                    <a:pt x="1369669" y="1425841"/>
                  </a:lnTo>
                  <a:lnTo>
                    <a:pt x="1371600" y="1416304"/>
                  </a:lnTo>
                  <a:lnTo>
                    <a:pt x="1371600" y="1318196"/>
                  </a:lnTo>
                  <a:close/>
                </a:path>
                <a:path w="1371600" h="1607185">
                  <a:moveTo>
                    <a:pt x="1371600" y="1151940"/>
                  </a:moveTo>
                  <a:lnTo>
                    <a:pt x="1369669" y="1142390"/>
                  </a:lnTo>
                  <a:lnTo>
                    <a:pt x="1364411" y="1134592"/>
                  </a:lnTo>
                  <a:lnTo>
                    <a:pt x="1356614" y="1129334"/>
                  </a:lnTo>
                  <a:lnTo>
                    <a:pt x="1347076" y="1127404"/>
                  </a:lnTo>
                  <a:lnTo>
                    <a:pt x="24523" y="1127404"/>
                  </a:lnTo>
                  <a:lnTo>
                    <a:pt x="14986" y="1129334"/>
                  </a:lnTo>
                  <a:lnTo>
                    <a:pt x="7188" y="1134592"/>
                  </a:lnTo>
                  <a:lnTo>
                    <a:pt x="1930" y="1142390"/>
                  </a:lnTo>
                  <a:lnTo>
                    <a:pt x="0" y="1151940"/>
                  </a:lnTo>
                  <a:lnTo>
                    <a:pt x="0" y="1250048"/>
                  </a:lnTo>
                  <a:lnTo>
                    <a:pt x="1930" y="1259598"/>
                  </a:lnTo>
                  <a:lnTo>
                    <a:pt x="7188" y="1267383"/>
                  </a:lnTo>
                  <a:lnTo>
                    <a:pt x="14986" y="1272641"/>
                  </a:lnTo>
                  <a:lnTo>
                    <a:pt x="24523" y="1274572"/>
                  </a:lnTo>
                  <a:lnTo>
                    <a:pt x="1347076" y="1274572"/>
                  </a:lnTo>
                  <a:lnTo>
                    <a:pt x="1356614" y="1272641"/>
                  </a:lnTo>
                  <a:lnTo>
                    <a:pt x="1364411" y="1267383"/>
                  </a:lnTo>
                  <a:lnTo>
                    <a:pt x="1369669" y="1259598"/>
                  </a:lnTo>
                  <a:lnTo>
                    <a:pt x="1371600" y="1250048"/>
                  </a:lnTo>
                  <a:lnTo>
                    <a:pt x="1371600" y="1151940"/>
                  </a:lnTo>
                  <a:close/>
                </a:path>
                <a:path w="1371600" h="1607185">
                  <a:moveTo>
                    <a:pt x="1371600" y="990879"/>
                  </a:moveTo>
                  <a:lnTo>
                    <a:pt x="1369669" y="981329"/>
                  </a:lnTo>
                  <a:lnTo>
                    <a:pt x="1364411" y="973531"/>
                  </a:lnTo>
                  <a:lnTo>
                    <a:pt x="1356614" y="968273"/>
                  </a:lnTo>
                  <a:lnTo>
                    <a:pt x="1347076" y="966355"/>
                  </a:lnTo>
                  <a:lnTo>
                    <a:pt x="24523" y="966355"/>
                  </a:lnTo>
                  <a:lnTo>
                    <a:pt x="14986" y="968273"/>
                  </a:lnTo>
                  <a:lnTo>
                    <a:pt x="7188" y="973531"/>
                  </a:lnTo>
                  <a:lnTo>
                    <a:pt x="1930" y="981329"/>
                  </a:lnTo>
                  <a:lnTo>
                    <a:pt x="0" y="990879"/>
                  </a:lnTo>
                  <a:lnTo>
                    <a:pt x="0" y="1088986"/>
                  </a:lnTo>
                  <a:lnTo>
                    <a:pt x="1930" y="1098537"/>
                  </a:lnTo>
                  <a:lnTo>
                    <a:pt x="7188" y="1106335"/>
                  </a:lnTo>
                  <a:lnTo>
                    <a:pt x="14986" y="1111592"/>
                  </a:lnTo>
                  <a:lnTo>
                    <a:pt x="24523" y="1113510"/>
                  </a:lnTo>
                  <a:lnTo>
                    <a:pt x="1347076" y="1113510"/>
                  </a:lnTo>
                  <a:lnTo>
                    <a:pt x="1356614" y="1111592"/>
                  </a:lnTo>
                  <a:lnTo>
                    <a:pt x="1364411" y="1106335"/>
                  </a:lnTo>
                  <a:lnTo>
                    <a:pt x="1369669" y="1098537"/>
                  </a:lnTo>
                  <a:lnTo>
                    <a:pt x="1371600" y="1088986"/>
                  </a:lnTo>
                  <a:lnTo>
                    <a:pt x="1371600" y="990879"/>
                  </a:lnTo>
                  <a:close/>
                </a:path>
                <a:path w="1371600" h="1607185">
                  <a:moveTo>
                    <a:pt x="1371600" y="829818"/>
                  </a:moveTo>
                  <a:lnTo>
                    <a:pt x="1369669" y="820267"/>
                  </a:lnTo>
                  <a:lnTo>
                    <a:pt x="1364411" y="812469"/>
                  </a:lnTo>
                  <a:lnTo>
                    <a:pt x="1356614" y="807224"/>
                  </a:lnTo>
                  <a:lnTo>
                    <a:pt x="1347076" y="805294"/>
                  </a:lnTo>
                  <a:lnTo>
                    <a:pt x="24523" y="805294"/>
                  </a:lnTo>
                  <a:lnTo>
                    <a:pt x="14986" y="807224"/>
                  </a:lnTo>
                  <a:lnTo>
                    <a:pt x="7188" y="812469"/>
                  </a:lnTo>
                  <a:lnTo>
                    <a:pt x="1930" y="820267"/>
                  </a:lnTo>
                  <a:lnTo>
                    <a:pt x="0" y="829818"/>
                  </a:lnTo>
                  <a:lnTo>
                    <a:pt x="0" y="927925"/>
                  </a:lnTo>
                  <a:lnTo>
                    <a:pt x="1930" y="937475"/>
                  </a:lnTo>
                  <a:lnTo>
                    <a:pt x="7188" y="945273"/>
                  </a:lnTo>
                  <a:lnTo>
                    <a:pt x="14986" y="950531"/>
                  </a:lnTo>
                  <a:lnTo>
                    <a:pt x="24523" y="952449"/>
                  </a:lnTo>
                  <a:lnTo>
                    <a:pt x="1347076" y="952449"/>
                  </a:lnTo>
                  <a:lnTo>
                    <a:pt x="1356614" y="950531"/>
                  </a:lnTo>
                  <a:lnTo>
                    <a:pt x="1364411" y="945273"/>
                  </a:lnTo>
                  <a:lnTo>
                    <a:pt x="1369669" y="937475"/>
                  </a:lnTo>
                  <a:lnTo>
                    <a:pt x="1371600" y="927925"/>
                  </a:lnTo>
                  <a:lnTo>
                    <a:pt x="1371600" y="829818"/>
                  </a:lnTo>
                  <a:close/>
                </a:path>
                <a:path w="1371600" h="1607185">
                  <a:moveTo>
                    <a:pt x="1371600" y="668756"/>
                  </a:moveTo>
                  <a:lnTo>
                    <a:pt x="1369669" y="659206"/>
                  </a:lnTo>
                  <a:lnTo>
                    <a:pt x="1364411" y="651421"/>
                  </a:lnTo>
                  <a:lnTo>
                    <a:pt x="1356614" y="646163"/>
                  </a:lnTo>
                  <a:lnTo>
                    <a:pt x="1347076" y="644232"/>
                  </a:lnTo>
                  <a:lnTo>
                    <a:pt x="24523" y="644232"/>
                  </a:lnTo>
                  <a:lnTo>
                    <a:pt x="14986" y="646163"/>
                  </a:lnTo>
                  <a:lnTo>
                    <a:pt x="7188" y="651421"/>
                  </a:lnTo>
                  <a:lnTo>
                    <a:pt x="1930" y="659206"/>
                  </a:lnTo>
                  <a:lnTo>
                    <a:pt x="0" y="668756"/>
                  </a:lnTo>
                  <a:lnTo>
                    <a:pt x="0" y="766864"/>
                  </a:lnTo>
                  <a:lnTo>
                    <a:pt x="1930" y="776414"/>
                  </a:lnTo>
                  <a:lnTo>
                    <a:pt x="7188" y="784212"/>
                  </a:lnTo>
                  <a:lnTo>
                    <a:pt x="14986" y="789470"/>
                  </a:lnTo>
                  <a:lnTo>
                    <a:pt x="24523" y="791400"/>
                  </a:lnTo>
                  <a:lnTo>
                    <a:pt x="1347076" y="791400"/>
                  </a:lnTo>
                  <a:lnTo>
                    <a:pt x="1356614" y="789470"/>
                  </a:lnTo>
                  <a:lnTo>
                    <a:pt x="1364411" y="784212"/>
                  </a:lnTo>
                  <a:lnTo>
                    <a:pt x="1369669" y="776414"/>
                  </a:lnTo>
                  <a:lnTo>
                    <a:pt x="1371600" y="766864"/>
                  </a:lnTo>
                  <a:lnTo>
                    <a:pt x="1371600" y="668756"/>
                  </a:lnTo>
                  <a:close/>
                </a:path>
                <a:path w="1371600" h="1607185">
                  <a:moveTo>
                    <a:pt x="1371600" y="507695"/>
                  </a:moveTo>
                  <a:lnTo>
                    <a:pt x="1369669" y="498157"/>
                  </a:lnTo>
                  <a:lnTo>
                    <a:pt x="1364411" y="490359"/>
                  </a:lnTo>
                  <a:lnTo>
                    <a:pt x="1356614" y="485101"/>
                  </a:lnTo>
                  <a:lnTo>
                    <a:pt x="1347076" y="483171"/>
                  </a:lnTo>
                  <a:lnTo>
                    <a:pt x="24523" y="483171"/>
                  </a:lnTo>
                  <a:lnTo>
                    <a:pt x="14986" y="485101"/>
                  </a:lnTo>
                  <a:lnTo>
                    <a:pt x="7188" y="490359"/>
                  </a:lnTo>
                  <a:lnTo>
                    <a:pt x="1930" y="498157"/>
                  </a:lnTo>
                  <a:lnTo>
                    <a:pt x="0" y="507695"/>
                  </a:lnTo>
                  <a:lnTo>
                    <a:pt x="0" y="605802"/>
                  </a:lnTo>
                  <a:lnTo>
                    <a:pt x="1930" y="615353"/>
                  </a:lnTo>
                  <a:lnTo>
                    <a:pt x="7188" y="623150"/>
                  </a:lnTo>
                  <a:lnTo>
                    <a:pt x="14986" y="628408"/>
                  </a:lnTo>
                  <a:lnTo>
                    <a:pt x="24523" y="630339"/>
                  </a:lnTo>
                  <a:lnTo>
                    <a:pt x="1347076" y="630339"/>
                  </a:lnTo>
                  <a:lnTo>
                    <a:pt x="1356614" y="628408"/>
                  </a:lnTo>
                  <a:lnTo>
                    <a:pt x="1364411" y="623150"/>
                  </a:lnTo>
                  <a:lnTo>
                    <a:pt x="1369669" y="615353"/>
                  </a:lnTo>
                  <a:lnTo>
                    <a:pt x="1371600" y="605802"/>
                  </a:lnTo>
                  <a:lnTo>
                    <a:pt x="1371600" y="507695"/>
                  </a:lnTo>
                  <a:close/>
                </a:path>
                <a:path w="1371600" h="1607185">
                  <a:moveTo>
                    <a:pt x="1371600" y="346646"/>
                  </a:moveTo>
                  <a:lnTo>
                    <a:pt x="1369669" y="337096"/>
                  </a:lnTo>
                  <a:lnTo>
                    <a:pt x="1364411" y="329298"/>
                  </a:lnTo>
                  <a:lnTo>
                    <a:pt x="1356614" y="324040"/>
                  </a:lnTo>
                  <a:lnTo>
                    <a:pt x="1347076" y="322110"/>
                  </a:lnTo>
                  <a:lnTo>
                    <a:pt x="24523" y="322110"/>
                  </a:lnTo>
                  <a:lnTo>
                    <a:pt x="14986" y="324040"/>
                  </a:lnTo>
                  <a:lnTo>
                    <a:pt x="7188" y="329298"/>
                  </a:lnTo>
                  <a:lnTo>
                    <a:pt x="1930" y="337096"/>
                  </a:lnTo>
                  <a:lnTo>
                    <a:pt x="0" y="346646"/>
                  </a:lnTo>
                  <a:lnTo>
                    <a:pt x="0" y="444754"/>
                  </a:lnTo>
                  <a:lnTo>
                    <a:pt x="1930" y="454291"/>
                  </a:lnTo>
                  <a:lnTo>
                    <a:pt x="7188" y="462089"/>
                  </a:lnTo>
                  <a:lnTo>
                    <a:pt x="14986" y="467347"/>
                  </a:lnTo>
                  <a:lnTo>
                    <a:pt x="24523" y="469277"/>
                  </a:lnTo>
                  <a:lnTo>
                    <a:pt x="1347076" y="469277"/>
                  </a:lnTo>
                  <a:lnTo>
                    <a:pt x="1356614" y="467347"/>
                  </a:lnTo>
                  <a:lnTo>
                    <a:pt x="1364411" y="462089"/>
                  </a:lnTo>
                  <a:lnTo>
                    <a:pt x="1369669" y="454291"/>
                  </a:lnTo>
                  <a:lnTo>
                    <a:pt x="1371600" y="444754"/>
                  </a:lnTo>
                  <a:lnTo>
                    <a:pt x="1371600" y="346646"/>
                  </a:lnTo>
                  <a:close/>
                </a:path>
                <a:path w="1371600" h="1607185">
                  <a:moveTo>
                    <a:pt x="1371600" y="185585"/>
                  </a:moveTo>
                  <a:lnTo>
                    <a:pt x="1369669" y="176034"/>
                  </a:lnTo>
                  <a:lnTo>
                    <a:pt x="1364411" y="168236"/>
                  </a:lnTo>
                  <a:lnTo>
                    <a:pt x="1356614" y="162979"/>
                  </a:lnTo>
                  <a:lnTo>
                    <a:pt x="1347076" y="161048"/>
                  </a:lnTo>
                  <a:lnTo>
                    <a:pt x="24523" y="161048"/>
                  </a:lnTo>
                  <a:lnTo>
                    <a:pt x="14986" y="162979"/>
                  </a:lnTo>
                  <a:lnTo>
                    <a:pt x="7188" y="168236"/>
                  </a:lnTo>
                  <a:lnTo>
                    <a:pt x="1930" y="176034"/>
                  </a:lnTo>
                  <a:lnTo>
                    <a:pt x="0" y="185585"/>
                  </a:lnTo>
                  <a:lnTo>
                    <a:pt x="0" y="283692"/>
                  </a:lnTo>
                  <a:lnTo>
                    <a:pt x="1930" y="293230"/>
                  </a:lnTo>
                  <a:lnTo>
                    <a:pt x="7188" y="301028"/>
                  </a:lnTo>
                  <a:lnTo>
                    <a:pt x="14986" y="306285"/>
                  </a:lnTo>
                  <a:lnTo>
                    <a:pt x="24523" y="308216"/>
                  </a:lnTo>
                  <a:lnTo>
                    <a:pt x="1347076" y="308216"/>
                  </a:lnTo>
                  <a:lnTo>
                    <a:pt x="1356614" y="306285"/>
                  </a:lnTo>
                  <a:lnTo>
                    <a:pt x="1364411" y="301028"/>
                  </a:lnTo>
                  <a:lnTo>
                    <a:pt x="1369669" y="293230"/>
                  </a:lnTo>
                  <a:lnTo>
                    <a:pt x="1371600" y="283692"/>
                  </a:lnTo>
                  <a:lnTo>
                    <a:pt x="1371600" y="185585"/>
                  </a:lnTo>
                  <a:close/>
                </a:path>
                <a:path w="1371600" h="1607185">
                  <a:moveTo>
                    <a:pt x="1371600" y="24523"/>
                  </a:moveTo>
                  <a:lnTo>
                    <a:pt x="1369669" y="14973"/>
                  </a:lnTo>
                  <a:lnTo>
                    <a:pt x="1364411" y="7175"/>
                  </a:lnTo>
                  <a:lnTo>
                    <a:pt x="1356614" y="1917"/>
                  </a:lnTo>
                  <a:lnTo>
                    <a:pt x="1347076" y="0"/>
                  </a:lnTo>
                  <a:lnTo>
                    <a:pt x="24523" y="0"/>
                  </a:lnTo>
                  <a:lnTo>
                    <a:pt x="14986" y="1917"/>
                  </a:lnTo>
                  <a:lnTo>
                    <a:pt x="7188" y="7175"/>
                  </a:lnTo>
                  <a:lnTo>
                    <a:pt x="1930" y="14973"/>
                  </a:lnTo>
                  <a:lnTo>
                    <a:pt x="0" y="24523"/>
                  </a:lnTo>
                  <a:lnTo>
                    <a:pt x="0" y="122631"/>
                  </a:lnTo>
                  <a:lnTo>
                    <a:pt x="1930" y="132181"/>
                  </a:lnTo>
                  <a:lnTo>
                    <a:pt x="7188" y="139979"/>
                  </a:lnTo>
                  <a:lnTo>
                    <a:pt x="14986" y="145237"/>
                  </a:lnTo>
                  <a:lnTo>
                    <a:pt x="24523" y="147154"/>
                  </a:lnTo>
                  <a:lnTo>
                    <a:pt x="1347076" y="147154"/>
                  </a:lnTo>
                  <a:lnTo>
                    <a:pt x="1356614" y="145237"/>
                  </a:lnTo>
                  <a:lnTo>
                    <a:pt x="1364411" y="139979"/>
                  </a:lnTo>
                  <a:lnTo>
                    <a:pt x="1369669" y="132181"/>
                  </a:lnTo>
                  <a:lnTo>
                    <a:pt x="1371600" y="122631"/>
                  </a:lnTo>
                  <a:lnTo>
                    <a:pt x="1371600" y="24523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/>
          <p:nvPr/>
        </p:nvSpPr>
        <p:spPr>
          <a:xfrm>
            <a:off x="6910735" y="2348411"/>
            <a:ext cx="147320" cy="1371600"/>
          </a:xfrm>
          <a:custGeom>
            <a:avLst/>
            <a:gdLst/>
            <a:ahLst/>
            <a:cxnLst/>
            <a:rect l="l" t="t" r="r" b="b"/>
            <a:pathLst>
              <a:path w="147320" h="1371600">
                <a:moveTo>
                  <a:pt x="122635" y="0"/>
                </a:moveTo>
                <a:lnTo>
                  <a:pt x="24527" y="0"/>
                </a:lnTo>
                <a:lnTo>
                  <a:pt x="14980" y="1927"/>
                </a:lnTo>
                <a:lnTo>
                  <a:pt x="7184" y="7183"/>
                </a:lnTo>
                <a:lnTo>
                  <a:pt x="1927" y="14979"/>
                </a:lnTo>
                <a:lnTo>
                  <a:pt x="0" y="24527"/>
                </a:lnTo>
                <a:lnTo>
                  <a:pt x="0" y="1347071"/>
                </a:lnTo>
                <a:lnTo>
                  <a:pt x="1927" y="1356619"/>
                </a:lnTo>
                <a:lnTo>
                  <a:pt x="7184" y="1364415"/>
                </a:lnTo>
                <a:lnTo>
                  <a:pt x="14980" y="1369672"/>
                </a:lnTo>
                <a:lnTo>
                  <a:pt x="24527" y="1371600"/>
                </a:lnTo>
                <a:lnTo>
                  <a:pt x="122635" y="1371600"/>
                </a:lnTo>
                <a:lnTo>
                  <a:pt x="132182" y="1369672"/>
                </a:lnTo>
                <a:lnTo>
                  <a:pt x="139979" y="1364415"/>
                </a:lnTo>
                <a:lnTo>
                  <a:pt x="145236" y="1356619"/>
                </a:lnTo>
                <a:lnTo>
                  <a:pt x="147163" y="1347071"/>
                </a:lnTo>
                <a:lnTo>
                  <a:pt x="147163" y="24527"/>
                </a:lnTo>
                <a:lnTo>
                  <a:pt x="145236" y="14979"/>
                </a:lnTo>
                <a:lnTo>
                  <a:pt x="139979" y="7183"/>
                </a:lnTo>
                <a:lnTo>
                  <a:pt x="132182" y="1927"/>
                </a:lnTo>
                <a:lnTo>
                  <a:pt x="122635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6917108" y="2712211"/>
            <a:ext cx="147320" cy="64897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8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manages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5132537" y="2349780"/>
            <a:ext cx="147320" cy="1371600"/>
          </a:xfrm>
          <a:custGeom>
            <a:avLst/>
            <a:gdLst/>
            <a:ahLst/>
            <a:cxnLst/>
            <a:rect l="l" t="t" r="r" b="b"/>
            <a:pathLst>
              <a:path w="147320" h="1371600">
                <a:moveTo>
                  <a:pt x="122635" y="0"/>
                </a:moveTo>
                <a:lnTo>
                  <a:pt x="24527" y="0"/>
                </a:lnTo>
                <a:lnTo>
                  <a:pt x="14980" y="1927"/>
                </a:lnTo>
                <a:lnTo>
                  <a:pt x="7184" y="7184"/>
                </a:lnTo>
                <a:lnTo>
                  <a:pt x="1927" y="14980"/>
                </a:lnTo>
                <a:lnTo>
                  <a:pt x="0" y="24528"/>
                </a:lnTo>
                <a:lnTo>
                  <a:pt x="0" y="1347072"/>
                </a:lnTo>
                <a:lnTo>
                  <a:pt x="1927" y="1356619"/>
                </a:lnTo>
                <a:lnTo>
                  <a:pt x="7184" y="1364415"/>
                </a:lnTo>
                <a:lnTo>
                  <a:pt x="14980" y="1369672"/>
                </a:lnTo>
                <a:lnTo>
                  <a:pt x="24527" y="1371600"/>
                </a:lnTo>
                <a:lnTo>
                  <a:pt x="122635" y="1371600"/>
                </a:lnTo>
                <a:lnTo>
                  <a:pt x="132182" y="1369672"/>
                </a:lnTo>
                <a:lnTo>
                  <a:pt x="139979" y="1364415"/>
                </a:lnTo>
                <a:lnTo>
                  <a:pt x="145236" y="1356619"/>
                </a:lnTo>
                <a:lnTo>
                  <a:pt x="147163" y="1347072"/>
                </a:lnTo>
                <a:lnTo>
                  <a:pt x="147163" y="24528"/>
                </a:lnTo>
                <a:lnTo>
                  <a:pt x="145236" y="14980"/>
                </a:lnTo>
                <a:lnTo>
                  <a:pt x="139979" y="7184"/>
                </a:lnTo>
                <a:lnTo>
                  <a:pt x="132182" y="1927"/>
                </a:lnTo>
                <a:lnTo>
                  <a:pt x="122635" y="0"/>
                </a:lnTo>
                <a:close/>
              </a:path>
            </a:pathLst>
          </a:custGeom>
          <a:solidFill>
            <a:srgbClr val="D232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5138910" y="2751835"/>
            <a:ext cx="147320" cy="57150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80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manage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5596538" y="1819465"/>
            <a:ext cx="1005840" cy="209677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algn="ctr" marL="59690">
              <a:lnSpc>
                <a:spcPct val="100000"/>
              </a:lnSpc>
              <a:spcBef>
                <a:spcPts val="715"/>
              </a:spcBef>
            </a:pPr>
            <a:r>
              <a:rPr dirty="0" sz="1300" spc="-25" b="1">
                <a:solidFill>
                  <a:srgbClr val="EB5F07"/>
                </a:solidFill>
                <a:latin typeface="Trebuchet MS"/>
                <a:cs typeface="Trebuchet MS"/>
              </a:rPr>
              <a:t>EC2</a:t>
            </a:r>
            <a:endParaRPr sz="1300">
              <a:latin typeface="Trebuchet MS"/>
              <a:cs typeface="Trebuchet MS"/>
            </a:endParaRPr>
          </a:p>
          <a:p>
            <a:pPr algn="ctr" marL="125095" marR="115570">
              <a:lnSpc>
                <a:spcPct val="135000"/>
              </a:lnSpc>
              <a:spcBef>
                <a:spcPts val="45"/>
              </a:spcBef>
            </a:pPr>
            <a:r>
              <a:rPr dirty="0" sz="80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dirty="0" sz="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Trebuchet MS"/>
                <a:cs typeface="Trebuchet MS"/>
              </a:rPr>
              <a:t>optimization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Scaling</a:t>
            </a:r>
            <a:endParaRPr sz="800">
              <a:latin typeface="Trebuchet MS"/>
              <a:cs typeface="Trebuchet MS"/>
            </a:endParaRPr>
          </a:p>
          <a:p>
            <a:pPr algn="ctr" marL="108585" marR="100965">
              <a:lnSpc>
                <a:spcPts val="1270"/>
              </a:lnSpc>
              <a:spcBef>
                <a:spcPts val="70"/>
              </a:spcBef>
            </a:pPr>
            <a:r>
              <a:rPr dirty="0" sz="800">
                <a:solidFill>
                  <a:srgbClr val="FFFFFF"/>
                </a:solidFill>
                <a:latin typeface="Trebuchet MS"/>
                <a:cs typeface="Trebuchet MS"/>
              </a:rPr>
              <a:t>High</a:t>
            </a:r>
            <a:r>
              <a:rPr dirty="0" sz="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availability </a:t>
            </a:r>
            <a:r>
              <a:rPr dirty="0" sz="800" spc="-25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dirty="0" sz="8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backups </a:t>
            </a:r>
            <a:r>
              <a:rPr dirty="0" sz="800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r>
              <a:rPr dirty="0" sz="800" spc="-30">
                <a:solidFill>
                  <a:srgbClr val="FFFFFF"/>
                </a:solidFill>
                <a:latin typeface="Trebuchet MS"/>
                <a:cs typeface="Trebuchet MS"/>
              </a:rPr>
              <a:t> s/w</a:t>
            </a:r>
            <a:r>
              <a:rPr dirty="0" sz="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patching </a:t>
            </a:r>
            <a:r>
              <a:rPr dirty="0" sz="800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r>
              <a:rPr dirty="0" sz="800" spc="-30">
                <a:solidFill>
                  <a:srgbClr val="FFFFFF"/>
                </a:solidFill>
                <a:latin typeface="Trebuchet MS"/>
                <a:cs typeface="Trebuchet MS"/>
              </a:rPr>
              <a:t> s/w</a:t>
            </a:r>
            <a:r>
              <a:rPr dirty="0" sz="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install</a:t>
            </a:r>
            <a:endParaRPr sz="800">
              <a:latin typeface="Trebuchet MS"/>
              <a:cs typeface="Trebuchet MS"/>
            </a:endParaRPr>
          </a:p>
          <a:p>
            <a:pPr algn="ctr" marL="182245" marR="172720" indent="-1270">
              <a:lnSpc>
                <a:spcPts val="1270"/>
              </a:lnSpc>
              <a:spcBef>
                <a:spcPts val="10"/>
              </a:spcBef>
            </a:pPr>
            <a:r>
              <a:rPr dirty="0" sz="800" spc="55">
                <a:solidFill>
                  <a:srgbClr val="FFFFFF"/>
                </a:solidFill>
                <a:latin typeface="Trebuchet MS"/>
                <a:cs typeface="Trebuchet MS"/>
              </a:rPr>
              <a:t>OS</a:t>
            </a:r>
            <a:r>
              <a:rPr dirty="0" sz="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patching </a:t>
            </a:r>
            <a:r>
              <a:rPr dirty="0" sz="800" spc="55">
                <a:solidFill>
                  <a:srgbClr val="FFFFFF"/>
                </a:solidFill>
                <a:latin typeface="Trebuchet MS"/>
                <a:cs typeface="Trebuchet MS"/>
              </a:rPr>
              <a:t>OS</a:t>
            </a:r>
            <a:r>
              <a:rPr dirty="0" sz="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Trebuchet MS"/>
                <a:cs typeface="Trebuchet MS"/>
              </a:rPr>
              <a:t>installation</a:t>
            </a:r>
            <a:endParaRPr sz="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dirty="0" sz="800" spc="-25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maintenance</a:t>
            </a:r>
            <a:endParaRPr sz="800">
              <a:latin typeface="Trebuchet MS"/>
              <a:cs typeface="Trebuchet MS"/>
            </a:endParaRPr>
          </a:p>
          <a:p>
            <a:pPr algn="ctr" marL="12700" marR="5080" indent="635">
              <a:lnSpc>
                <a:spcPct val="137500"/>
              </a:lnSpc>
            </a:pPr>
            <a:r>
              <a:rPr dirty="0" sz="800" spc="-35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r>
              <a:rPr dirty="0" sz="8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lifecycle </a:t>
            </a:r>
            <a:r>
              <a:rPr dirty="0" sz="800" spc="-25">
                <a:solidFill>
                  <a:srgbClr val="FFFFFF"/>
                </a:solidFill>
                <a:latin typeface="Trebuchet MS"/>
                <a:cs typeface="Trebuchet MS"/>
              </a:rPr>
              <a:t>Power/HVAC/Network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7373384" y="1819465"/>
            <a:ext cx="1005840" cy="209677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384175">
              <a:lnSpc>
                <a:spcPct val="100000"/>
              </a:lnSpc>
              <a:spcBef>
                <a:spcPts val="715"/>
              </a:spcBef>
            </a:pPr>
            <a:r>
              <a:rPr dirty="0" sz="1300" spc="45" b="1">
                <a:solidFill>
                  <a:srgbClr val="EB5F07"/>
                </a:solidFill>
                <a:latin typeface="Trebuchet MS"/>
                <a:cs typeface="Trebuchet MS"/>
              </a:rPr>
              <a:t>RDS</a:t>
            </a:r>
            <a:endParaRPr sz="1300">
              <a:latin typeface="Trebuchet MS"/>
              <a:cs typeface="Trebuchet MS"/>
            </a:endParaRPr>
          </a:p>
          <a:p>
            <a:pPr algn="ctr" marL="125095" marR="115570">
              <a:lnSpc>
                <a:spcPct val="135000"/>
              </a:lnSpc>
              <a:spcBef>
                <a:spcPts val="45"/>
              </a:spcBef>
            </a:pPr>
            <a:r>
              <a:rPr dirty="0" sz="80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dirty="0" sz="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Trebuchet MS"/>
                <a:cs typeface="Trebuchet MS"/>
              </a:rPr>
              <a:t>optimization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Scaling</a:t>
            </a:r>
            <a:endParaRPr sz="800">
              <a:latin typeface="Trebuchet MS"/>
              <a:cs typeface="Trebuchet MS"/>
            </a:endParaRPr>
          </a:p>
          <a:p>
            <a:pPr algn="ctr" marL="108585" marR="100965">
              <a:lnSpc>
                <a:spcPts val="1270"/>
              </a:lnSpc>
              <a:spcBef>
                <a:spcPts val="70"/>
              </a:spcBef>
            </a:pPr>
            <a:r>
              <a:rPr dirty="0" sz="800">
                <a:solidFill>
                  <a:srgbClr val="FFFFFF"/>
                </a:solidFill>
                <a:latin typeface="Trebuchet MS"/>
                <a:cs typeface="Trebuchet MS"/>
              </a:rPr>
              <a:t>High</a:t>
            </a:r>
            <a:r>
              <a:rPr dirty="0" sz="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availability </a:t>
            </a:r>
            <a:r>
              <a:rPr dirty="0" sz="800" spc="-25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dirty="0" sz="8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backups </a:t>
            </a:r>
            <a:r>
              <a:rPr dirty="0" sz="800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r>
              <a:rPr dirty="0" sz="800" spc="-30">
                <a:solidFill>
                  <a:srgbClr val="FFFFFF"/>
                </a:solidFill>
                <a:latin typeface="Trebuchet MS"/>
                <a:cs typeface="Trebuchet MS"/>
              </a:rPr>
              <a:t> s/w</a:t>
            </a:r>
            <a:r>
              <a:rPr dirty="0" sz="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patching </a:t>
            </a:r>
            <a:r>
              <a:rPr dirty="0" sz="800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r>
              <a:rPr dirty="0" sz="800" spc="-30">
                <a:solidFill>
                  <a:srgbClr val="FFFFFF"/>
                </a:solidFill>
                <a:latin typeface="Trebuchet MS"/>
                <a:cs typeface="Trebuchet MS"/>
              </a:rPr>
              <a:t> s/w</a:t>
            </a:r>
            <a:r>
              <a:rPr dirty="0" sz="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install</a:t>
            </a:r>
            <a:endParaRPr sz="800">
              <a:latin typeface="Trebuchet MS"/>
              <a:cs typeface="Trebuchet MS"/>
            </a:endParaRPr>
          </a:p>
          <a:p>
            <a:pPr algn="ctr" marL="182245" marR="172720" indent="-1270">
              <a:lnSpc>
                <a:spcPts val="1270"/>
              </a:lnSpc>
              <a:spcBef>
                <a:spcPts val="10"/>
              </a:spcBef>
            </a:pPr>
            <a:r>
              <a:rPr dirty="0" sz="800" spc="55">
                <a:solidFill>
                  <a:srgbClr val="FFFFFF"/>
                </a:solidFill>
                <a:latin typeface="Trebuchet MS"/>
                <a:cs typeface="Trebuchet MS"/>
              </a:rPr>
              <a:t>OS</a:t>
            </a:r>
            <a:r>
              <a:rPr dirty="0" sz="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patching </a:t>
            </a:r>
            <a:r>
              <a:rPr dirty="0" sz="800" spc="55">
                <a:solidFill>
                  <a:srgbClr val="FFFFFF"/>
                </a:solidFill>
                <a:latin typeface="Trebuchet MS"/>
                <a:cs typeface="Trebuchet MS"/>
              </a:rPr>
              <a:t>OS</a:t>
            </a:r>
            <a:r>
              <a:rPr dirty="0" sz="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Trebuchet MS"/>
                <a:cs typeface="Trebuchet MS"/>
              </a:rPr>
              <a:t>installation</a:t>
            </a:r>
            <a:endParaRPr sz="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dirty="0" sz="800" spc="-25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maintenance</a:t>
            </a:r>
            <a:endParaRPr sz="800">
              <a:latin typeface="Trebuchet MS"/>
              <a:cs typeface="Trebuchet MS"/>
            </a:endParaRPr>
          </a:p>
          <a:p>
            <a:pPr algn="ctr" marL="12700" marR="5080" indent="635">
              <a:lnSpc>
                <a:spcPct val="137500"/>
              </a:lnSpc>
            </a:pPr>
            <a:r>
              <a:rPr dirty="0" sz="800" spc="-35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r>
              <a:rPr dirty="0" sz="8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lifecycle </a:t>
            </a:r>
            <a:r>
              <a:rPr dirty="0" sz="800" spc="-25">
                <a:solidFill>
                  <a:srgbClr val="FFFFFF"/>
                </a:solidFill>
                <a:latin typeface="Trebuchet MS"/>
                <a:cs typeface="Trebuchet MS"/>
              </a:rPr>
              <a:t>Power/HVAC/Network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5059574" y="1067948"/>
            <a:ext cx="283845" cy="283845"/>
            <a:chOff x="5059574" y="1067948"/>
            <a:chExt cx="283845" cy="283845"/>
          </a:xfrm>
        </p:grpSpPr>
        <p:sp>
          <p:nvSpPr>
            <p:cNvPr id="58" name="object 58" descr=""/>
            <p:cNvSpPr/>
            <p:nvPr/>
          </p:nvSpPr>
          <p:spPr>
            <a:xfrm>
              <a:off x="5064337" y="1072710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19">
                  <a:moveTo>
                    <a:pt x="228598" y="0"/>
                  </a:moveTo>
                  <a:lnTo>
                    <a:pt x="45719" y="0"/>
                  </a:lnTo>
                  <a:lnTo>
                    <a:pt x="27923" y="3592"/>
                  </a:lnTo>
                  <a:lnTo>
                    <a:pt x="13391" y="13391"/>
                  </a:lnTo>
                  <a:lnTo>
                    <a:pt x="3592" y="27924"/>
                  </a:lnTo>
                  <a:lnTo>
                    <a:pt x="0" y="45721"/>
                  </a:lnTo>
                  <a:lnTo>
                    <a:pt x="0" y="228600"/>
                  </a:lnTo>
                  <a:lnTo>
                    <a:pt x="3592" y="246396"/>
                  </a:lnTo>
                  <a:lnTo>
                    <a:pt x="13391" y="260928"/>
                  </a:lnTo>
                  <a:lnTo>
                    <a:pt x="27923" y="270727"/>
                  </a:lnTo>
                  <a:lnTo>
                    <a:pt x="45719" y="274320"/>
                  </a:lnTo>
                  <a:lnTo>
                    <a:pt x="228598" y="274320"/>
                  </a:lnTo>
                  <a:lnTo>
                    <a:pt x="246395" y="270727"/>
                  </a:lnTo>
                  <a:lnTo>
                    <a:pt x="260928" y="260928"/>
                  </a:lnTo>
                  <a:lnTo>
                    <a:pt x="270727" y="246396"/>
                  </a:lnTo>
                  <a:lnTo>
                    <a:pt x="274319" y="228600"/>
                  </a:lnTo>
                  <a:lnTo>
                    <a:pt x="274319" y="45721"/>
                  </a:lnTo>
                  <a:lnTo>
                    <a:pt x="270727" y="27924"/>
                  </a:lnTo>
                  <a:lnTo>
                    <a:pt x="260928" y="13391"/>
                  </a:lnTo>
                  <a:lnTo>
                    <a:pt x="246395" y="3592"/>
                  </a:lnTo>
                  <a:lnTo>
                    <a:pt x="228598" y="0"/>
                  </a:lnTo>
                  <a:close/>
                </a:path>
              </a:pathLst>
            </a:custGeom>
            <a:solidFill>
              <a:srgbClr val="D23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5064337" y="1072710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19">
                  <a:moveTo>
                    <a:pt x="0" y="45720"/>
                  </a:moveTo>
                  <a:lnTo>
                    <a:pt x="3592" y="27924"/>
                  </a:lnTo>
                  <a:lnTo>
                    <a:pt x="13391" y="13391"/>
                  </a:lnTo>
                  <a:lnTo>
                    <a:pt x="27924" y="3592"/>
                  </a:lnTo>
                  <a:lnTo>
                    <a:pt x="45720" y="0"/>
                  </a:lnTo>
                  <a:lnTo>
                    <a:pt x="228599" y="0"/>
                  </a:lnTo>
                  <a:lnTo>
                    <a:pt x="246395" y="3592"/>
                  </a:lnTo>
                  <a:lnTo>
                    <a:pt x="260928" y="13391"/>
                  </a:lnTo>
                  <a:lnTo>
                    <a:pt x="270727" y="27924"/>
                  </a:lnTo>
                  <a:lnTo>
                    <a:pt x="274320" y="45720"/>
                  </a:lnTo>
                  <a:lnTo>
                    <a:pt x="274320" y="228599"/>
                  </a:lnTo>
                  <a:lnTo>
                    <a:pt x="270727" y="246395"/>
                  </a:lnTo>
                  <a:lnTo>
                    <a:pt x="260928" y="260928"/>
                  </a:lnTo>
                  <a:lnTo>
                    <a:pt x="246395" y="270727"/>
                  </a:lnTo>
                  <a:lnTo>
                    <a:pt x="228599" y="274320"/>
                  </a:lnTo>
                  <a:lnTo>
                    <a:pt x="45720" y="274320"/>
                  </a:lnTo>
                  <a:lnTo>
                    <a:pt x="27924" y="270727"/>
                  </a:lnTo>
                  <a:lnTo>
                    <a:pt x="13391" y="260928"/>
                  </a:lnTo>
                  <a:lnTo>
                    <a:pt x="3592" y="246395"/>
                  </a:lnTo>
                  <a:lnTo>
                    <a:pt x="0" y="228599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5147922" y="334335"/>
            <a:ext cx="1776730" cy="951865"/>
          </a:xfrm>
          <a:prstGeom prst="rect">
            <a:avLst/>
          </a:prstGeom>
        </p:spPr>
        <p:txBody>
          <a:bodyPr wrap="square" lIns="0" tIns="186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dirty="0" sz="3000" spc="55">
                <a:solidFill>
                  <a:srgbClr val="F2F4F4"/>
                </a:solidFill>
                <a:latin typeface="Trebuchet MS"/>
                <a:cs typeface="Trebuchet MS"/>
              </a:rPr>
              <a:t>RDS</a:t>
            </a:r>
            <a:endParaRPr sz="3000">
              <a:latin typeface="Trebuchet MS"/>
              <a:cs typeface="Trebuchet MS"/>
            </a:endParaRPr>
          </a:p>
          <a:p>
            <a:pPr marL="437515">
              <a:lnSpc>
                <a:spcPct val="100000"/>
              </a:lnSpc>
              <a:spcBef>
                <a:spcPts val="640"/>
              </a:spcBef>
            </a:pP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Managed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 you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5059574" y="1485980"/>
            <a:ext cx="283845" cy="283845"/>
            <a:chOff x="5059574" y="1485980"/>
            <a:chExt cx="283845" cy="283845"/>
          </a:xfrm>
        </p:grpSpPr>
        <p:sp>
          <p:nvSpPr>
            <p:cNvPr id="62" name="object 62" descr=""/>
            <p:cNvSpPr/>
            <p:nvPr/>
          </p:nvSpPr>
          <p:spPr>
            <a:xfrm>
              <a:off x="5064337" y="1490742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19">
                  <a:moveTo>
                    <a:pt x="228598" y="0"/>
                  </a:moveTo>
                  <a:lnTo>
                    <a:pt x="45719" y="0"/>
                  </a:lnTo>
                  <a:lnTo>
                    <a:pt x="27923" y="3592"/>
                  </a:lnTo>
                  <a:lnTo>
                    <a:pt x="13391" y="13391"/>
                  </a:lnTo>
                  <a:lnTo>
                    <a:pt x="3592" y="27924"/>
                  </a:lnTo>
                  <a:lnTo>
                    <a:pt x="0" y="45721"/>
                  </a:lnTo>
                  <a:lnTo>
                    <a:pt x="0" y="228600"/>
                  </a:lnTo>
                  <a:lnTo>
                    <a:pt x="3592" y="246396"/>
                  </a:lnTo>
                  <a:lnTo>
                    <a:pt x="13391" y="260928"/>
                  </a:lnTo>
                  <a:lnTo>
                    <a:pt x="27923" y="270727"/>
                  </a:lnTo>
                  <a:lnTo>
                    <a:pt x="45719" y="274319"/>
                  </a:lnTo>
                  <a:lnTo>
                    <a:pt x="228598" y="274319"/>
                  </a:lnTo>
                  <a:lnTo>
                    <a:pt x="246395" y="270727"/>
                  </a:lnTo>
                  <a:lnTo>
                    <a:pt x="260928" y="260928"/>
                  </a:lnTo>
                  <a:lnTo>
                    <a:pt x="270727" y="246396"/>
                  </a:lnTo>
                  <a:lnTo>
                    <a:pt x="274319" y="228600"/>
                  </a:lnTo>
                  <a:lnTo>
                    <a:pt x="274319" y="45721"/>
                  </a:lnTo>
                  <a:lnTo>
                    <a:pt x="270727" y="27924"/>
                  </a:lnTo>
                  <a:lnTo>
                    <a:pt x="260928" y="13391"/>
                  </a:lnTo>
                  <a:lnTo>
                    <a:pt x="246395" y="3592"/>
                  </a:lnTo>
                  <a:lnTo>
                    <a:pt x="228598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5064337" y="1490742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19">
                  <a:moveTo>
                    <a:pt x="0" y="45720"/>
                  </a:moveTo>
                  <a:lnTo>
                    <a:pt x="3592" y="27924"/>
                  </a:lnTo>
                  <a:lnTo>
                    <a:pt x="13391" y="13391"/>
                  </a:lnTo>
                  <a:lnTo>
                    <a:pt x="27924" y="3592"/>
                  </a:lnTo>
                  <a:lnTo>
                    <a:pt x="45720" y="0"/>
                  </a:lnTo>
                  <a:lnTo>
                    <a:pt x="228599" y="0"/>
                  </a:lnTo>
                  <a:lnTo>
                    <a:pt x="246395" y="3592"/>
                  </a:lnTo>
                  <a:lnTo>
                    <a:pt x="260928" y="13391"/>
                  </a:lnTo>
                  <a:lnTo>
                    <a:pt x="270727" y="27924"/>
                  </a:lnTo>
                  <a:lnTo>
                    <a:pt x="274320" y="45720"/>
                  </a:lnTo>
                  <a:lnTo>
                    <a:pt x="274320" y="228599"/>
                  </a:lnTo>
                  <a:lnTo>
                    <a:pt x="270727" y="246395"/>
                  </a:lnTo>
                  <a:lnTo>
                    <a:pt x="260928" y="260928"/>
                  </a:lnTo>
                  <a:lnTo>
                    <a:pt x="246395" y="270727"/>
                  </a:lnTo>
                  <a:lnTo>
                    <a:pt x="228599" y="274320"/>
                  </a:lnTo>
                  <a:lnTo>
                    <a:pt x="45720" y="274320"/>
                  </a:lnTo>
                  <a:lnTo>
                    <a:pt x="27924" y="270727"/>
                  </a:lnTo>
                  <a:lnTo>
                    <a:pt x="13391" y="260928"/>
                  </a:lnTo>
                  <a:lnTo>
                    <a:pt x="3592" y="246395"/>
                  </a:lnTo>
                  <a:lnTo>
                    <a:pt x="0" y="228599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5572981" y="1464564"/>
            <a:ext cx="14363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Managed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5468049" y="4060444"/>
            <a:ext cx="35941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65">
                <a:solidFill>
                  <a:srgbClr val="FFFFFF"/>
                </a:solidFill>
                <a:latin typeface="Trebuchet MS"/>
                <a:cs typeface="Trebuchet MS"/>
              </a:rPr>
              <a:t>MAZ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50">
                <a:solidFill>
                  <a:srgbClr val="FF9900"/>
                </a:solidFill>
                <a:latin typeface="Trebuchet MS"/>
                <a:cs typeface="Trebuchet MS"/>
              </a:rPr>
              <a:t>RPO</a:t>
            </a:r>
            <a:r>
              <a:rPr dirty="0" sz="1000" spc="-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000" spc="55">
                <a:solidFill>
                  <a:srgbClr val="FF9900"/>
                </a:solidFill>
                <a:latin typeface="Trebuchet MS"/>
                <a:cs typeface="Trebuchet MS"/>
              </a:rPr>
              <a:t>=</a:t>
            </a:r>
            <a:r>
              <a:rPr dirty="0" sz="100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000" spc="-30">
                <a:solidFill>
                  <a:srgbClr val="FF9900"/>
                </a:solidFill>
                <a:latin typeface="Trebuchet MS"/>
                <a:cs typeface="Trebuchet MS"/>
              </a:rPr>
              <a:t>0,</a:t>
            </a:r>
            <a:r>
              <a:rPr dirty="0" sz="1000">
                <a:solidFill>
                  <a:srgbClr val="FF9900"/>
                </a:solidFill>
                <a:latin typeface="Trebuchet MS"/>
                <a:cs typeface="Trebuchet MS"/>
              </a:rPr>
              <a:t> RTO</a:t>
            </a:r>
            <a:r>
              <a:rPr dirty="0" sz="1000" spc="-1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000" spc="55">
                <a:solidFill>
                  <a:srgbClr val="FF9900"/>
                </a:solidFill>
                <a:latin typeface="Trebuchet MS"/>
                <a:cs typeface="Trebuchet MS"/>
              </a:rPr>
              <a:t>=</a:t>
            </a:r>
            <a:r>
              <a:rPr dirty="0" sz="1000">
                <a:solidFill>
                  <a:srgbClr val="FF9900"/>
                </a:solidFill>
                <a:latin typeface="Trebuchet MS"/>
                <a:cs typeface="Trebuchet MS"/>
              </a:rPr>
              <a:t> 60-</a:t>
            </a:r>
            <a:r>
              <a:rPr dirty="0" sz="1000" spc="55">
                <a:solidFill>
                  <a:srgbClr val="FF9900"/>
                </a:solidFill>
                <a:latin typeface="Trebuchet MS"/>
                <a:cs typeface="Trebuchet MS"/>
              </a:rPr>
              <a:t>90</a:t>
            </a:r>
            <a:r>
              <a:rPr dirty="0" sz="100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000" spc="-25">
                <a:solidFill>
                  <a:srgbClr val="FF9900"/>
                </a:solidFill>
                <a:latin typeface="Trebuchet MS"/>
                <a:cs typeface="Trebuchet MS"/>
              </a:rPr>
              <a:t>sec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000" spc="-20">
                <a:solidFill>
                  <a:srgbClr val="FF9900"/>
                </a:solidFill>
                <a:latin typeface="Trebuchet MS"/>
                <a:cs typeface="Trebuchet MS"/>
              </a:rPr>
              <a:t>Scale, </a:t>
            </a:r>
            <a:r>
              <a:rPr dirty="0" sz="1000">
                <a:solidFill>
                  <a:srgbClr val="FF9900"/>
                </a:solidFill>
                <a:latin typeface="Trebuchet MS"/>
                <a:cs typeface="Trebuchet MS"/>
              </a:rPr>
              <a:t>patches</a:t>
            </a:r>
            <a:r>
              <a:rPr dirty="0" sz="1000" spc="-1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9900"/>
                </a:solidFill>
                <a:latin typeface="Trebuchet MS"/>
                <a:cs typeface="Trebuchet MS"/>
              </a:rPr>
              <a:t>with</a:t>
            </a:r>
            <a:r>
              <a:rPr dirty="0" sz="1000" spc="-2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9900"/>
                </a:solidFill>
                <a:latin typeface="Trebuchet MS"/>
                <a:cs typeface="Trebuchet MS"/>
              </a:rPr>
              <a:t>60-</a:t>
            </a:r>
            <a:r>
              <a:rPr dirty="0" sz="1000" spc="55">
                <a:solidFill>
                  <a:srgbClr val="FF9900"/>
                </a:solidFill>
                <a:latin typeface="Trebuchet MS"/>
                <a:cs typeface="Trebuchet MS"/>
              </a:rPr>
              <a:t>90</a:t>
            </a:r>
            <a:r>
              <a:rPr dirty="0" sz="1000" spc="-2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9900"/>
                </a:solidFill>
                <a:latin typeface="Trebuchet MS"/>
                <a:cs typeface="Trebuchet MS"/>
              </a:rPr>
              <a:t>sec</a:t>
            </a:r>
            <a:r>
              <a:rPr dirty="0" sz="1000" spc="-1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9900"/>
                </a:solidFill>
                <a:latin typeface="Trebuchet MS"/>
                <a:cs typeface="Trebuchet MS"/>
              </a:rPr>
              <a:t>downtime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Performance,</a:t>
            </a:r>
            <a:r>
              <a:rPr dirty="0" sz="1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single</a:t>
            </a:r>
            <a:r>
              <a:rPr dirty="0" sz="1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node</a:t>
            </a:r>
            <a:r>
              <a:rPr dirty="0" sz="1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9900"/>
                </a:solidFill>
                <a:latin typeface="Trebuchet MS"/>
                <a:cs typeface="Trebuchet MS"/>
              </a:rPr>
              <a:t>mysql</a:t>
            </a:r>
            <a:r>
              <a:rPr dirty="0" sz="1000" spc="1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9900"/>
                </a:solidFill>
                <a:latin typeface="Trebuchet MS"/>
                <a:cs typeface="Trebuchet MS"/>
              </a:rPr>
              <a:t>5.6</a:t>
            </a:r>
            <a:r>
              <a:rPr dirty="0" sz="1000" spc="1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9900"/>
                </a:solidFill>
                <a:latin typeface="Trebuchet MS"/>
                <a:cs typeface="Trebuchet MS"/>
              </a:rPr>
              <a:t>16x</a:t>
            </a:r>
            <a:r>
              <a:rPr dirty="0" sz="1000" spc="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9900"/>
                </a:solidFill>
                <a:latin typeface="Trebuchet MS"/>
                <a:cs typeface="Trebuchet MS"/>
              </a:rPr>
              <a:t>25k</a:t>
            </a:r>
            <a:r>
              <a:rPr dirty="0" sz="1000" spc="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000" spc="-25">
                <a:solidFill>
                  <a:srgbClr val="FF9900"/>
                </a:solidFill>
                <a:latin typeface="Trebuchet MS"/>
                <a:cs typeface="Trebuchet MS"/>
              </a:rPr>
              <a:t>Write,</a:t>
            </a:r>
            <a:r>
              <a:rPr dirty="0" sz="1000" spc="1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000" spc="50">
                <a:solidFill>
                  <a:srgbClr val="FF9900"/>
                </a:solidFill>
                <a:latin typeface="Trebuchet MS"/>
                <a:cs typeface="Trebuchet MS"/>
              </a:rPr>
              <a:t>300k</a:t>
            </a:r>
            <a:r>
              <a:rPr dirty="0" sz="1000" spc="1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FF9900"/>
                </a:solidFill>
                <a:latin typeface="Trebuchet MS"/>
                <a:cs typeface="Trebuchet MS"/>
              </a:rPr>
              <a:t>Read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66" name="object 6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20623" y="225552"/>
            <a:ext cx="210311" cy="210312"/>
          </a:xfrm>
          <a:prstGeom prst="rect">
            <a:avLst/>
          </a:prstGeom>
        </p:spPr>
      </p:pic>
      <p:sp>
        <p:nvSpPr>
          <p:cNvPr id="67" name="object 67" descr=""/>
          <p:cNvSpPr txBox="1"/>
          <p:nvPr/>
        </p:nvSpPr>
        <p:spPr>
          <a:xfrm>
            <a:off x="3429794" y="4683277"/>
            <a:ext cx="2286635" cy="11683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66344" y="774191"/>
            <a:ext cx="1039494" cy="1289685"/>
            <a:chOff x="466344" y="774191"/>
            <a:chExt cx="1039494" cy="12896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344" y="774191"/>
              <a:ext cx="210312" cy="20726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6" y="1767839"/>
              <a:ext cx="295656" cy="295656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244226" y="2073655"/>
            <a:ext cx="2425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56926" y="2738120"/>
            <a:ext cx="217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85501" y="3460496"/>
            <a:ext cx="1568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901601" y="3460496"/>
            <a:ext cx="1568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867591" y="2073655"/>
            <a:ext cx="2425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880291" y="2738120"/>
            <a:ext cx="217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96688" y="528345"/>
            <a:ext cx="3948429" cy="3847465"/>
            <a:chOff x="696688" y="528345"/>
            <a:chExt cx="3948429" cy="3847465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5240" y="1767840"/>
              <a:ext cx="295656" cy="29565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055" y="2450592"/>
              <a:ext cx="295656" cy="29565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8287" y="2450592"/>
              <a:ext cx="295656" cy="29565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357733" y="1615159"/>
              <a:ext cx="1242060" cy="153670"/>
            </a:xfrm>
            <a:custGeom>
              <a:avLst/>
              <a:gdLst/>
              <a:ahLst/>
              <a:cxnLst/>
              <a:rect l="l" t="t" r="r" b="b"/>
              <a:pathLst>
                <a:path w="1242060" h="153669">
                  <a:moveTo>
                    <a:pt x="1241864" y="0"/>
                  </a:moveTo>
                  <a:lnTo>
                    <a:pt x="0" y="153268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357732" y="2944430"/>
              <a:ext cx="2623820" cy="238760"/>
            </a:xfrm>
            <a:custGeom>
              <a:avLst/>
              <a:gdLst/>
              <a:ahLst/>
              <a:cxnLst/>
              <a:rect l="l" t="t" r="r" b="b"/>
              <a:pathLst>
                <a:path w="2623820" h="238760">
                  <a:moveTo>
                    <a:pt x="0" y="238253"/>
                  </a:moveTo>
                  <a:lnTo>
                    <a:pt x="1" y="0"/>
                  </a:lnTo>
                </a:path>
                <a:path w="2623820" h="238760">
                  <a:moveTo>
                    <a:pt x="0" y="238253"/>
                  </a:moveTo>
                  <a:lnTo>
                    <a:pt x="2623366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03038" y="534695"/>
              <a:ext cx="1310005" cy="3834765"/>
            </a:xfrm>
            <a:custGeom>
              <a:avLst/>
              <a:gdLst/>
              <a:ahLst/>
              <a:cxnLst/>
              <a:rect l="l" t="t" r="r" b="b"/>
              <a:pathLst>
                <a:path w="1310005" h="3834765">
                  <a:moveTo>
                    <a:pt x="0" y="0"/>
                  </a:moveTo>
                  <a:lnTo>
                    <a:pt x="1309385" y="0"/>
                  </a:lnTo>
                  <a:lnTo>
                    <a:pt x="1309385" y="3834534"/>
                  </a:lnTo>
                  <a:lnTo>
                    <a:pt x="0" y="38345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A1C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329141" y="534695"/>
              <a:ext cx="1310005" cy="3834765"/>
            </a:xfrm>
            <a:custGeom>
              <a:avLst/>
              <a:gdLst/>
              <a:ahLst/>
              <a:cxnLst/>
              <a:rect l="l" t="t" r="r" b="b"/>
              <a:pathLst>
                <a:path w="1310004" h="3834765">
                  <a:moveTo>
                    <a:pt x="0" y="0"/>
                  </a:moveTo>
                  <a:lnTo>
                    <a:pt x="1309385" y="0"/>
                  </a:lnTo>
                  <a:lnTo>
                    <a:pt x="1309385" y="3834534"/>
                  </a:lnTo>
                  <a:lnTo>
                    <a:pt x="0" y="38345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A1C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3515519" y="567944"/>
            <a:ext cx="9512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0A1C9"/>
                </a:solidFill>
                <a:latin typeface="Trebuchet MS"/>
                <a:cs typeface="Trebuchet MS"/>
              </a:rPr>
              <a:t>Availability</a:t>
            </a:r>
            <a:r>
              <a:rPr dirty="0" sz="900" spc="-5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Zone</a:t>
            </a:r>
            <a:r>
              <a:rPr dirty="0" sz="900" spc="-10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2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1204538" y="908006"/>
            <a:ext cx="2922905" cy="2790825"/>
            <a:chOff x="1204538" y="908006"/>
            <a:chExt cx="2922905" cy="2790825"/>
          </a:xfrm>
        </p:grpSpPr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1344" y="966215"/>
              <a:ext cx="448056" cy="448055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210889" y="914356"/>
              <a:ext cx="2910205" cy="660400"/>
            </a:xfrm>
            <a:custGeom>
              <a:avLst/>
              <a:gdLst/>
              <a:ahLst/>
              <a:cxnLst/>
              <a:rect l="l" t="t" r="r" b="b"/>
              <a:pathLst>
                <a:path w="2910204" h="660400">
                  <a:moveTo>
                    <a:pt x="0" y="0"/>
                  </a:moveTo>
                  <a:lnTo>
                    <a:pt x="2909787" y="0"/>
                  </a:lnTo>
                  <a:lnTo>
                    <a:pt x="2909787" y="659850"/>
                  </a:lnTo>
                  <a:lnTo>
                    <a:pt x="0" y="659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1392" y="3188207"/>
              <a:ext cx="252984" cy="252983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52672" y="3188207"/>
              <a:ext cx="256032" cy="252983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1210890" y="3065532"/>
              <a:ext cx="2910205" cy="626745"/>
            </a:xfrm>
            <a:custGeom>
              <a:avLst/>
              <a:gdLst/>
              <a:ahLst/>
              <a:cxnLst/>
              <a:rect l="l" t="t" r="r" b="b"/>
              <a:pathLst>
                <a:path w="2910204" h="626745">
                  <a:moveTo>
                    <a:pt x="0" y="0"/>
                  </a:moveTo>
                  <a:lnTo>
                    <a:pt x="2909781" y="0"/>
                  </a:lnTo>
                  <a:lnTo>
                    <a:pt x="2909781" y="626616"/>
                  </a:lnTo>
                  <a:lnTo>
                    <a:pt x="0" y="62661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483186" y="3315440"/>
              <a:ext cx="2372995" cy="0"/>
            </a:xfrm>
            <a:custGeom>
              <a:avLst/>
              <a:gdLst/>
              <a:ahLst/>
              <a:cxnLst/>
              <a:rect l="l" t="t" r="r" b="b"/>
              <a:pathLst>
                <a:path w="2372995" h="0">
                  <a:moveTo>
                    <a:pt x="0" y="0"/>
                  </a:moveTo>
                  <a:lnTo>
                    <a:pt x="2372458" y="1"/>
                  </a:lnTo>
                </a:path>
              </a:pathLst>
            </a:custGeom>
            <a:ln w="12700">
              <a:solidFill>
                <a:srgbClr val="545B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210888" y="1672322"/>
              <a:ext cx="2910205" cy="1246505"/>
            </a:xfrm>
            <a:custGeom>
              <a:avLst/>
              <a:gdLst/>
              <a:ahLst/>
              <a:cxnLst/>
              <a:rect l="l" t="t" r="r" b="b"/>
              <a:pathLst>
                <a:path w="2910204" h="1246505">
                  <a:moveTo>
                    <a:pt x="0" y="0"/>
                  </a:moveTo>
                  <a:lnTo>
                    <a:pt x="2909787" y="0"/>
                  </a:lnTo>
                  <a:lnTo>
                    <a:pt x="2909787" y="1246284"/>
                  </a:lnTo>
                  <a:lnTo>
                    <a:pt x="0" y="124628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3055" y="1767839"/>
              <a:ext cx="448056" cy="448056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2665782" y="1574206"/>
              <a:ext cx="1308100" cy="194310"/>
            </a:xfrm>
            <a:custGeom>
              <a:avLst/>
              <a:gdLst/>
              <a:ahLst/>
              <a:cxnLst/>
              <a:rect l="l" t="t" r="r" b="b"/>
              <a:pathLst>
                <a:path w="1308100" h="194310">
                  <a:moveTo>
                    <a:pt x="1308050" y="194221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1277374" y="4060952"/>
            <a:ext cx="1924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895812" y="4060952"/>
            <a:ext cx="1924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1209543" y="3742590"/>
            <a:ext cx="2922905" cy="588010"/>
            <a:chOff x="1209543" y="3742590"/>
            <a:chExt cx="2922905" cy="588010"/>
          </a:xfrm>
        </p:grpSpPr>
        <p:pic>
          <p:nvPicPr>
            <p:cNvPr id="33" name="object 3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0535" y="3791711"/>
              <a:ext cx="252984" cy="252984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52672" y="3785615"/>
              <a:ext cx="256032" cy="252984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215893" y="3748940"/>
              <a:ext cx="2910205" cy="575310"/>
            </a:xfrm>
            <a:custGeom>
              <a:avLst/>
              <a:gdLst/>
              <a:ahLst/>
              <a:cxnLst/>
              <a:rect l="l" t="t" r="r" b="b"/>
              <a:pathLst>
                <a:path w="2910204" h="575310">
                  <a:moveTo>
                    <a:pt x="0" y="0"/>
                  </a:moveTo>
                  <a:lnTo>
                    <a:pt x="2909781" y="0"/>
                  </a:lnTo>
                  <a:lnTo>
                    <a:pt x="2909781" y="575119"/>
                  </a:lnTo>
                  <a:lnTo>
                    <a:pt x="0" y="5751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2939388" y="3881628"/>
            <a:ext cx="246379" cy="4921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algn="just" marL="9525" marR="5080" indent="-9525">
              <a:lnSpc>
                <a:spcPct val="94200"/>
              </a:lnSpc>
              <a:spcBef>
                <a:spcPts val="155"/>
              </a:spcBef>
            </a:pPr>
            <a:r>
              <a:rPr dirty="0" sz="800">
                <a:solidFill>
                  <a:srgbClr val="FF9900"/>
                </a:solidFill>
                <a:latin typeface="Trebuchet MS"/>
                <a:cs typeface="Trebuchet MS"/>
              </a:rPr>
              <a:t>EFS</a:t>
            </a:r>
            <a:r>
              <a:rPr dirty="0" sz="800" spc="-5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45">
                <a:solidFill>
                  <a:srgbClr val="FF9900"/>
                </a:solidFill>
                <a:latin typeface="Trebuchet MS"/>
                <a:cs typeface="Trebuchet MS"/>
              </a:rPr>
              <a:t>– 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NFS </a:t>
            </a:r>
            <a:r>
              <a:rPr dirty="0" sz="800" spc="-20">
                <a:solidFill>
                  <a:srgbClr val="FF9900"/>
                </a:solidFill>
                <a:latin typeface="Trebuchet MS"/>
                <a:cs typeface="Trebuchet MS"/>
              </a:rPr>
              <a:t>FSx</a:t>
            </a:r>
            <a:r>
              <a:rPr dirty="0" sz="800" spc="-3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-50">
                <a:solidFill>
                  <a:srgbClr val="FF9900"/>
                </a:solidFill>
                <a:latin typeface="Trebuchet MS"/>
                <a:cs typeface="Trebuchet MS"/>
              </a:rPr>
              <a:t>-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 SMB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046145" y="2247900"/>
            <a:ext cx="110934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Applications</a:t>
            </a:r>
            <a:r>
              <a:rPr dirty="0" sz="800" spc="3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Deployment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826203" y="1879092"/>
            <a:ext cx="438150" cy="26035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R="5080" indent="71755">
              <a:lnSpc>
                <a:spcPts val="890"/>
              </a:lnSpc>
              <a:spcBef>
                <a:spcPts val="185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Elastic 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Beanstalk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353055" y="3108960"/>
            <a:ext cx="448056" cy="448055"/>
          </a:xfrm>
          <a:prstGeom prst="rect">
            <a:avLst/>
          </a:prstGeom>
        </p:spPr>
      </p:pic>
      <p:sp>
        <p:nvSpPr>
          <p:cNvPr id="40" name="object 40" descr=""/>
          <p:cNvSpPr txBox="1"/>
          <p:nvPr/>
        </p:nvSpPr>
        <p:spPr>
          <a:xfrm>
            <a:off x="2180275" y="3223260"/>
            <a:ext cx="1056005" cy="4768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57860">
              <a:lnSpc>
                <a:spcPts val="925"/>
              </a:lnSpc>
              <a:spcBef>
                <a:spcPts val="100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RDS</a:t>
            </a:r>
            <a:endParaRPr sz="800">
              <a:latin typeface="Trebuchet MS"/>
              <a:cs typeface="Trebuchet MS"/>
            </a:endParaRPr>
          </a:p>
          <a:p>
            <a:pPr algn="ctr" marL="654050">
              <a:lnSpc>
                <a:spcPts val="925"/>
              </a:lnSpc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Multi-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AZ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Managed Database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41" name="object 41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53055" y="3810000"/>
            <a:ext cx="448056" cy="448056"/>
          </a:xfrm>
          <a:prstGeom prst="rect">
            <a:avLst/>
          </a:prstGeom>
        </p:spPr>
      </p:pic>
      <p:sp>
        <p:nvSpPr>
          <p:cNvPr id="42" name="object 42" descr=""/>
          <p:cNvSpPr txBox="1"/>
          <p:nvPr/>
        </p:nvSpPr>
        <p:spPr>
          <a:xfrm>
            <a:off x="2295589" y="1065276"/>
            <a:ext cx="844550" cy="51054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r" marL="650875" marR="5080" indent="3175">
              <a:lnSpc>
                <a:spcPts val="890"/>
              </a:lnSpc>
              <a:spcBef>
                <a:spcPts val="185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ALB NLB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Load</a:t>
            </a:r>
            <a:r>
              <a:rPr dirty="0" sz="800" spc="-6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balancer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416249" y="221820"/>
            <a:ext cx="4490720" cy="4281805"/>
            <a:chOff x="416249" y="221820"/>
            <a:chExt cx="4490720" cy="4281805"/>
          </a:xfrm>
        </p:grpSpPr>
        <p:sp>
          <p:nvSpPr>
            <p:cNvPr id="44" name="object 44" descr=""/>
            <p:cNvSpPr/>
            <p:nvPr/>
          </p:nvSpPr>
          <p:spPr>
            <a:xfrm>
              <a:off x="468319" y="774270"/>
              <a:ext cx="4293235" cy="3595370"/>
            </a:xfrm>
            <a:custGeom>
              <a:avLst/>
              <a:gdLst/>
              <a:ahLst/>
              <a:cxnLst/>
              <a:rect l="l" t="t" r="r" b="b"/>
              <a:pathLst>
                <a:path w="4293235" h="3595370">
                  <a:moveTo>
                    <a:pt x="0" y="0"/>
                  </a:moveTo>
                  <a:lnTo>
                    <a:pt x="4293223" y="0"/>
                  </a:lnTo>
                  <a:lnTo>
                    <a:pt x="4293223" y="3594958"/>
                  </a:lnTo>
                  <a:lnTo>
                    <a:pt x="0" y="359495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7D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422599" y="228170"/>
              <a:ext cx="4478020" cy="4269105"/>
            </a:xfrm>
            <a:custGeom>
              <a:avLst/>
              <a:gdLst/>
              <a:ahLst/>
              <a:cxnLst/>
              <a:rect l="l" t="t" r="r" b="b"/>
              <a:pathLst>
                <a:path w="4478020" h="4269105">
                  <a:moveTo>
                    <a:pt x="0" y="0"/>
                  </a:moveTo>
                  <a:lnTo>
                    <a:pt x="4477538" y="0"/>
                  </a:lnTo>
                  <a:lnTo>
                    <a:pt x="4477538" y="4268989"/>
                  </a:lnTo>
                  <a:lnTo>
                    <a:pt x="0" y="426898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708349" y="260095"/>
            <a:ext cx="1132205" cy="708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9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endParaRPr sz="900">
              <a:latin typeface="Trebuchet MS"/>
              <a:cs typeface="Trebuchet MS"/>
            </a:endParaRPr>
          </a:p>
          <a:p>
            <a:pPr marL="45720" marR="5080" indent="135255">
              <a:lnSpc>
                <a:spcPct val="173300"/>
              </a:lnSpc>
              <a:spcBef>
                <a:spcPts val="550"/>
              </a:spcBef>
            </a:pPr>
            <a:r>
              <a:rPr dirty="0" sz="900" spc="-20">
                <a:solidFill>
                  <a:srgbClr val="00A1C9"/>
                </a:solidFill>
                <a:latin typeface="Trebuchet MS"/>
                <a:cs typeface="Trebuchet MS"/>
              </a:rPr>
              <a:t>Availability</a:t>
            </a:r>
            <a:r>
              <a:rPr dirty="0" sz="900" spc="-5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Zone</a:t>
            </a:r>
            <a:r>
              <a:rPr dirty="0" sz="900" spc="-10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1 </a:t>
            </a:r>
            <a:r>
              <a:rPr dirty="0" sz="900" spc="-25">
                <a:solidFill>
                  <a:srgbClr val="007DBC"/>
                </a:solidFill>
                <a:latin typeface="Trebuchet MS"/>
                <a:cs typeface="Trebuchet MS"/>
              </a:rPr>
              <a:t>VPC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5147922" y="508507"/>
            <a:ext cx="13735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40">
                <a:solidFill>
                  <a:srgbClr val="F2F4F4"/>
                </a:solidFill>
                <a:latin typeface="Trebuchet MS"/>
                <a:cs typeface="Trebuchet MS"/>
              </a:rPr>
              <a:t>EFS/FSX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090734" y="3576320"/>
            <a:ext cx="127762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1500" spc="18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500" spc="25">
                <a:solidFill>
                  <a:srgbClr val="F2F4F4"/>
                </a:solidFill>
                <a:latin typeface="Trebuchet MS"/>
                <a:cs typeface="Trebuchet MS"/>
              </a:rPr>
              <a:t>EFS </a:t>
            </a:r>
            <a:r>
              <a:rPr dirty="0" sz="1500">
                <a:solidFill>
                  <a:srgbClr val="F2F4F4"/>
                </a:solidFill>
                <a:latin typeface="Trebuchet MS"/>
                <a:cs typeface="Trebuchet MS"/>
              </a:rPr>
              <a:t>Linux/NFS</a:t>
            </a:r>
            <a:r>
              <a:rPr dirty="0" sz="1500" spc="9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500" spc="-20">
                <a:solidFill>
                  <a:srgbClr val="F2F4F4"/>
                </a:solidFill>
                <a:latin typeface="Trebuchet MS"/>
                <a:cs typeface="Trebuchet MS"/>
              </a:rPr>
              <a:t>File </a:t>
            </a:r>
            <a:r>
              <a:rPr dirty="0" sz="1500" spc="-10">
                <a:solidFill>
                  <a:srgbClr val="F2F4F4"/>
                </a:solidFill>
                <a:latin typeface="Trebuchet MS"/>
                <a:cs typeface="Trebuchet MS"/>
              </a:rPr>
              <a:t>Storage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49" name="object 4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422135" y="2804160"/>
            <a:ext cx="655319" cy="655319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333744" y="935736"/>
            <a:ext cx="1002792" cy="1002791"/>
          </a:xfrm>
          <a:prstGeom prst="rect">
            <a:avLst/>
          </a:prstGeom>
        </p:spPr>
      </p:pic>
      <p:sp>
        <p:nvSpPr>
          <p:cNvPr id="51" name="object 51" descr=""/>
          <p:cNvSpPr txBox="1"/>
          <p:nvPr/>
        </p:nvSpPr>
        <p:spPr>
          <a:xfrm>
            <a:off x="5724390" y="1707895"/>
            <a:ext cx="22237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61670" marR="5080" indent="-649605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1500" spc="6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F2F4F4"/>
                </a:solidFill>
                <a:latin typeface="Trebuchet MS"/>
                <a:cs typeface="Trebuchet MS"/>
              </a:rPr>
              <a:t>FSx</a:t>
            </a:r>
            <a:r>
              <a:rPr dirty="0" sz="1500" spc="5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F2F4F4"/>
                </a:solidFill>
                <a:latin typeface="Trebuchet MS"/>
                <a:cs typeface="Trebuchet MS"/>
              </a:rPr>
              <a:t>for</a:t>
            </a:r>
            <a:r>
              <a:rPr dirty="0" sz="1500" spc="6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F2F4F4"/>
                </a:solidFill>
                <a:latin typeface="Trebuchet MS"/>
                <a:cs typeface="Trebuchet MS"/>
              </a:rPr>
              <a:t>Windows </a:t>
            </a:r>
            <a:r>
              <a:rPr dirty="0" sz="1500" spc="-20">
                <a:solidFill>
                  <a:srgbClr val="F2F4F4"/>
                </a:solidFill>
                <a:latin typeface="Trebuchet MS"/>
                <a:cs typeface="Trebuchet MS"/>
              </a:rPr>
              <a:t>File</a:t>
            </a:r>
            <a:r>
              <a:rPr dirty="0" sz="1500" spc="-9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F2F4F4"/>
                </a:solidFill>
                <a:latin typeface="Trebuchet MS"/>
                <a:cs typeface="Trebuchet MS"/>
              </a:rPr>
              <a:t>Server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52" name="object 52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20623" y="225552"/>
            <a:ext cx="210311" cy="210312"/>
          </a:xfrm>
          <a:prstGeom prst="rect">
            <a:avLst/>
          </a:prstGeom>
        </p:spPr>
      </p:pic>
      <p:sp>
        <p:nvSpPr>
          <p:cNvPr id="53" name="object 53" descr=""/>
          <p:cNvSpPr txBox="1"/>
          <p:nvPr/>
        </p:nvSpPr>
        <p:spPr>
          <a:xfrm>
            <a:off x="3429794" y="4683277"/>
            <a:ext cx="2286635" cy="11683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2531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8559" y="4702358"/>
            <a:ext cx="390523" cy="23431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468321" y="774270"/>
            <a:ext cx="6893559" cy="3595370"/>
          </a:xfrm>
          <a:custGeom>
            <a:avLst/>
            <a:gdLst/>
            <a:ahLst/>
            <a:cxnLst/>
            <a:rect l="l" t="t" r="r" b="b"/>
            <a:pathLst>
              <a:path w="6893559" h="3595370">
                <a:moveTo>
                  <a:pt x="0" y="0"/>
                </a:moveTo>
                <a:lnTo>
                  <a:pt x="6893144" y="0"/>
                </a:lnTo>
                <a:lnTo>
                  <a:pt x="6893144" y="3594958"/>
                </a:lnTo>
                <a:lnTo>
                  <a:pt x="0" y="359495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7D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741371" y="805688"/>
            <a:ext cx="2330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07DBC"/>
                </a:solidFill>
                <a:latin typeface="Trebuchet MS"/>
                <a:cs typeface="Trebuchet MS"/>
              </a:rPr>
              <a:t>VPC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422600" y="228170"/>
            <a:ext cx="7964805" cy="4269105"/>
          </a:xfrm>
          <a:custGeom>
            <a:avLst/>
            <a:gdLst/>
            <a:ahLst/>
            <a:cxnLst/>
            <a:rect l="l" t="t" r="r" b="b"/>
            <a:pathLst>
              <a:path w="7964805" h="4269105">
                <a:moveTo>
                  <a:pt x="0" y="0"/>
                </a:moveTo>
                <a:lnTo>
                  <a:pt x="7964299" y="0"/>
                </a:lnTo>
                <a:lnTo>
                  <a:pt x="7964299" y="4268989"/>
                </a:lnTo>
                <a:lnTo>
                  <a:pt x="0" y="426898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695650" y="260095"/>
            <a:ext cx="5867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9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20623" y="225552"/>
            <a:ext cx="1085215" cy="1838325"/>
            <a:chOff x="420623" y="225552"/>
            <a:chExt cx="1085215" cy="183832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623" y="225552"/>
              <a:ext cx="210311" cy="21031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343" y="774192"/>
              <a:ext cx="210312" cy="20726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055" y="1767840"/>
              <a:ext cx="295656" cy="295656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231526" y="2073655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44226" y="2738120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72801" y="3460496"/>
            <a:ext cx="1695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888901" y="3460496"/>
            <a:ext cx="1695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854891" y="2073655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867591" y="2738120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96688" y="528345"/>
            <a:ext cx="3427729" cy="3847465"/>
            <a:chOff x="696688" y="528345"/>
            <a:chExt cx="3427729" cy="3847465"/>
          </a:xfrm>
        </p:grpSpPr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5240" y="1767840"/>
              <a:ext cx="295656" cy="29565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0055" y="2450592"/>
              <a:ext cx="295656" cy="29565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8287" y="2450592"/>
              <a:ext cx="295656" cy="295656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357733" y="1615159"/>
              <a:ext cx="1242060" cy="153670"/>
            </a:xfrm>
            <a:custGeom>
              <a:avLst/>
              <a:gdLst/>
              <a:ahLst/>
              <a:cxnLst/>
              <a:rect l="l" t="t" r="r" b="b"/>
              <a:pathLst>
                <a:path w="1242060" h="153669">
                  <a:moveTo>
                    <a:pt x="1241864" y="0"/>
                  </a:moveTo>
                  <a:lnTo>
                    <a:pt x="0" y="153268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357732" y="2944430"/>
              <a:ext cx="2623820" cy="238760"/>
            </a:xfrm>
            <a:custGeom>
              <a:avLst/>
              <a:gdLst/>
              <a:ahLst/>
              <a:cxnLst/>
              <a:rect l="l" t="t" r="r" b="b"/>
              <a:pathLst>
                <a:path w="2623820" h="238760">
                  <a:moveTo>
                    <a:pt x="0" y="238253"/>
                  </a:moveTo>
                  <a:lnTo>
                    <a:pt x="1" y="0"/>
                  </a:lnTo>
                </a:path>
                <a:path w="2623820" h="238760">
                  <a:moveTo>
                    <a:pt x="0" y="238253"/>
                  </a:moveTo>
                  <a:lnTo>
                    <a:pt x="2623366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03038" y="534695"/>
              <a:ext cx="1310005" cy="3834765"/>
            </a:xfrm>
            <a:custGeom>
              <a:avLst/>
              <a:gdLst/>
              <a:ahLst/>
              <a:cxnLst/>
              <a:rect l="l" t="t" r="r" b="b"/>
              <a:pathLst>
                <a:path w="1310005" h="3834765">
                  <a:moveTo>
                    <a:pt x="0" y="0"/>
                  </a:moveTo>
                  <a:lnTo>
                    <a:pt x="1309385" y="0"/>
                  </a:lnTo>
                  <a:lnTo>
                    <a:pt x="1309385" y="3834534"/>
                  </a:lnTo>
                  <a:lnTo>
                    <a:pt x="0" y="38345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A1C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876718" y="567944"/>
            <a:ext cx="9639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0A1C9"/>
                </a:solidFill>
                <a:latin typeface="Trebuchet MS"/>
                <a:cs typeface="Trebuchet MS"/>
              </a:rPr>
              <a:t>Availability</a:t>
            </a:r>
            <a:r>
              <a:rPr dirty="0" sz="900" spc="-5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Zone</a:t>
            </a:r>
            <a:r>
              <a:rPr dirty="0" sz="900" spc="-10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1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3329140" y="534695"/>
            <a:ext cx="1310005" cy="3834765"/>
          </a:xfrm>
          <a:custGeom>
            <a:avLst/>
            <a:gdLst/>
            <a:ahLst/>
            <a:cxnLst/>
            <a:rect l="l" t="t" r="r" b="b"/>
            <a:pathLst>
              <a:path w="1310004" h="3834765">
                <a:moveTo>
                  <a:pt x="0" y="0"/>
                </a:moveTo>
                <a:lnTo>
                  <a:pt x="1309385" y="0"/>
                </a:lnTo>
                <a:lnTo>
                  <a:pt x="1309385" y="3834534"/>
                </a:lnTo>
                <a:lnTo>
                  <a:pt x="0" y="383453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A1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3502819" y="567944"/>
            <a:ext cx="9639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0A1C9"/>
                </a:solidFill>
                <a:latin typeface="Trebuchet MS"/>
                <a:cs typeface="Trebuchet MS"/>
              </a:rPr>
              <a:t>Availability</a:t>
            </a:r>
            <a:r>
              <a:rPr dirty="0" sz="900" spc="-5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Zone</a:t>
            </a:r>
            <a:r>
              <a:rPr dirty="0" sz="900" spc="-10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2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1204538" y="908006"/>
            <a:ext cx="2922905" cy="673100"/>
            <a:chOff x="1204538" y="908006"/>
            <a:chExt cx="2922905" cy="673100"/>
          </a:xfrm>
        </p:grpSpPr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71344" y="966215"/>
              <a:ext cx="448056" cy="448055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1210888" y="914356"/>
              <a:ext cx="2910205" cy="660400"/>
            </a:xfrm>
            <a:custGeom>
              <a:avLst/>
              <a:gdLst/>
              <a:ahLst/>
              <a:cxnLst/>
              <a:rect l="l" t="t" r="r" b="b"/>
              <a:pathLst>
                <a:path w="2910204" h="660400">
                  <a:moveTo>
                    <a:pt x="0" y="0"/>
                  </a:moveTo>
                  <a:lnTo>
                    <a:pt x="2909787" y="0"/>
                  </a:lnTo>
                  <a:lnTo>
                    <a:pt x="2909787" y="659850"/>
                  </a:lnTo>
                  <a:lnTo>
                    <a:pt x="0" y="659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2282889" y="1427988"/>
            <a:ext cx="6369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Load</a:t>
            </a:r>
            <a:r>
              <a:rPr dirty="0" sz="800" spc="-6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-20">
                <a:solidFill>
                  <a:srgbClr val="FF9900"/>
                </a:solidFill>
                <a:latin typeface="Trebuchet MS"/>
                <a:cs typeface="Trebuchet MS"/>
              </a:rPr>
              <a:t>balancer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1204538" y="1564682"/>
            <a:ext cx="2922905" cy="2134235"/>
            <a:chOff x="1204538" y="1564682"/>
            <a:chExt cx="2922905" cy="2134235"/>
          </a:xfrm>
        </p:grpSpPr>
        <p:pic>
          <p:nvPicPr>
            <p:cNvPr id="33" name="object 3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1392" y="3188208"/>
              <a:ext cx="252984" cy="252983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2672" y="3188208"/>
              <a:ext cx="256032" cy="252983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210890" y="3065532"/>
              <a:ext cx="2910205" cy="626745"/>
            </a:xfrm>
            <a:custGeom>
              <a:avLst/>
              <a:gdLst/>
              <a:ahLst/>
              <a:cxnLst/>
              <a:rect l="l" t="t" r="r" b="b"/>
              <a:pathLst>
                <a:path w="2910204" h="626745">
                  <a:moveTo>
                    <a:pt x="0" y="0"/>
                  </a:moveTo>
                  <a:lnTo>
                    <a:pt x="2909781" y="0"/>
                  </a:lnTo>
                  <a:lnTo>
                    <a:pt x="2909781" y="626616"/>
                  </a:lnTo>
                  <a:lnTo>
                    <a:pt x="0" y="62661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483186" y="3315440"/>
              <a:ext cx="2372995" cy="0"/>
            </a:xfrm>
            <a:custGeom>
              <a:avLst/>
              <a:gdLst/>
              <a:ahLst/>
              <a:cxnLst/>
              <a:rect l="l" t="t" r="r" b="b"/>
              <a:pathLst>
                <a:path w="2372995" h="0">
                  <a:moveTo>
                    <a:pt x="0" y="0"/>
                  </a:moveTo>
                  <a:lnTo>
                    <a:pt x="2372458" y="1"/>
                  </a:lnTo>
                </a:path>
              </a:pathLst>
            </a:custGeom>
            <a:ln w="12700">
              <a:solidFill>
                <a:srgbClr val="545B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210888" y="1672322"/>
              <a:ext cx="2910205" cy="1246505"/>
            </a:xfrm>
            <a:custGeom>
              <a:avLst/>
              <a:gdLst/>
              <a:ahLst/>
              <a:cxnLst/>
              <a:rect l="l" t="t" r="r" b="b"/>
              <a:pathLst>
                <a:path w="2910204" h="1246505">
                  <a:moveTo>
                    <a:pt x="0" y="0"/>
                  </a:moveTo>
                  <a:lnTo>
                    <a:pt x="2909787" y="0"/>
                  </a:lnTo>
                  <a:lnTo>
                    <a:pt x="2909787" y="1246284"/>
                  </a:lnTo>
                  <a:lnTo>
                    <a:pt x="0" y="124628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53055" y="1767840"/>
              <a:ext cx="448056" cy="448056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2665782" y="1574207"/>
              <a:ext cx="1308100" cy="194310"/>
            </a:xfrm>
            <a:custGeom>
              <a:avLst/>
              <a:gdLst/>
              <a:ahLst/>
              <a:cxnLst/>
              <a:rect l="l" t="t" r="r" b="b"/>
              <a:pathLst>
                <a:path w="1308100" h="194310">
                  <a:moveTo>
                    <a:pt x="1308050" y="194221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1264674" y="4060952"/>
            <a:ext cx="2051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883112" y="4060952"/>
            <a:ext cx="2051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1209543" y="3742590"/>
            <a:ext cx="2922905" cy="588010"/>
            <a:chOff x="1209543" y="3742590"/>
            <a:chExt cx="2922905" cy="588010"/>
          </a:xfrm>
        </p:grpSpPr>
        <p:pic>
          <p:nvPicPr>
            <p:cNvPr id="43" name="object 4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0535" y="3791711"/>
              <a:ext cx="252984" cy="252984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52672" y="3785615"/>
              <a:ext cx="256032" cy="252984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1215893" y="3748940"/>
              <a:ext cx="2910205" cy="575310"/>
            </a:xfrm>
            <a:custGeom>
              <a:avLst/>
              <a:gdLst/>
              <a:ahLst/>
              <a:cxnLst/>
              <a:rect l="l" t="t" r="r" b="b"/>
              <a:pathLst>
                <a:path w="2910204" h="575310">
                  <a:moveTo>
                    <a:pt x="0" y="0"/>
                  </a:moveTo>
                  <a:lnTo>
                    <a:pt x="2909781" y="0"/>
                  </a:lnTo>
                  <a:lnTo>
                    <a:pt x="2909781" y="575119"/>
                  </a:lnTo>
                  <a:lnTo>
                    <a:pt x="0" y="5751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2926688" y="3881628"/>
            <a:ext cx="259079" cy="4921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algn="just" marL="22225" marR="5080" indent="-9525">
              <a:lnSpc>
                <a:spcPct val="94200"/>
              </a:lnSpc>
              <a:spcBef>
                <a:spcPts val="155"/>
              </a:spcBef>
            </a:pPr>
            <a:r>
              <a:rPr dirty="0" sz="800">
                <a:solidFill>
                  <a:srgbClr val="FF9900"/>
                </a:solidFill>
                <a:latin typeface="Trebuchet MS"/>
                <a:cs typeface="Trebuchet MS"/>
              </a:rPr>
              <a:t>EFS</a:t>
            </a:r>
            <a:r>
              <a:rPr dirty="0" sz="800" spc="-5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45">
                <a:solidFill>
                  <a:srgbClr val="FF9900"/>
                </a:solidFill>
                <a:latin typeface="Trebuchet MS"/>
                <a:cs typeface="Trebuchet MS"/>
              </a:rPr>
              <a:t>– 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NFS </a:t>
            </a:r>
            <a:r>
              <a:rPr dirty="0" sz="800" spc="-20">
                <a:solidFill>
                  <a:srgbClr val="FF9900"/>
                </a:solidFill>
                <a:latin typeface="Trebuchet MS"/>
                <a:cs typeface="Trebuchet MS"/>
              </a:rPr>
              <a:t>FSx</a:t>
            </a:r>
            <a:r>
              <a:rPr dirty="0" sz="800" spc="-3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-50">
                <a:solidFill>
                  <a:srgbClr val="FF9900"/>
                </a:solidFill>
                <a:latin typeface="Trebuchet MS"/>
                <a:cs typeface="Trebuchet MS"/>
              </a:rPr>
              <a:t>-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 SMB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2033445" y="2247900"/>
            <a:ext cx="112204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Applications</a:t>
            </a:r>
            <a:r>
              <a:rPr dirty="0" sz="800" spc="3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Deployment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2813503" y="1879092"/>
            <a:ext cx="450850" cy="26035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 indent="71755">
              <a:lnSpc>
                <a:spcPts val="890"/>
              </a:lnSpc>
              <a:spcBef>
                <a:spcPts val="185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Elastic 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Beanstalk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2933741" y="3223260"/>
            <a:ext cx="20764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RDS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50" name="object 50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53055" y="3108960"/>
            <a:ext cx="448056" cy="448055"/>
          </a:xfrm>
          <a:prstGeom prst="rect">
            <a:avLst/>
          </a:prstGeom>
        </p:spPr>
      </p:pic>
      <p:sp>
        <p:nvSpPr>
          <p:cNvPr id="51" name="object 51" descr=""/>
          <p:cNvSpPr txBox="1"/>
          <p:nvPr/>
        </p:nvSpPr>
        <p:spPr>
          <a:xfrm>
            <a:off x="2167575" y="3336035"/>
            <a:ext cx="1068705" cy="363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945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Multi-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AZ</a:t>
            </a: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Managed Database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52" name="object 52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353055" y="3810000"/>
            <a:ext cx="448056" cy="448056"/>
          </a:xfrm>
          <a:prstGeom prst="rect">
            <a:avLst/>
          </a:prstGeom>
        </p:spPr>
      </p:pic>
      <p:sp>
        <p:nvSpPr>
          <p:cNvPr id="53" name="object 53" descr=""/>
          <p:cNvSpPr txBox="1"/>
          <p:nvPr/>
        </p:nvSpPr>
        <p:spPr>
          <a:xfrm>
            <a:off x="5214905" y="1221232"/>
            <a:ext cx="104013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FF9900"/>
                </a:solidFill>
                <a:latin typeface="Trebuchet MS"/>
                <a:cs typeface="Trebuchet MS"/>
              </a:rPr>
              <a:t>Load</a:t>
            </a:r>
            <a:r>
              <a:rPr dirty="0" sz="1300" spc="-9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9900"/>
                </a:solidFill>
                <a:latin typeface="Trebuchet MS"/>
                <a:cs typeface="Trebuchet MS"/>
              </a:rPr>
              <a:t>balancer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3429794" y="4683277"/>
            <a:ext cx="2286635" cy="11683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5238511" y="2038095"/>
            <a:ext cx="979805" cy="41592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5080" indent="30480">
              <a:lnSpc>
                <a:spcPts val="1510"/>
              </a:lnSpc>
              <a:spcBef>
                <a:spcPts val="190"/>
              </a:spcBef>
            </a:pPr>
            <a:r>
              <a:rPr dirty="0" sz="1300" spc="-10">
                <a:solidFill>
                  <a:srgbClr val="FF9900"/>
                </a:solidFill>
                <a:latin typeface="Trebuchet MS"/>
                <a:cs typeface="Trebuchet MS"/>
              </a:rPr>
              <a:t>Applications Management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5380577" y="3342640"/>
            <a:ext cx="69723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FF9900"/>
                </a:solidFill>
                <a:latin typeface="Trebuchet MS"/>
                <a:cs typeface="Trebuchet MS"/>
              </a:rPr>
              <a:t>Database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5373448" y="3937000"/>
            <a:ext cx="71120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FF9900"/>
                </a:solidFill>
                <a:latin typeface="Trebuchet MS"/>
                <a:cs typeface="Trebuchet MS"/>
              </a:rPr>
              <a:t>NFS/SMB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5331197" y="464311"/>
            <a:ext cx="822325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0" b="0">
                <a:solidFill>
                  <a:srgbClr val="FF9900"/>
                </a:solidFill>
                <a:latin typeface="Trebuchet MS"/>
                <a:cs typeface="Trebuchet MS"/>
              </a:rPr>
              <a:t>Managed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2934390" y="1065276"/>
            <a:ext cx="205740" cy="26035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 indent="3175">
              <a:lnSpc>
                <a:spcPts val="890"/>
              </a:lnSpc>
              <a:spcBef>
                <a:spcPts val="185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ALB NLB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2531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8559" y="4702358"/>
            <a:ext cx="390523" cy="23431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2587" y="273811"/>
            <a:ext cx="332105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95" b="0">
                <a:solidFill>
                  <a:srgbClr val="F2F4F4"/>
                </a:solidFill>
                <a:latin typeface="Trebuchet MS"/>
                <a:cs typeface="Trebuchet MS"/>
              </a:rPr>
              <a:t>Re-</a:t>
            </a:r>
            <a:r>
              <a:rPr dirty="0" sz="3000" spc="-45" b="0">
                <a:solidFill>
                  <a:srgbClr val="F2F4F4"/>
                </a:solidFill>
                <a:latin typeface="Trebuchet MS"/>
                <a:cs typeface="Trebuchet MS"/>
              </a:rPr>
              <a:t>platform</a:t>
            </a:r>
            <a:r>
              <a:rPr dirty="0" sz="3000" spc="35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45" b="0">
                <a:solidFill>
                  <a:srgbClr val="F2F4F4"/>
                </a:solidFill>
                <a:latin typeface="Trebuchet MS"/>
                <a:cs typeface="Trebuchet MS"/>
              </a:rPr>
              <a:t>options</a:t>
            </a:r>
            <a:endParaRPr sz="3000">
              <a:latin typeface="Trebuchet MS"/>
              <a:cs typeface="Trebuchet M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15686" y="2093037"/>
            <a:ext cx="8343900" cy="1764664"/>
            <a:chOff x="315686" y="2093037"/>
            <a:chExt cx="8343900" cy="1764664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686" y="2093037"/>
              <a:ext cx="8343560" cy="2540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686" y="2672669"/>
              <a:ext cx="8343560" cy="254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686" y="3252300"/>
              <a:ext cx="8343560" cy="2540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686" y="3831932"/>
              <a:ext cx="8343560" cy="25401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386447" y="1474215"/>
            <a:ext cx="53149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007DBC"/>
                </a:solidFill>
                <a:latin typeface="Trebuchet MS"/>
                <a:cs typeface="Trebuchet MS"/>
              </a:rPr>
              <a:t>On-</a:t>
            </a:r>
            <a:r>
              <a:rPr dirty="0" sz="700" spc="-10">
                <a:solidFill>
                  <a:srgbClr val="007DBC"/>
                </a:solidFill>
                <a:latin typeface="Trebuchet MS"/>
                <a:cs typeface="Trebuchet MS"/>
              </a:rPr>
              <a:t>Premises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837757" y="1485900"/>
            <a:ext cx="2679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007DBC"/>
                </a:solidFill>
                <a:latin typeface="Trebuchet MS"/>
                <a:cs typeface="Trebuchet MS"/>
              </a:rPr>
              <a:t>Cloud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984747" y="897568"/>
            <a:ext cx="7957184" cy="591185"/>
            <a:chOff x="984747" y="897568"/>
            <a:chExt cx="7957184" cy="591185"/>
          </a:xfrm>
        </p:grpSpPr>
        <p:sp>
          <p:nvSpPr>
            <p:cNvPr id="13" name="object 13" descr=""/>
            <p:cNvSpPr/>
            <p:nvPr/>
          </p:nvSpPr>
          <p:spPr>
            <a:xfrm>
              <a:off x="984747" y="897568"/>
              <a:ext cx="7957184" cy="591185"/>
            </a:xfrm>
            <a:custGeom>
              <a:avLst/>
              <a:gdLst/>
              <a:ahLst/>
              <a:cxnLst/>
              <a:rect l="l" t="t" r="r" b="b"/>
              <a:pathLst>
                <a:path w="7957184" h="591185">
                  <a:moveTo>
                    <a:pt x="7661527" y="0"/>
                  </a:moveTo>
                  <a:lnTo>
                    <a:pt x="7661527" y="147661"/>
                  </a:lnTo>
                  <a:lnTo>
                    <a:pt x="295319" y="147661"/>
                  </a:lnTo>
                  <a:lnTo>
                    <a:pt x="295319" y="0"/>
                  </a:lnTo>
                  <a:lnTo>
                    <a:pt x="0" y="295323"/>
                  </a:lnTo>
                  <a:lnTo>
                    <a:pt x="295319" y="590646"/>
                  </a:lnTo>
                  <a:lnTo>
                    <a:pt x="295319" y="442984"/>
                  </a:lnTo>
                  <a:lnTo>
                    <a:pt x="7661527" y="442984"/>
                  </a:lnTo>
                  <a:lnTo>
                    <a:pt x="7661527" y="590646"/>
                  </a:lnTo>
                  <a:lnTo>
                    <a:pt x="7956845" y="295323"/>
                  </a:lnTo>
                  <a:lnTo>
                    <a:pt x="7661527" y="0"/>
                  </a:lnTo>
                  <a:close/>
                </a:path>
              </a:pathLst>
            </a:custGeom>
            <a:solidFill>
              <a:srgbClr val="F2F4F4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2534" y="992050"/>
              <a:ext cx="601272" cy="406876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2004905" y="1116583"/>
            <a:ext cx="2400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Less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26525" y="1697735"/>
            <a:ext cx="6330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F2F4F4"/>
                </a:solidFill>
                <a:latin typeface="Trebuchet MS"/>
                <a:cs typeface="Trebuchet MS"/>
              </a:rPr>
              <a:t>Compute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455658" y="1893316"/>
            <a:ext cx="18815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431290" algn="l"/>
              </a:tabLst>
            </a:pPr>
            <a:r>
              <a:rPr dirty="0" sz="1000" spc="7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Elastic</a:t>
            </a:r>
            <a:r>
              <a:rPr dirty="0" sz="1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Beanstalk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Fargate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26525" y="2279904"/>
            <a:ext cx="70675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F2F4F4"/>
                </a:solidFill>
                <a:latin typeface="Trebuchet MS"/>
                <a:cs typeface="Trebuchet MS"/>
              </a:rPr>
              <a:t>Databases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325698" y="1712976"/>
            <a:ext cx="1321435" cy="955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80340" marR="173355" indent="-1905">
              <a:lnSpc>
                <a:spcPct val="105500"/>
              </a:lnSpc>
              <a:spcBef>
                <a:spcPts val="100"/>
              </a:spcBef>
            </a:pP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Server,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80">
                <a:solidFill>
                  <a:srgbClr val="FFFFFF"/>
                </a:solidFill>
                <a:latin typeface="Trebuchet MS"/>
                <a:cs typeface="Trebuchet MS"/>
              </a:rPr>
              <a:t>VM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Container,</a:t>
            </a:r>
            <a:r>
              <a:rPr dirty="0" sz="11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K8S</a:t>
            </a:r>
            <a:endParaRPr sz="1100">
              <a:latin typeface="Trebuchet MS"/>
              <a:cs typeface="Trebuchet MS"/>
            </a:endParaRPr>
          </a:p>
          <a:p>
            <a:pPr algn="ctr" marL="12065" marR="5080">
              <a:lnSpc>
                <a:spcPct val="101800"/>
              </a:lnSpc>
              <a:spcBef>
                <a:spcPts val="500"/>
              </a:spcBef>
            </a:pP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MySQL,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PostgreSQL </a:t>
            </a:r>
            <a:r>
              <a:rPr dirty="0" sz="1100" spc="85">
                <a:solidFill>
                  <a:srgbClr val="FFFFFF"/>
                </a:solidFill>
                <a:latin typeface="Trebuchet MS"/>
                <a:cs typeface="Trebuchet MS"/>
              </a:rPr>
              <a:t>SQL</a:t>
            </a:r>
            <a:r>
              <a:rPr dirty="0" sz="11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Server,</a:t>
            </a:r>
            <a:r>
              <a:rPr dirty="0" sz="11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Oracle, </a:t>
            </a:r>
            <a:r>
              <a:rPr dirty="0" sz="1100" spc="7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719979" y="2475483"/>
            <a:ext cx="7524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0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35">
                <a:solidFill>
                  <a:srgbClr val="FFFFFF"/>
                </a:solidFill>
                <a:latin typeface="Trebuchet MS"/>
                <a:cs typeface="Trebuchet MS"/>
              </a:rPr>
              <a:t>RDS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26523" y="2859023"/>
            <a:ext cx="5480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F2F4F4"/>
                </a:solidFill>
                <a:latin typeface="Trebuchet MS"/>
                <a:cs typeface="Trebuchet MS"/>
              </a:rPr>
              <a:t>Storage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664625" y="2880360"/>
            <a:ext cx="64325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NFS,</a:t>
            </a:r>
            <a:r>
              <a:rPr dirty="0" sz="11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80">
                <a:solidFill>
                  <a:srgbClr val="FFFFFF"/>
                </a:solidFill>
                <a:latin typeface="Trebuchet MS"/>
                <a:cs typeface="Trebuchet MS"/>
              </a:rPr>
              <a:t>SMB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26525" y="3438144"/>
            <a:ext cx="72961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35" b="1">
                <a:solidFill>
                  <a:srgbClr val="F2F4F4"/>
                </a:solidFill>
                <a:latin typeface="Trebuchet MS"/>
                <a:cs typeface="Trebuchet MS"/>
              </a:rPr>
              <a:t>Messaging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736647" y="3633723"/>
            <a:ext cx="71945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0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80">
                <a:solidFill>
                  <a:srgbClr val="FFFFFF"/>
                </a:solidFill>
                <a:latin typeface="Trebuchet MS"/>
                <a:cs typeface="Trebuchet MS"/>
              </a:rPr>
              <a:t>MQ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028089" y="3661155"/>
            <a:ext cx="2705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55">
                <a:solidFill>
                  <a:srgbClr val="FFFFFF"/>
                </a:solidFill>
                <a:latin typeface="Trebuchet MS"/>
                <a:cs typeface="Trebuchet MS"/>
              </a:rPr>
              <a:t>MSK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26525" y="4017264"/>
            <a:ext cx="63563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F2F4F4"/>
                </a:solidFill>
                <a:latin typeface="Trebuchet MS"/>
                <a:cs typeface="Trebuchet MS"/>
              </a:rPr>
              <a:t>Analytics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747969" y="4212844"/>
            <a:ext cx="4787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Hadoop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962070" y="4212844"/>
            <a:ext cx="2686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30">
                <a:solidFill>
                  <a:srgbClr val="FFFFFF"/>
                </a:solidFill>
                <a:latin typeface="Trebuchet MS"/>
                <a:cs typeface="Trebuchet MS"/>
              </a:rPr>
              <a:t>EMR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111163" y="4212844"/>
            <a:ext cx="1697989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0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Elasticsearch</a:t>
            </a:r>
            <a:r>
              <a:rPr dirty="0" sz="10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1489350" y="976063"/>
            <a:ext cx="4582795" cy="3247390"/>
            <a:chOff x="1489350" y="976063"/>
            <a:chExt cx="4582795" cy="3247390"/>
          </a:xfrm>
        </p:grpSpPr>
        <p:pic>
          <p:nvPicPr>
            <p:cNvPr id="31" name="object 3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3890" y="1615067"/>
              <a:ext cx="211949" cy="240558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94398" y="1628350"/>
              <a:ext cx="224085" cy="224085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74414" y="2203127"/>
              <a:ext cx="230899" cy="23835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3809" y="3377576"/>
              <a:ext cx="232112" cy="20679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6920" y="3934967"/>
              <a:ext cx="234696" cy="23469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6770" y="3882695"/>
              <a:ext cx="340235" cy="340235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1498875" y="985588"/>
              <a:ext cx="240665" cy="395605"/>
            </a:xfrm>
            <a:custGeom>
              <a:avLst/>
              <a:gdLst/>
              <a:ahLst/>
              <a:cxnLst/>
              <a:rect l="l" t="t" r="r" b="b"/>
              <a:pathLst>
                <a:path w="240664" h="395605">
                  <a:moveTo>
                    <a:pt x="240157" y="395226"/>
                  </a:moveTo>
                  <a:lnTo>
                    <a:pt x="0" y="395226"/>
                  </a:lnTo>
                  <a:lnTo>
                    <a:pt x="0" y="0"/>
                  </a:lnTo>
                  <a:lnTo>
                    <a:pt x="240157" y="0"/>
                  </a:lnTo>
                  <a:lnTo>
                    <a:pt x="240157" y="367790"/>
                  </a:lnTo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531081" y="1021770"/>
              <a:ext cx="175895" cy="36195"/>
            </a:xfrm>
            <a:custGeom>
              <a:avLst/>
              <a:gdLst/>
              <a:ahLst/>
              <a:cxnLst/>
              <a:rect l="l" t="t" r="r" b="b"/>
              <a:pathLst>
                <a:path w="175894" h="36194">
                  <a:moveTo>
                    <a:pt x="0" y="0"/>
                  </a:moveTo>
                  <a:lnTo>
                    <a:pt x="175744" y="0"/>
                  </a:lnTo>
                  <a:lnTo>
                    <a:pt x="175744" y="36183"/>
                  </a:lnTo>
                  <a:lnTo>
                    <a:pt x="0" y="3618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531081" y="1057953"/>
              <a:ext cx="175895" cy="35560"/>
            </a:xfrm>
            <a:custGeom>
              <a:avLst/>
              <a:gdLst/>
              <a:ahLst/>
              <a:cxnLst/>
              <a:rect l="l" t="t" r="r" b="b"/>
              <a:pathLst>
                <a:path w="175894" h="35559">
                  <a:moveTo>
                    <a:pt x="0" y="0"/>
                  </a:moveTo>
                  <a:lnTo>
                    <a:pt x="175744" y="0"/>
                  </a:lnTo>
                  <a:lnTo>
                    <a:pt x="175744" y="35387"/>
                  </a:lnTo>
                  <a:lnTo>
                    <a:pt x="0" y="3538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531081" y="1093340"/>
              <a:ext cx="175895" cy="36195"/>
            </a:xfrm>
            <a:custGeom>
              <a:avLst/>
              <a:gdLst/>
              <a:ahLst/>
              <a:cxnLst/>
              <a:rect l="l" t="t" r="r" b="b"/>
              <a:pathLst>
                <a:path w="175894" h="36194">
                  <a:moveTo>
                    <a:pt x="0" y="0"/>
                  </a:moveTo>
                  <a:lnTo>
                    <a:pt x="175744" y="0"/>
                  </a:lnTo>
                  <a:lnTo>
                    <a:pt x="175744" y="36183"/>
                  </a:lnTo>
                  <a:lnTo>
                    <a:pt x="0" y="3618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531081" y="1129522"/>
              <a:ext cx="175895" cy="36195"/>
            </a:xfrm>
            <a:custGeom>
              <a:avLst/>
              <a:gdLst/>
              <a:ahLst/>
              <a:cxnLst/>
              <a:rect l="l" t="t" r="r" b="b"/>
              <a:pathLst>
                <a:path w="175894" h="36194">
                  <a:moveTo>
                    <a:pt x="0" y="0"/>
                  </a:moveTo>
                  <a:lnTo>
                    <a:pt x="175744" y="0"/>
                  </a:lnTo>
                  <a:lnTo>
                    <a:pt x="175744" y="35785"/>
                  </a:lnTo>
                  <a:lnTo>
                    <a:pt x="0" y="35785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531081" y="1165307"/>
              <a:ext cx="175895" cy="36195"/>
            </a:xfrm>
            <a:custGeom>
              <a:avLst/>
              <a:gdLst/>
              <a:ahLst/>
              <a:cxnLst/>
              <a:rect l="l" t="t" r="r" b="b"/>
              <a:pathLst>
                <a:path w="175894" h="36194">
                  <a:moveTo>
                    <a:pt x="0" y="0"/>
                  </a:moveTo>
                  <a:lnTo>
                    <a:pt x="175744" y="0"/>
                  </a:lnTo>
                  <a:lnTo>
                    <a:pt x="175744" y="36183"/>
                  </a:lnTo>
                  <a:lnTo>
                    <a:pt x="0" y="3618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531081" y="1201491"/>
              <a:ext cx="175895" cy="35560"/>
            </a:xfrm>
            <a:custGeom>
              <a:avLst/>
              <a:gdLst/>
              <a:ahLst/>
              <a:cxnLst/>
              <a:rect l="l" t="t" r="r" b="b"/>
              <a:pathLst>
                <a:path w="175894" h="35559">
                  <a:moveTo>
                    <a:pt x="0" y="0"/>
                  </a:moveTo>
                  <a:lnTo>
                    <a:pt x="175744" y="0"/>
                  </a:lnTo>
                  <a:lnTo>
                    <a:pt x="175744" y="35387"/>
                  </a:lnTo>
                  <a:lnTo>
                    <a:pt x="0" y="3538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531081" y="1236878"/>
              <a:ext cx="175895" cy="36195"/>
            </a:xfrm>
            <a:custGeom>
              <a:avLst/>
              <a:gdLst/>
              <a:ahLst/>
              <a:cxnLst/>
              <a:rect l="l" t="t" r="r" b="b"/>
              <a:pathLst>
                <a:path w="175894" h="36194">
                  <a:moveTo>
                    <a:pt x="0" y="0"/>
                  </a:moveTo>
                  <a:lnTo>
                    <a:pt x="175744" y="0"/>
                  </a:lnTo>
                  <a:lnTo>
                    <a:pt x="175744" y="36183"/>
                  </a:lnTo>
                  <a:lnTo>
                    <a:pt x="0" y="3618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531081" y="1273060"/>
              <a:ext cx="175895" cy="36195"/>
            </a:xfrm>
            <a:custGeom>
              <a:avLst/>
              <a:gdLst/>
              <a:ahLst/>
              <a:cxnLst/>
              <a:rect l="l" t="t" r="r" b="b"/>
              <a:pathLst>
                <a:path w="175894" h="36194">
                  <a:moveTo>
                    <a:pt x="0" y="0"/>
                  </a:moveTo>
                  <a:lnTo>
                    <a:pt x="175744" y="0"/>
                  </a:lnTo>
                  <a:lnTo>
                    <a:pt x="175744" y="36183"/>
                  </a:lnTo>
                  <a:lnTo>
                    <a:pt x="0" y="3618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531081" y="1309244"/>
              <a:ext cx="175895" cy="36195"/>
            </a:xfrm>
            <a:custGeom>
              <a:avLst/>
              <a:gdLst/>
              <a:ahLst/>
              <a:cxnLst/>
              <a:rect l="l" t="t" r="r" b="b"/>
              <a:pathLst>
                <a:path w="175894" h="36194">
                  <a:moveTo>
                    <a:pt x="0" y="0"/>
                  </a:moveTo>
                  <a:lnTo>
                    <a:pt x="175744" y="0"/>
                  </a:lnTo>
                  <a:lnTo>
                    <a:pt x="175744" y="36183"/>
                  </a:lnTo>
                  <a:lnTo>
                    <a:pt x="0" y="3618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531081" y="1345426"/>
              <a:ext cx="175895" cy="35560"/>
            </a:xfrm>
            <a:custGeom>
              <a:avLst/>
              <a:gdLst/>
              <a:ahLst/>
              <a:cxnLst/>
              <a:rect l="l" t="t" r="r" b="b"/>
              <a:pathLst>
                <a:path w="175894" h="35559">
                  <a:moveTo>
                    <a:pt x="0" y="0"/>
                  </a:moveTo>
                  <a:lnTo>
                    <a:pt x="175744" y="0"/>
                  </a:lnTo>
                  <a:lnTo>
                    <a:pt x="175744" y="35387"/>
                  </a:lnTo>
                  <a:lnTo>
                    <a:pt x="0" y="3538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636448" y="1021770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w="0" h="359409">
                  <a:moveTo>
                    <a:pt x="0" y="0"/>
                  </a:moveTo>
                  <a:lnTo>
                    <a:pt x="1" y="359043"/>
                  </a:lnTo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601061" y="1021770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w="0" h="359409">
                  <a:moveTo>
                    <a:pt x="0" y="0"/>
                  </a:moveTo>
                  <a:lnTo>
                    <a:pt x="1" y="359043"/>
                  </a:lnTo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670643" y="1018589"/>
              <a:ext cx="0" cy="358775"/>
            </a:xfrm>
            <a:custGeom>
              <a:avLst/>
              <a:gdLst/>
              <a:ahLst/>
              <a:cxnLst/>
              <a:rect l="l" t="t" r="r" b="b"/>
              <a:pathLst>
                <a:path w="0" h="358775">
                  <a:moveTo>
                    <a:pt x="0" y="0"/>
                  </a:moveTo>
                  <a:lnTo>
                    <a:pt x="1" y="358646"/>
                  </a:lnTo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566468" y="1021770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w="0" h="359409">
                  <a:moveTo>
                    <a:pt x="0" y="0"/>
                  </a:moveTo>
                  <a:lnTo>
                    <a:pt x="1" y="359043"/>
                  </a:lnTo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720344" y="1337077"/>
              <a:ext cx="85725" cy="43815"/>
            </a:xfrm>
            <a:custGeom>
              <a:avLst/>
              <a:gdLst/>
              <a:ahLst/>
              <a:cxnLst/>
              <a:rect l="l" t="t" r="r" b="b"/>
              <a:pathLst>
                <a:path w="85725" h="43815">
                  <a:moveTo>
                    <a:pt x="70690" y="15679"/>
                  </a:moveTo>
                  <a:lnTo>
                    <a:pt x="69868" y="15679"/>
                  </a:lnTo>
                  <a:lnTo>
                    <a:pt x="69046" y="15679"/>
                  </a:lnTo>
                  <a:lnTo>
                    <a:pt x="66182" y="9399"/>
                  </a:lnTo>
                  <a:lnTo>
                    <a:pt x="61545" y="4435"/>
                  </a:lnTo>
                  <a:lnTo>
                    <a:pt x="55522" y="1173"/>
                  </a:lnTo>
                  <a:lnTo>
                    <a:pt x="48496" y="0"/>
                  </a:lnTo>
                  <a:lnTo>
                    <a:pt x="41458" y="1160"/>
                  </a:lnTo>
                  <a:lnTo>
                    <a:pt x="35345" y="4332"/>
                  </a:lnTo>
                  <a:lnTo>
                    <a:pt x="30464" y="9051"/>
                  </a:lnTo>
                  <a:lnTo>
                    <a:pt x="27125" y="14854"/>
                  </a:lnTo>
                  <a:lnTo>
                    <a:pt x="26303" y="17329"/>
                  </a:lnTo>
                  <a:lnTo>
                    <a:pt x="23837" y="18154"/>
                  </a:lnTo>
                  <a:lnTo>
                    <a:pt x="22193" y="17329"/>
                  </a:lnTo>
                  <a:lnTo>
                    <a:pt x="18905" y="15679"/>
                  </a:lnTo>
                  <a:lnTo>
                    <a:pt x="15617" y="14854"/>
                  </a:lnTo>
                  <a:lnTo>
                    <a:pt x="12329" y="16504"/>
                  </a:lnTo>
                  <a:lnTo>
                    <a:pt x="7397" y="17329"/>
                  </a:lnTo>
                  <a:lnTo>
                    <a:pt x="3287" y="21455"/>
                  </a:lnTo>
                  <a:lnTo>
                    <a:pt x="1643" y="26407"/>
                  </a:lnTo>
                  <a:lnTo>
                    <a:pt x="0" y="35484"/>
                  </a:lnTo>
                  <a:lnTo>
                    <a:pt x="6575" y="43737"/>
                  </a:lnTo>
                  <a:lnTo>
                    <a:pt x="15617" y="43737"/>
                  </a:lnTo>
                  <a:lnTo>
                    <a:pt x="46981" y="43737"/>
                  </a:lnTo>
                  <a:lnTo>
                    <a:pt x="63087" y="43737"/>
                  </a:lnTo>
                  <a:lnTo>
                    <a:pt x="69020" y="43737"/>
                  </a:lnTo>
                  <a:lnTo>
                    <a:pt x="69868" y="43737"/>
                  </a:lnTo>
                  <a:lnTo>
                    <a:pt x="77266" y="43737"/>
                  </a:lnTo>
                  <a:lnTo>
                    <a:pt x="83842" y="38785"/>
                  </a:lnTo>
                  <a:lnTo>
                    <a:pt x="84664" y="31358"/>
                  </a:lnTo>
                  <a:lnTo>
                    <a:pt x="85486" y="23106"/>
                  </a:lnTo>
                  <a:lnTo>
                    <a:pt x="78910" y="15679"/>
                  </a:lnTo>
                  <a:lnTo>
                    <a:pt x="70690" y="15679"/>
                  </a:lnTo>
                  <a:close/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78626" y="3930508"/>
              <a:ext cx="225330" cy="24462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45030" y="2200981"/>
              <a:ext cx="230899" cy="238358"/>
            </a:xfrm>
            <a:prstGeom prst="rect">
              <a:avLst/>
            </a:prstGeom>
          </p:spPr>
        </p:pic>
      </p:grpSp>
      <p:sp>
        <p:nvSpPr>
          <p:cNvPr id="55" name="object 55" descr=""/>
          <p:cNvSpPr txBox="1"/>
          <p:nvPr/>
        </p:nvSpPr>
        <p:spPr>
          <a:xfrm>
            <a:off x="4968847" y="2472435"/>
            <a:ext cx="40195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Aurora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3864864" y="2721864"/>
            <a:ext cx="1445260" cy="387350"/>
            <a:chOff x="3864864" y="2721864"/>
            <a:chExt cx="1445260" cy="387350"/>
          </a:xfrm>
        </p:grpSpPr>
        <p:pic>
          <p:nvPicPr>
            <p:cNvPr id="57" name="object 5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3584" y="2779776"/>
              <a:ext cx="256032" cy="256031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4864" y="2721864"/>
              <a:ext cx="387096" cy="387095"/>
            </a:xfrm>
            <a:prstGeom prst="rect">
              <a:avLst/>
            </a:prstGeom>
          </p:spPr>
        </p:pic>
      </p:grpSp>
      <p:sp>
        <p:nvSpPr>
          <p:cNvPr id="59" name="object 59" descr=""/>
          <p:cNvSpPr txBox="1"/>
          <p:nvPr/>
        </p:nvSpPr>
        <p:spPr>
          <a:xfrm>
            <a:off x="3974156" y="3057651"/>
            <a:ext cx="2139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FSx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5083863" y="3082035"/>
            <a:ext cx="223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EFS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382844" y="4423155"/>
            <a:ext cx="120904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Elasticsearch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5021244" y="2199260"/>
            <a:ext cx="1212215" cy="1426210"/>
            <a:chOff x="5021244" y="2199260"/>
            <a:chExt cx="1212215" cy="1426210"/>
          </a:xfrm>
        </p:grpSpPr>
        <p:pic>
          <p:nvPicPr>
            <p:cNvPr id="63" name="object 6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1244" y="3368114"/>
              <a:ext cx="256764" cy="256764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02409" y="2199260"/>
              <a:ext cx="230899" cy="238358"/>
            </a:xfrm>
            <a:prstGeom prst="rect">
              <a:avLst/>
            </a:prstGeom>
          </p:spPr>
        </p:pic>
      </p:grpSp>
      <p:sp>
        <p:nvSpPr>
          <p:cNvPr id="65" name="object 65" descr=""/>
          <p:cNvSpPr txBox="1"/>
          <p:nvPr/>
        </p:nvSpPr>
        <p:spPr>
          <a:xfrm>
            <a:off x="5740488" y="2469388"/>
            <a:ext cx="7734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DocumentDB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66" name="object 66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803187" y="1639168"/>
            <a:ext cx="224085" cy="224085"/>
          </a:xfrm>
          <a:prstGeom prst="rect">
            <a:avLst/>
          </a:prstGeom>
        </p:spPr>
      </p:pic>
      <p:sp>
        <p:nvSpPr>
          <p:cNvPr id="67" name="object 67" descr=""/>
          <p:cNvSpPr txBox="1"/>
          <p:nvPr/>
        </p:nvSpPr>
        <p:spPr>
          <a:xfrm>
            <a:off x="5803026" y="1878076"/>
            <a:ext cx="2343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EKS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3352800" y="859535"/>
            <a:ext cx="3594100" cy="3655060"/>
            <a:chOff x="3352800" y="859535"/>
            <a:chExt cx="3594100" cy="3655060"/>
          </a:xfrm>
        </p:grpSpPr>
        <p:pic>
          <p:nvPicPr>
            <p:cNvPr id="69" name="object 6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52800" y="859535"/>
              <a:ext cx="3593592" cy="3654552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3383065" y="891881"/>
              <a:ext cx="3479165" cy="3536315"/>
            </a:xfrm>
            <a:custGeom>
              <a:avLst/>
              <a:gdLst/>
              <a:ahLst/>
              <a:cxnLst/>
              <a:rect l="l" t="t" r="r" b="b"/>
              <a:pathLst>
                <a:path w="3479165" h="3536315">
                  <a:moveTo>
                    <a:pt x="0" y="0"/>
                  </a:moveTo>
                  <a:lnTo>
                    <a:pt x="3478568" y="0"/>
                  </a:lnTo>
                  <a:lnTo>
                    <a:pt x="3478568" y="3536001"/>
                  </a:lnTo>
                  <a:lnTo>
                    <a:pt x="0" y="353600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EB5F0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 descr=""/>
          <p:cNvSpPr txBox="1"/>
          <p:nvPr/>
        </p:nvSpPr>
        <p:spPr>
          <a:xfrm>
            <a:off x="1629072" y="3364991"/>
            <a:ext cx="711835" cy="379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9209">
              <a:lnSpc>
                <a:spcPct val="105500"/>
              </a:lnSpc>
              <a:spcBef>
                <a:spcPts val="100"/>
              </a:spcBef>
            </a:pP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ActiveMQ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Kafka,</a:t>
            </a: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ESB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3429794" y="4683277"/>
            <a:ext cx="2286635" cy="11683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24089" y="4790440"/>
            <a:ext cx="436753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890" y="1916348"/>
              <a:ext cx="726947" cy="53949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2099" y="2226482"/>
              <a:ext cx="212598" cy="4038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2990" y="1880534"/>
              <a:ext cx="2707830" cy="57531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5469" y="2727878"/>
              <a:ext cx="4034288" cy="3068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2531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8559" y="4702358"/>
            <a:ext cx="390523" cy="23431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2587" y="273811"/>
            <a:ext cx="31921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95" b="0">
                <a:solidFill>
                  <a:srgbClr val="F2F2F2"/>
                </a:solidFill>
                <a:latin typeface="Trebuchet MS"/>
                <a:cs typeface="Trebuchet MS"/>
              </a:rPr>
              <a:t>Re-</a:t>
            </a:r>
            <a:r>
              <a:rPr dirty="0" sz="3000" spc="-180" b="0">
                <a:solidFill>
                  <a:srgbClr val="F2F2F2"/>
                </a:solidFill>
                <a:latin typeface="Trebuchet MS"/>
                <a:cs typeface="Trebuchet MS"/>
              </a:rPr>
              <a:t>architect </a:t>
            </a:r>
            <a:r>
              <a:rPr dirty="0" sz="3000" spc="-55" b="0">
                <a:latin typeface="Trebuchet MS"/>
                <a:cs typeface="Trebuchet MS"/>
              </a:rPr>
              <a:t>options</a:t>
            </a:r>
            <a:endParaRPr sz="30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9347" y="1255469"/>
            <a:ext cx="1587499" cy="1595437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202700" y="2769107"/>
            <a:ext cx="10096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cap="small" sz="1400" spc="-10" b="1">
                <a:solidFill>
                  <a:srgbClr val="FFFFFF"/>
                </a:solidFill>
                <a:latin typeface="Arial"/>
                <a:cs typeface="Arial"/>
              </a:rPr>
              <a:t>Serverless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60754" y="2048909"/>
            <a:ext cx="353260" cy="416317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856699" y="2769107"/>
            <a:ext cx="9931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cap="small" sz="1400" spc="-10" b="1">
                <a:solidFill>
                  <a:srgbClr val="FFFFFF"/>
                </a:solidFill>
                <a:latin typeface="Arial"/>
                <a:cs typeface="Arial"/>
              </a:rPr>
              <a:t>Containers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51999" y="1300073"/>
            <a:ext cx="1736089" cy="1587500"/>
            <a:chOff x="551999" y="1300073"/>
            <a:chExt cx="1736089" cy="1587500"/>
          </a:xfrm>
        </p:grpSpPr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999" y="1300073"/>
              <a:ext cx="1587500" cy="15875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0857" y="1530784"/>
              <a:ext cx="352287" cy="35228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4763" y="1975368"/>
              <a:ext cx="353260" cy="416316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585852" y="1448787"/>
            <a:ext cx="2958465" cy="219456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ts val="2095"/>
              </a:lnSpc>
              <a:spcBef>
                <a:spcPts val="115"/>
              </a:spcBef>
            </a:pPr>
            <a:r>
              <a:rPr dirty="0" sz="1750" spc="45">
                <a:solidFill>
                  <a:srgbClr val="00B050"/>
                </a:solidFill>
                <a:latin typeface="Trebuchet MS"/>
                <a:cs typeface="Trebuchet MS"/>
              </a:rPr>
              <a:t>Pros:</a:t>
            </a:r>
            <a:endParaRPr sz="1750">
              <a:latin typeface="Trebuchet MS"/>
              <a:cs typeface="Trebuchet MS"/>
            </a:endParaRPr>
          </a:p>
          <a:p>
            <a:pPr marL="298450" marR="325755" indent="-285750">
              <a:lnSpc>
                <a:spcPts val="2180"/>
              </a:lnSpc>
              <a:spcBef>
                <a:spcPts val="45"/>
              </a:spcBef>
              <a:buFont typeface="Arial"/>
              <a:buChar char="•"/>
              <a:tabLst>
                <a:tab pos="298450" algn="l"/>
              </a:tabLst>
            </a:pPr>
            <a:r>
              <a:rPr dirty="0" sz="1800">
                <a:solidFill>
                  <a:srgbClr val="F2F2F2"/>
                </a:solidFill>
                <a:latin typeface="Trebuchet MS"/>
                <a:cs typeface="Trebuchet MS"/>
              </a:rPr>
              <a:t>Realize</a:t>
            </a:r>
            <a:r>
              <a:rPr dirty="0" sz="1800" spc="295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2F2F2"/>
                </a:solidFill>
                <a:latin typeface="Trebuchet MS"/>
                <a:cs typeface="Trebuchet MS"/>
              </a:rPr>
              <a:t>full</a:t>
            </a:r>
            <a:r>
              <a:rPr dirty="0" sz="1800" spc="295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55">
                <a:solidFill>
                  <a:srgbClr val="F2F2F2"/>
                </a:solidFill>
                <a:latin typeface="Trebuchet MS"/>
                <a:cs typeface="Trebuchet MS"/>
              </a:rPr>
              <a:t>potential of</a:t>
            </a:r>
            <a:r>
              <a:rPr dirty="0" sz="1800" spc="135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2F2F2"/>
                </a:solidFill>
                <a:latin typeface="Trebuchet MS"/>
                <a:cs typeface="Trebuchet MS"/>
              </a:rPr>
              <a:t>target</a:t>
            </a:r>
            <a:r>
              <a:rPr dirty="0" sz="1800" spc="135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75">
                <a:solidFill>
                  <a:srgbClr val="F2F2F2"/>
                </a:solidFill>
                <a:latin typeface="Trebuchet MS"/>
                <a:cs typeface="Trebuchet MS"/>
              </a:rPr>
              <a:t>cloud</a:t>
            </a:r>
            <a:endParaRPr sz="1800">
              <a:latin typeface="Trebuchet MS"/>
              <a:cs typeface="Trebuchet MS"/>
            </a:endParaRPr>
          </a:p>
          <a:p>
            <a:pPr marL="298450">
              <a:lnSpc>
                <a:spcPts val="2030"/>
              </a:lnSpc>
            </a:pPr>
            <a:r>
              <a:rPr dirty="0" sz="1800" spc="70">
                <a:solidFill>
                  <a:srgbClr val="F2F2F2"/>
                </a:solidFill>
                <a:latin typeface="Trebuchet MS"/>
                <a:cs typeface="Trebuchet MS"/>
              </a:rPr>
              <a:t>platform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ts val="1985"/>
              </a:lnSpc>
            </a:pPr>
            <a:r>
              <a:rPr dirty="0" sz="1750" spc="60">
                <a:solidFill>
                  <a:srgbClr val="FF0000"/>
                </a:solidFill>
                <a:latin typeface="Trebuchet MS"/>
                <a:cs typeface="Trebuchet MS"/>
              </a:rPr>
              <a:t>Cons</a:t>
            </a:r>
            <a:r>
              <a:rPr dirty="0" sz="1750" spc="60">
                <a:solidFill>
                  <a:srgbClr val="C00000"/>
                </a:solidFill>
                <a:latin typeface="Trebuchet MS"/>
                <a:cs typeface="Trebuchet MS"/>
              </a:rPr>
              <a:t>:</a:t>
            </a:r>
            <a:endParaRPr sz="1750">
              <a:latin typeface="Trebuchet MS"/>
              <a:cs typeface="Trebuchet MS"/>
            </a:endParaRPr>
          </a:p>
          <a:p>
            <a:pPr marL="297815" indent="-285115">
              <a:lnSpc>
                <a:spcPts val="2155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800" spc="50">
                <a:solidFill>
                  <a:srgbClr val="F2F2F2"/>
                </a:solidFill>
                <a:latin typeface="Trebuchet MS"/>
                <a:cs typeface="Trebuchet MS"/>
              </a:rPr>
              <a:t>Requires</a:t>
            </a:r>
            <a:r>
              <a:rPr dirty="0" sz="1800" spc="20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2F2F2"/>
                </a:solidFill>
                <a:latin typeface="Trebuchet MS"/>
                <a:cs typeface="Trebuchet MS"/>
              </a:rPr>
              <a:t>the</a:t>
            </a:r>
            <a:r>
              <a:rPr dirty="0" sz="1800" spc="20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F2F2F2"/>
                </a:solidFill>
                <a:latin typeface="Trebuchet MS"/>
                <a:cs typeface="Trebuchet MS"/>
              </a:rPr>
              <a:t>largest</a:t>
            </a:r>
            <a:endParaRPr sz="1800">
              <a:latin typeface="Trebuchet MS"/>
              <a:cs typeface="Trebuchet MS"/>
            </a:endParaRPr>
          </a:p>
          <a:p>
            <a:pPr marL="298450" marR="5080">
              <a:lnSpc>
                <a:spcPct val="101099"/>
              </a:lnSpc>
              <a:spcBef>
                <a:spcPts val="25"/>
              </a:spcBef>
            </a:pPr>
            <a:r>
              <a:rPr dirty="0" sz="1800" spc="65">
                <a:solidFill>
                  <a:srgbClr val="F2F2F2"/>
                </a:solidFill>
                <a:latin typeface="Trebuchet MS"/>
                <a:cs typeface="Trebuchet MS"/>
              </a:rPr>
              <a:t>investment</a:t>
            </a:r>
            <a:r>
              <a:rPr dirty="0" sz="1800" spc="18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2F2F2"/>
                </a:solidFill>
                <a:latin typeface="Trebuchet MS"/>
                <a:cs typeface="Trebuchet MS"/>
              </a:rPr>
              <a:t>and</a:t>
            </a:r>
            <a:r>
              <a:rPr dirty="0" sz="1800" spc="18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2F2F2"/>
                </a:solidFill>
                <a:latin typeface="Trebuchet MS"/>
                <a:cs typeface="Trebuchet MS"/>
              </a:rPr>
              <a:t>level</a:t>
            </a:r>
            <a:r>
              <a:rPr dirty="0" sz="1800" spc="18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2F2F2"/>
                </a:solidFill>
                <a:latin typeface="Trebuchet MS"/>
                <a:cs typeface="Trebuchet MS"/>
              </a:rPr>
              <a:t>of </a:t>
            </a:r>
            <a:r>
              <a:rPr dirty="0" sz="1800">
                <a:solidFill>
                  <a:srgbClr val="F2F2F2"/>
                </a:solidFill>
                <a:latin typeface="Trebuchet MS"/>
                <a:cs typeface="Trebuchet MS"/>
              </a:rPr>
              <a:t>effort</a:t>
            </a:r>
            <a:r>
              <a:rPr dirty="0" sz="1800" spc="31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2F2F2"/>
                </a:solidFill>
                <a:latin typeface="Trebuchet MS"/>
                <a:cs typeface="Trebuchet MS"/>
              </a:rPr>
              <a:t>to</a:t>
            </a:r>
            <a:r>
              <a:rPr dirty="0" sz="1800" spc="32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2F2F2"/>
                </a:solidFill>
                <a:latin typeface="Trebuchet MS"/>
                <a:cs typeface="Trebuchet MS"/>
              </a:rPr>
              <a:t>realize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8033689" y="114363"/>
            <a:ext cx="1010919" cy="807720"/>
            <a:chOff x="8033689" y="114363"/>
            <a:chExt cx="1010919" cy="807720"/>
          </a:xfrm>
        </p:grpSpPr>
        <p:sp>
          <p:nvSpPr>
            <p:cNvPr id="15" name="object 15" descr=""/>
            <p:cNvSpPr/>
            <p:nvPr/>
          </p:nvSpPr>
          <p:spPr>
            <a:xfrm>
              <a:off x="8483945" y="434947"/>
              <a:ext cx="219075" cy="400685"/>
            </a:xfrm>
            <a:custGeom>
              <a:avLst/>
              <a:gdLst/>
              <a:ahLst/>
              <a:cxnLst/>
              <a:rect l="l" t="t" r="r" b="b"/>
              <a:pathLst>
                <a:path w="219075" h="400684">
                  <a:moveTo>
                    <a:pt x="218589" y="400316"/>
                  </a:moveTo>
                  <a:lnTo>
                    <a:pt x="0" y="400316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315802" y="682917"/>
              <a:ext cx="33655" cy="38100"/>
            </a:xfrm>
            <a:custGeom>
              <a:avLst/>
              <a:gdLst/>
              <a:ahLst/>
              <a:cxnLst/>
              <a:rect l="l" t="t" r="r" b="b"/>
              <a:pathLst>
                <a:path w="33654" h="38100">
                  <a:moveTo>
                    <a:pt x="0" y="38022"/>
                  </a:moveTo>
                  <a:lnTo>
                    <a:pt x="33574" y="0"/>
                  </a:lnTo>
                </a:path>
              </a:pathLst>
            </a:custGeom>
            <a:ln w="19050">
              <a:solidFill>
                <a:srgbClr val="545B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333161" y="702643"/>
              <a:ext cx="62230" cy="46990"/>
            </a:xfrm>
            <a:custGeom>
              <a:avLst/>
              <a:gdLst/>
              <a:ahLst/>
              <a:cxnLst/>
              <a:rect l="l" t="t" r="r" b="b"/>
              <a:pathLst>
                <a:path w="62229" h="46990">
                  <a:moveTo>
                    <a:pt x="0" y="0"/>
                  </a:moveTo>
                  <a:lnTo>
                    <a:pt x="61946" y="46732"/>
                  </a:lnTo>
                </a:path>
              </a:pathLst>
            </a:custGeom>
            <a:ln w="19050">
              <a:solidFill>
                <a:srgbClr val="545B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208543" y="570100"/>
              <a:ext cx="275590" cy="302260"/>
            </a:xfrm>
            <a:custGeom>
              <a:avLst/>
              <a:gdLst/>
              <a:ahLst/>
              <a:cxnLst/>
              <a:rect l="l" t="t" r="r" b="b"/>
              <a:pathLst>
                <a:path w="275590" h="302259">
                  <a:moveTo>
                    <a:pt x="18025" y="0"/>
                  </a:moveTo>
                  <a:lnTo>
                    <a:pt x="164860" y="0"/>
                  </a:lnTo>
                  <a:lnTo>
                    <a:pt x="210781" y="171386"/>
                  </a:lnTo>
                  <a:lnTo>
                    <a:pt x="275403" y="171386"/>
                  </a:lnTo>
                  <a:lnTo>
                    <a:pt x="275403" y="281960"/>
                  </a:lnTo>
                  <a:lnTo>
                    <a:pt x="273986" y="289635"/>
                  </a:lnTo>
                  <a:lnTo>
                    <a:pt x="270123" y="295902"/>
                  </a:lnTo>
                  <a:lnTo>
                    <a:pt x="264394" y="300128"/>
                  </a:lnTo>
                  <a:lnTo>
                    <a:pt x="257377" y="301678"/>
                  </a:lnTo>
                  <a:lnTo>
                    <a:pt x="18025" y="301678"/>
                  </a:lnTo>
                  <a:lnTo>
                    <a:pt x="11008" y="300128"/>
                  </a:lnTo>
                  <a:lnTo>
                    <a:pt x="5279" y="295902"/>
                  </a:lnTo>
                  <a:lnTo>
                    <a:pt x="1416" y="289635"/>
                  </a:lnTo>
                  <a:lnTo>
                    <a:pt x="0" y="281960"/>
                  </a:lnTo>
                  <a:lnTo>
                    <a:pt x="0" y="19717"/>
                  </a:lnTo>
                  <a:lnTo>
                    <a:pt x="1416" y="12042"/>
                  </a:lnTo>
                  <a:lnTo>
                    <a:pt x="5279" y="5775"/>
                  </a:lnTo>
                  <a:lnTo>
                    <a:pt x="11008" y="1549"/>
                  </a:lnTo>
                  <a:lnTo>
                    <a:pt x="18025" y="0"/>
                  </a:lnTo>
                  <a:close/>
                </a:path>
                <a:path w="275590" h="302259">
                  <a:moveTo>
                    <a:pt x="37190" y="39708"/>
                  </a:moveTo>
                  <a:lnTo>
                    <a:pt x="37190" y="178435"/>
                  </a:lnTo>
                  <a:lnTo>
                    <a:pt x="187377" y="178435"/>
                  </a:lnTo>
                  <a:lnTo>
                    <a:pt x="142218" y="39708"/>
                  </a:lnTo>
                  <a:lnTo>
                    <a:pt x="37190" y="3970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3461" y="796338"/>
              <a:ext cx="232629" cy="12536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00726" y="415236"/>
              <a:ext cx="213195" cy="403783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8323647" y="123888"/>
              <a:ext cx="711835" cy="577215"/>
            </a:xfrm>
            <a:custGeom>
              <a:avLst/>
              <a:gdLst/>
              <a:ahLst/>
              <a:cxnLst/>
              <a:rect l="l" t="t" r="r" b="b"/>
              <a:pathLst>
                <a:path w="711834" h="577215">
                  <a:moveTo>
                    <a:pt x="0" y="134859"/>
                  </a:moveTo>
                  <a:lnTo>
                    <a:pt x="6545" y="134262"/>
                  </a:lnTo>
                  <a:lnTo>
                    <a:pt x="13637" y="133665"/>
                  </a:lnTo>
                  <a:lnTo>
                    <a:pt x="20182" y="133665"/>
                  </a:lnTo>
                  <a:lnTo>
                    <a:pt x="31621" y="134103"/>
                  </a:lnTo>
                  <a:lnTo>
                    <a:pt x="42957" y="135381"/>
                  </a:lnTo>
                  <a:lnTo>
                    <a:pt x="54088" y="137442"/>
                  </a:lnTo>
                  <a:lnTo>
                    <a:pt x="64913" y="140229"/>
                  </a:lnTo>
                  <a:lnTo>
                    <a:pt x="82386" y="94711"/>
                  </a:lnTo>
                  <a:lnTo>
                    <a:pt x="109521" y="56068"/>
                  </a:lnTo>
                  <a:lnTo>
                    <a:pt x="144721" y="26160"/>
                  </a:lnTo>
                  <a:lnTo>
                    <a:pt x="186388" y="6850"/>
                  </a:lnTo>
                  <a:lnTo>
                    <a:pt x="232925" y="0"/>
                  </a:lnTo>
                  <a:lnTo>
                    <a:pt x="280466" y="7194"/>
                  </a:lnTo>
                  <a:lnTo>
                    <a:pt x="323006" y="27477"/>
                  </a:lnTo>
                  <a:lnTo>
                    <a:pt x="358686" y="58903"/>
                  </a:lnTo>
                  <a:lnTo>
                    <a:pt x="385646" y="99523"/>
                  </a:lnTo>
                  <a:lnTo>
                    <a:pt x="402028" y="147390"/>
                  </a:lnTo>
                  <a:lnTo>
                    <a:pt x="417149" y="141814"/>
                  </a:lnTo>
                  <a:lnTo>
                    <a:pt x="432985" y="137693"/>
                  </a:lnTo>
                  <a:lnTo>
                    <a:pt x="449435" y="135139"/>
                  </a:lnTo>
                  <a:lnTo>
                    <a:pt x="466397" y="134262"/>
                  </a:lnTo>
                  <a:lnTo>
                    <a:pt x="512622" y="141069"/>
                  </a:lnTo>
                  <a:lnTo>
                    <a:pt x="554181" y="160275"/>
                  </a:lnTo>
                  <a:lnTo>
                    <a:pt x="589406" y="190056"/>
                  </a:lnTo>
                  <a:lnTo>
                    <a:pt x="616630" y="228589"/>
                  </a:lnTo>
                  <a:lnTo>
                    <a:pt x="634187" y="274051"/>
                  </a:lnTo>
                  <a:lnTo>
                    <a:pt x="640409" y="324618"/>
                  </a:lnTo>
                  <a:lnTo>
                    <a:pt x="640409" y="331181"/>
                  </a:lnTo>
                  <a:lnTo>
                    <a:pt x="639864" y="337148"/>
                  </a:lnTo>
                  <a:lnTo>
                    <a:pt x="639318" y="343116"/>
                  </a:lnTo>
                  <a:lnTo>
                    <a:pt x="668289" y="360831"/>
                  </a:lnTo>
                  <a:lnTo>
                    <a:pt x="691072" y="386826"/>
                  </a:lnTo>
                  <a:lnTo>
                    <a:pt x="705980" y="419310"/>
                  </a:lnTo>
                  <a:lnTo>
                    <a:pt x="711324" y="456493"/>
                  </a:lnTo>
                  <a:lnTo>
                    <a:pt x="702621" y="503523"/>
                  </a:lnTo>
                  <a:lnTo>
                    <a:pt x="678935" y="541825"/>
                  </a:lnTo>
                  <a:lnTo>
                    <a:pt x="643895" y="567596"/>
                  </a:lnTo>
                  <a:lnTo>
                    <a:pt x="601134" y="577032"/>
                  </a:lnTo>
                  <a:lnTo>
                    <a:pt x="422757" y="577032"/>
                  </a:lnTo>
                </a:path>
              </a:pathLst>
            </a:custGeom>
            <a:ln w="19050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043214" y="258267"/>
              <a:ext cx="287655" cy="451484"/>
            </a:xfrm>
            <a:custGeom>
              <a:avLst/>
              <a:gdLst/>
              <a:ahLst/>
              <a:cxnLst/>
              <a:rect l="l" t="t" r="r" b="b"/>
              <a:pathLst>
                <a:path w="287654" h="451484">
                  <a:moveTo>
                    <a:pt x="117281" y="451360"/>
                  </a:moveTo>
                  <a:lnTo>
                    <a:pt x="71630" y="441277"/>
                  </a:lnTo>
                  <a:lnTo>
                    <a:pt x="34351" y="413782"/>
                  </a:lnTo>
                  <a:lnTo>
                    <a:pt x="9216" y="373002"/>
                  </a:lnTo>
                  <a:lnTo>
                    <a:pt x="0" y="323064"/>
                  </a:lnTo>
                  <a:lnTo>
                    <a:pt x="5272" y="284912"/>
                  </a:lnTo>
                  <a:lnTo>
                    <a:pt x="20030" y="251332"/>
                  </a:lnTo>
                  <a:lnTo>
                    <a:pt x="42679" y="224064"/>
                  </a:lnTo>
                  <a:lnTo>
                    <a:pt x="71630" y="204850"/>
                  </a:lnTo>
                  <a:lnTo>
                    <a:pt x="85408" y="200171"/>
                  </a:lnTo>
                  <a:lnTo>
                    <a:pt x="87434" y="178185"/>
                  </a:lnTo>
                  <a:lnTo>
                    <a:pt x="101998" y="129677"/>
                  </a:lnTo>
                  <a:lnTo>
                    <a:pt x="125796" y="86793"/>
                  </a:lnTo>
                  <a:lnTo>
                    <a:pt x="157527" y="50958"/>
                  </a:lnTo>
                  <a:lnTo>
                    <a:pt x="195889" y="23598"/>
                  </a:lnTo>
                  <a:lnTo>
                    <a:pt x="239578" y="6137"/>
                  </a:lnTo>
                  <a:lnTo>
                    <a:pt x="287292" y="0"/>
                  </a:lnTo>
                </a:path>
              </a:pathLst>
            </a:custGeom>
            <a:ln w="19050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3429794" y="4683277"/>
            <a:ext cx="2286635" cy="11683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2531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8559" y="4702358"/>
            <a:ext cx="390523" cy="23431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72386" y="2328164"/>
            <a:ext cx="56464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80" b="0">
                <a:solidFill>
                  <a:srgbClr val="F2F4F4"/>
                </a:solidFill>
                <a:latin typeface="Trebuchet MS"/>
                <a:cs typeface="Trebuchet MS"/>
              </a:rPr>
              <a:t>Modernize</a:t>
            </a:r>
            <a:r>
              <a:rPr dirty="0" sz="3000" spc="-229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65" b="0">
                <a:solidFill>
                  <a:srgbClr val="F2F4F4"/>
                </a:solidFill>
                <a:latin typeface="Trebuchet MS"/>
                <a:cs typeface="Trebuchet MS"/>
              </a:rPr>
              <a:t>Compute</a:t>
            </a:r>
            <a:r>
              <a:rPr dirty="0" sz="3000" spc="-225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50" b="0">
                <a:solidFill>
                  <a:srgbClr val="F2F4F4"/>
                </a:solidFill>
                <a:latin typeface="Trebuchet MS"/>
                <a:cs typeface="Trebuchet MS"/>
              </a:rPr>
              <a:t>and</a:t>
            </a:r>
            <a:r>
              <a:rPr dirty="0" sz="3000" spc="-229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55" b="0">
                <a:solidFill>
                  <a:srgbClr val="F2F4F4"/>
                </a:solidFill>
                <a:latin typeface="Trebuchet MS"/>
                <a:cs typeface="Trebuchet MS"/>
              </a:rPr>
              <a:t>Operation</a:t>
            </a:r>
            <a:endParaRPr sz="3000">
              <a:latin typeface="Trebuchet MS"/>
              <a:cs typeface="Trebuchet M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81494" y="1985177"/>
            <a:ext cx="1655445" cy="1268095"/>
            <a:chOff x="781494" y="1985177"/>
            <a:chExt cx="1655445" cy="126809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350" y="2227206"/>
              <a:ext cx="633443" cy="27719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851522" y="2545130"/>
              <a:ext cx="1174750" cy="292100"/>
            </a:xfrm>
            <a:custGeom>
              <a:avLst/>
              <a:gdLst/>
              <a:ahLst/>
              <a:cxnLst/>
              <a:rect l="l" t="t" r="r" b="b"/>
              <a:pathLst>
                <a:path w="1174750" h="292100">
                  <a:moveTo>
                    <a:pt x="963002" y="4267"/>
                  </a:moveTo>
                  <a:lnTo>
                    <a:pt x="958735" y="0"/>
                  </a:lnTo>
                  <a:lnTo>
                    <a:pt x="943952" y="0"/>
                  </a:lnTo>
                  <a:lnTo>
                    <a:pt x="943952" y="19050"/>
                  </a:lnTo>
                  <a:lnTo>
                    <a:pt x="943952" y="101219"/>
                  </a:lnTo>
                  <a:lnTo>
                    <a:pt x="19050" y="101219"/>
                  </a:lnTo>
                  <a:lnTo>
                    <a:pt x="19050" y="19050"/>
                  </a:lnTo>
                  <a:lnTo>
                    <a:pt x="943952" y="19050"/>
                  </a:lnTo>
                  <a:lnTo>
                    <a:pt x="943952" y="0"/>
                  </a:lnTo>
                  <a:lnTo>
                    <a:pt x="4267" y="0"/>
                  </a:lnTo>
                  <a:lnTo>
                    <a:pt x="0" y="4267"/>
                  </a:lnTo>
                  <a:lnTo>
                    <a:pt x="0" y="116001"/>
                  </a:lnTo>
                  <a:lnTo>
                    <a:pt x="4267" y="120269"/>
                  </a:lnTo>
                  <a:lnTo>
                    <a:pt x="958735" y="120269"/>
                  </a:lnTo>
                  <a:lnTo>
                    <a:pt x="963002" y="116001"/>
                  </a:lnTo>
                  <a:lnTo>
                    <a:pt x="963002" y="110744"/>
                  </a:lnTo>
                  <a:lnTo>
                    <a:pt x="963002" y="101219"/>
                  </a:lnTo>
                  <a:lnTo>
                    <a:pt x="963002" y="19050"/>
                  </a:lnTo>
                  <a:lnTo>
                    <a:pt x="963002" y="9525"/>
                  </a:lnTo>
                  <a:lnTo>
                    <a:pt x="963002" y="4267"/>
                  </a:lnTo>
                  <a:close/>
                </a:path>
                <a:path w="1174750" h="292100">
                  <a:moveTo>
                    <a:pt x="1174610" y="175488"/>
                  </a:moveTo>
                  <a:lnTo>
                    <a:pt x="1170355" y="171221"/>
                  </a:lnTo>
                  <a:lnTo>
                    <a:pt x="1155560" y="171221"/>
                  </a:lnTo>
                  <a:lnTo>
                    <a:pt x="1155560" y="190271"/>
                  </a:lnTo>
                  <a:lnTo>
                    <a:pt x="1155560" y="272440"/>
                  </a:lnTo>
                  <a:lnTo>
                    <a:pt x="19050" y="272440"/>
                  </a:lnTo>
                  <a:lnTo>
                    <a:pt x="19050" y="190271"/>
                  </a:lnTo>
                  <a:lnTo>
                    <a:pt x="1155560" y="190271"/>
                  </a:lnTo>
                  <a:lnTo>
                    <a:pt x="1155560" y="171221"/>
                  </a:lnTo>
                  <a:lnTo>
                    <a:pt x="4267" y="171221"/>
                  </a:lnTo>
                  <a:lnTo>
                    <a:pt x="0" y="175488"/>
                  </a:lnTo>
                  <a:lnTo>
                    <a:pt x="0" y="287235"/>
                  </a:lnTo>
                  <a:lnTo>
                    <a:pt x="4267" y="291490"/>
                  </a:lnTo>
                  <a:lnTo>
                    <a:pt x="1170355" y="291490"/>
                  </a:lnTo>
                  <a:lnTo>
                    <a:pt x="1174610" y="287235"/>
                  </a:lnTo>
                  <a:lnTo>
                    <a:pt x="1174610" y="281965"/>
                  </a:lnTo>
                  <a:lnTo>
                    <a:pt x="1174610" y="272440"/>
                  </a:lnTo>
                  <a:lnTo>
                    <a:pt x="1174610" y="190271"/>
                  </a:lnTo>
                  <a:lnTo>
                    <a:pt x="1174610" y="180746"/>
                  </a:lnTo>
                  <a:lnTo>
                    <a:pt x="1174610" y="1754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91019" y="1994702"/>
              <a:ext cx="1303020" cy="911860"/>
            </a:xfrm>
            <a:custGeom>
              <a:avLst/>
              <a:gdLst/>
              <a:ahLst/>
              <a:cxnLst/>
              <a:rect l="l" t="t" r="r" b="b"/>
              <a:pathLst>
                <a:path w="1303020" h="911860">
                  <a:moveTo>
                    <a:pt x="0" y="57074"/>
                  </a:moveTo>
                  <a:lnTo>
                    <a:pt x="4485" y="34858"/>
                  </a:lnTo>
                  <a:lnTo>
                    <a:pt x="16716" y="16716"/>
                  </a:lnTo>
                  <a:lnTo>
                    <a:pt x="34858" y="4485"/>
                  </a:lnTo>
                  <a:lnTo>
                    <a:pt x="57074" y="0"/>
                  </a:lnTo>
                  <a:lnTo>
                    <a:pt x="1245818" y="0"/>
                  </a:lnTo>
                  <a:lnTo>
                    <a:pt x="1268033" y="4485"/>
                  </a:lnTo>
                  <a:lnTo>
                    <a:pt x="1286175" y="16716"/>
                  </a:lnTo>
                  <a:lnTo>
                    <a:pt x="1298406" y="34858"/>
                  </a:lnTo>
                  <a:lnTo>
                    <a:pt x="1302892" y="57074"/>
                  </a:lnTo>
                  <a:lnTo>
                    <a:pt x="1302892" y="854354"/>
                  </a:lnTo>
                  <a:lnTo>
                    <a:pt x="1298406" y="876570"/>
                  </a:lnTo>
                  <a:lnTo>
                    <a:pt x="1286175" y="894712"/>
                  </a:lnTo>
                  <a:lnTo>
                    <a:pt x="1268033" y="906943"/>
                  </a:lnTo>
                  <a:lnTo>
                    <a:pt x="1245818" y="911429"/>
                  </a:lnTo>
                  <a:lnTo>
                    <a:pt x="57074" y="911429"/>
                  </a:lnTo>
                  <a:lnTo>
                    <a:pt x="34858" y="906943"/>
                  </a:lnTo>
                  <a:lnTo>
                    <a:pt x="16716" y="894712"/>
                  </a:lnTo>
                  <a:lnTo>
                    <a:pt x="4485" y="876570"/>
                  </a:lnTo>
                  <a:lnTo>
                    <a:pt x="0" y="854354"/>
                  </a:lnTo>
                  <a:lnTo>
                    <a:pt x="0" y="5707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43565" y="204957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30" h="36830">
                  <a:moveTo>
                    <a:pt x="0" y="18168"/>
                  </a:moveTo>
                  <a:lnTo>
                    <a:pt x="1427" y="11096"/>
                  </a:lnTo>
                  <a:lnTo>
                    <a:pt x="5321" y="5321"/>
                  </a:lnTo>
                  <a:lnTo>
                    <a:pt x="11096" y="1427"/>
                  </a:lnTo>
                  <a:lnTo>
                    <a:pt x="18168" y="0"/>
                  </a:lnTo>
                  <a:lnTo>
                    <a:pt x="25240" y="1427"/>
                  </a:lnTo>
                  <a:lnTo>
                    <a:pt x="31015" y="5321"/>
                  </a:lnTo>
                  <a:lnTo>
                    <a:pt x="34909" y="11096"/>
                  </a:lnTo>
                  <a:lnTo>
                    <a:pt x="36337" y="18168"/>
                  </a:lnTo>
                  <a:lnTo>
                    <a:pt x="34909" y="25240"/>
                  </a:lnTo>
                  <a:lnTo>
                    <a:pt x="31015" y="31015"/>
                  </a:lnTo>
                  <a:lnTo>
                    <a:pt x="25240" y="34909"/>
                  </a:lnTo>
                  <a:lnTo>
                    <a:pt x="18168" y="36337"/>
                  </a:lnTo>
                  <a:lnTo>
                    <a:pt x="11096" y="34909"/>
                  </a:lnTo>
                  <a:lnTo>
                    <a:pt x="5321" y="31015"/>
                  </a:lnTo>
                  <a:lnTo>
                    <a:pt x="1427" y="25240"/>
                  </a:lnTo>
                  <a:lnTo>
                    <a:pt x="0" y="1816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07916" y="204957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30" h="36830">
                  <a:moveTo>
                    <a:pt x="0" y="18168"/>
                  </a:moveTo>
                  <a:lnTo>
                    <a:pt x="1427" y="11096"/>
                  </a:lnTo>
                  <a:lnTo>
                    <a:pt x="5321" y="5321"/>
                  </a:lnTo>
                  <a:lnTo>
                    <a:pt x="11096" y="1427"/>
                  </a:lnTo>
                  <a:lnTo>
                    <a:pt x="18168" y="0"/>
                  </a:lnTo>
                  <a:lnTo>
                    <a:pt x="25240" y="1427"/>
                  </a:lnTo>
                  <a:lnTo>
                    <a:pt x="31015" y="5321"/>
                  </a:lnTo>
                  <a:lnTo>
                    <a:pt x="34909" y="11096"/>
                  </a:lnTo>
                  <a:lnTo>
                    <a:pt x="36337" y="18168"/>
                  </a:lnTo>
                  <a:lnTo>
                    <a:pt x="34909" y="25240"/>
                  </a:lnTo>
                  <a:lnTo>
                    <a:pt x="31015" y="31015"/>
                  </a:lnTo>
                  <a:lnTo>
                    <a:pt x="25240" y="34909"/>
                  </a:lnTo>
                  <a:lnTo>
                    <a:pt x="18168" y="36337"/>
                  </a:lnTo>
                  <a:lnTo>
                    <a:pt x="11096" y="34909"/>
                  </a:lnTo>
                  <a:lnTo>
                    <a:pt x="5321" y="31015"/>
                  </a:lnTo>
                  <a:lnTo>
                    <a:pt x="1427" y="25240"/>
                  </a:lnTo>
                  <a:lnTo>
                    <a:pt x="0" y="1816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72267" y="204957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30" h="36830">
                  <a:moveTo>
                    <a:pt x="0" y="18168"/>
                  </a:moveTo>
                  <a:lnTo>
                    <a:pt x="1427" y="11096"/>
                  </a:lnTo>
                  <a:lnTo>
                    <a:pt x="5321" y="5321"/>
                  </a:lnTo>
                  <a:lnTo>
                    <a:pt x="11096" y="1427"/>
                  </a:lnTo>
                  <a:lnTo>
                    <a:pt x="18168" y="0"/>
                  </a:lnTo>
                  <a:lnTo>
                    <a:pt x="25240" y="1427"/>
                  </a:lnTo>
                  <a:lnTo>
                    <a:pt x="31015" y="5321"/>
                  </a:lnTo>
                  <a:lnTo>
                    <a:pt x="34909" y="11096"/>
                  </a:lnTo>
                  <a:lnTo>
                    <a:pt x="36337" y="18168"/>
                  </a:lnTo>
                  <a:lnTo>
                    <a:pt x="34909" y="25240"/>
                  </a:lnTo>
                  <a:lnTo>
                    <a:pt x="31015" y="31015"/>
                  </a:lnTo>
                  <a:lnTo>
                    <a:pt x="25240" y="34909"/>
                  </a:lnTo>
                  <a:lnTo>
                    <a:pt x="18168" y="36337"/>
                  </a:lnTo>
                  <a:lnTo>
                    <a:pt x="11096" y="34909"/>
                  </a:lnTo>
                  <a:lnTo>
                    <a:pt x="5321" y="31015"/>
                  </a:lnTo>
                  <a:lnTo>
                    <a:pt x="1427" y="25240"/>
                  </a:lnTo>
                  <a:lnTo>
                    <a:pt x="0" y="1816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61055" y="2148696"/>
              <a:ext cx="1163320" cy="0"/>
            </a:xfrm>
            <a:custGeom>
              <a:avLst/>
              <a:gdLst/>
              <a:ahLst/>
              <a:cxnLst/>
              <a:rect l="l" t="t" r="r" b="b"/>
              <a:pathLst>
                <a:path w="1163320" h="0">
                  <a:moveTo>
                    <a:pt x="0" y="0"/>
                  </a:moveTo>
                  <a:lnTo>
                    <a:pt x="1162820" y="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0990" y="2559517"/>
              <a:ext cx="685839" cy="69342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8475" y="2846813"/>
              <a:ext cx="118638" cy="134178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3429794" y="4683277"/>
            <a:ext cx="2286635" cy="11683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16249" y="221820"/>
            <a:ext cx="4761865" cy="4281805"/>
            <a:chOff x="416249" y="221820"/>
            <a:chExt cx="4761865" cy="4281805"/>
          </a:xfrm>
        </p:grpSpPr>
        <p:sp>
          <p:nvSpPr>
            <p:cNvPr id="3" name="object 3" descr=""/>
            <p:cNvSpPr/>
            <p:nvPr/>
          </p:nvSpPr>
          <p:spPr>
            <a:xfrm>
              <a:off x="468319" y="774270"/>
              <a:ext cx="4424680" cy="3595370"/>
            </a:xfrm>
            <a:custGeom>
              <a:avLst/>
              <a:gdLst/>
              <a:ahLst/>
              <a:cxnLst/>
              <a:rect l="l" t="t" r="r" b="b"/>
              <a:pathLst>
                <a:path w="4424680" h="3595370">
                  <a:moveTo>
                    <a:pt x="0" y="0"/>
                  </a:moveTo>
                  <a:lnTo>
                    <a:pt x="4424278" y="0"/>
                  </a:lnTo>
                  <a:lnTo>
                    <a:pt x="4424278" y="3594958"/>
                  </a:lnTo>
                  <a:lnTo>
                    <a:pt x="0" y="359495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7D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22599" y="228170"/>
              <a:ext cx="4749165" cy="4269105"/>
            </a:xfrm>
            <a:custGeom>
              <a:avLst/>
              <a:gdLst/>
              <a:ahLst/>
              <a:cxnLst/>
              <a:rect l="l" t="t" r="r" b="b"/>
              <a:pathLst>
                <a:path w="4749165" h="4269105">
                  <a:moveTo>
                    <a:pt x="0" y="0"/>
                  </a:moveTo>
                  <a:lnTo>
                    <a:pt x="4748778" y="0"/>
                  </a:lnTo>
                  <a:lnTo>
                    <a:pt x="4748778" y="4268989"/>
                  </a:lnTo>
                  <a:lnTo>
                    <a:pt x="0" y="426898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623" y="225551"/>
              <a:ext cx="210311" cy="21031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343" y="774192"/>
              <a:ext cx="210312" cy="20726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0055" y="1767840"/>
              <a:ext cx="295656" cy="295656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244226" y="2073655"/>
            <a:ext cx="2425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56926" y="2738120"/>
            <a:ext cx="217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85501" y="3460496"/>
            <a:ext cx="1568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901601" y="3460496"/>
            <a:ext cx="1568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867591" y="2073655"/>
            <a:ext cx="2425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880291" y="2738120"/>
            <a:ext cx="217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96688" y="528345"/>
            <a:ext cx="3427729" cy="3847465"/>
            <a:chOff x="696688" y="528345"/>
            <a:chExt cx="3427729" cy="3847465"/>
          </a:xfrm>
        </p:grpSpPr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5240" y="1767840"/>
              <a:ext cx="295656" cy="29565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0055" y="2450592"/>
              <a:ext cx="295656" cy="29565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8287" y="2450592"/>
              <a:ext cx="295656" cy="295656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357733" y="1615159"/>
              <a:ext cx="1242060" cy="153670"/>
            </a:xfrm>
            <a:custGeom>
              <a:avLst/>
              <a:gdLst/>
              <a:ahLst/>
              <a:cxnLst/>
              <a:rect l="l" t="t" r="r" b="b"/>
              <a:pathLst>
                <a:path w="1242060" h="153669">
                  <a:moveTo>
                    <a:pt x="1241864" y="0"/>
                  </a:moveTo>
                  <a:lnTo>
                    <a:pt x="0" y="153268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357732" y="2944430"/>
              <a:ext cx="2623820" cy="238760"/>
            </a:xfrm>
            <a:custGeom>
              <a:avLst/>
              <a:gdLst/>
              <a:ahLst/>
              <a:cxnLst/>
              <a:rect l="l" t="t" r="r" b="b"/>
              <a:pathLst>
                <a:path w="2623820" h="238760">
                  <a:moveTo>
                    <a:pt x="0" y="238253"/>
                  </a:moveTo>
                  <a:lnTo>
                    <a:pt x="1" y="0"/>
                  </a:lnTo>
                </a:path>
                <a:path w="2623820" h="238760">
                  <a:moveTo>
                    <a:pt x="0" y="238253"/>
                  </a:moveTo>
                  <a:lnTo>
                    <a:pt x="2623366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03038" y="534695"/>
              <a:ext cx="1310005" cy="3834765"/>
            </a:xfrm>
            <a:custGeom>
              <a:avLst/>
              <a:gdLst/>
              <a:ahLst/>
              <a:cxnLst/>
              <a:rect l="l" t="t" r="r" b="b"/>
              <a:pathLst>
                <a:path w="1310005" h="3834765">
                  <a:moveTo>
                    <a:pt x="0" y="0"/>
                  </a:moveTo>
                  <a:lnTo>
                    <a:pt x="1309385" y="0"/>
                  </a:lnTo>
                  <a:lnTo>
                    <a:pt x="1309385" y="3834534"/>
                  </a:lnTo>
                  <a:lnTo>
                    <a:pt x="0" y="38345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A1C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708349" y="260095"/>
            <a:ext cx="1132205" cy="708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9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endParaRPr sz="900">
              <a:latin typeface="Trebuchet MS"/>
              <a:cs typeface="Trebuchet MS"/>
            </a:endParaRPr>
          </a:p>
          <a:p>
            <a:pPr marL="45720" marR="5080" indent="135255">
              <a:lnSpc>
                <a:spcPct val="173300"/>
              </a:lnSpc>
              <a:spcBef>
                <a:spcPts val="550"/>
              </a:spcBef>
            </a:pPr>
            <a:r>
              <a:rPr dirty="0" sz="900" spc="-20">
                <a:solidFill>
                  <a:srgbClr val="00A1C9"/>
                </a:solidFill>
                <a:latin typeface="Trebuchet MS"/>
                <a:cs typeface="Trebuchet MS"/>
              </a:rPr>
              <a:t>Availability</a:t>
            </a:r>
            <a:r>
              <a:rPr dirty="0" sz="900" spc="-5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Zone</a:t>
            </a:r>
            <a:r>
              <a:rPr dirty="0" sz="900" spc="-10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1 </a:t>
            </a:r>
            <a:r>
              <a:rPr dirty="0" sz="900" spc="-25">
                <a:solidFill>
                  <a:srgbClr val="007DBC"/>
                </a:solidFill>
                <a:latin typeface="Trebuchet MS"/>
                <a:cs typeface="Trebuchet MS"/>
              </a:rPr>
              <a:t>VPC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3329140" y="534695"/>
            <a:ext cx="1310005" cy="3834765"/>
          </a:xfrm>
          <a:custGeom>
            <a:avLst/>
            <a:gdLst/>
            <a:ahLst/>
            <a:cxnLst/>
            <a:rect l="l" t="t" r="r" b="b"/>
            <a:pathLst>
              <a:path w="1310004" h="3834765">
                <a:moveTo>
                  <a:pt x="0" y="0"/>
                </a:moveTo>
                <a:lnTo>
                  <a:pt x="1309385" y="0"/>
                </a:lnTo>
                <a:lnTo>
                  <a:pt x="1309385" y="3834534"/>
                </a:lnTo>
                <a:lnTo>
                  <a:pt x="0" y="383453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A1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3515519" y="567944"/>
            <a:ext cx="9512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0A1C9"/>
                </a:solidFill>
                <a:latin typeface="Trebuchet MS"/>
                <a:cs typeface="Trebuchet MS"/>
              </a:rPr>
              <a:t>Availability</a:t>
            </a:r>
            <a:r>
              <a:rPr dirty="0" sz="900" spc="-5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Zone</a:t>
            </a:r>
            <a:r>
              <a:rPr dirty="0" sz="900" spc="-10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2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1204538" y="908006"/>
            <a:ext cx="2922905" cy="673100"/>
            <a:chOff x="1204538" y="908006"/>
            <a:chExt cx="2922905" cy="673100"/>
          </a:xfrm>
        </p:grpSpPr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71344" y="966215"/>
              <a:ext cx="448056" cy="448055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210888" y="914356"/>
              <a:ext cx="2910205" cy="660400"/>
            </a:xfrm>
            <a:custGeom>
              <a:avLst/>
              <a:gdLst/>
              <a:ahLst/>
              <a:cxnLst/>
              <a:rect l="l" t="t" r="r" b="b"/>
              <a:pathLst>
                <a:path w="2910204" h="660400">
                  <a:moveTo>
                    <a:pt x="0" y="0"/>
                  </a:moveTo>
                  <a:lnTo>
                    <a:pt x="2909787" y="0"/>
                  </a:lnTo>
                  <a:lnTo>
                    <a:pt x="2909787" y="659850"/>
                  </a:lnTo>
                  <a:lnTo>
                    <a:pt x="0" y="659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2295589" y="1427988"/>
            <a:ext cx="6242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Load</a:t>
            </a:r>
            <a:r>
              <a:rPr dirty="0" sz="800" spc="-6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-20">
                <a:solidFill>
                  <a:srgbClr val="FF9900"/>
                </a:solidFill>
                <a:latin typeface="Trebuchet MS"/>
                <a:cs typeface="Trebuchet MS"/>
              </a:rPr>
              <a:t>balancer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1204538" y="1564682"/>
            <a:ext cx="2922905" cy="2134235"/>
            <a:chOff x="1204538" y="1564682"/>
            <a:chExt cx="2922905" cy="2134235"/>
          </a:xfrm>
        </p:grpSpPr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1392" y="3188208"/>
              <a:ext cx="252984" cy="252983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52672" y="3188208"/>
              <a:ext cx="256032" cy="252983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210890" y="3065532"/>
              <a:ext cx="2910205" cy="626745"/>
            </a:xfrm>
            <a:custGeom>
              <a:avLst/>
              <a:gdLst/>
              <a:ahLst/>
              <a:cxnLst/>
              <a:rect l="l" t="t" r="r" b="b"/>
              <a:pathLst>
                <a:path w="2910204" h="626745">
                  <a:moveTo>
                    <a:pt x="0" y="0"/>
                  </a:moveTo>
                  <a:lnTo>
                    <a:pt x="2909781" y="0"/>
                  </a:lnTo>
                  <a:lnTo>
                    <a:pt x="2909781" y="626616"/>
                  </a:lnTo>
                  <a:lnTo>
                    <a:pt x="0" y="62661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483186" y="3315440"/>
              <a:ext cx="2372995" cy="0"/>
            </a:xfrm>
            <a:custGeom>
              <a:avLst/>
              <a:gdLst/>
              <a:ahLst/>
              <a:cxnLst/>
              <a:rect l="l" t="t" r="r" b="b"/>
              <a:pathLst>
                <a:path w="2372995" h="0">
                  <a:moveTo>
                    <a:pt x="0" y="0"/>
                  </a:moveTo>
                  <a:lnTo>
                    <a:pt x="2372458" y="1"/>
                  </a:lnTo>
                </a:path>
              </a:pathLst>
            </a:custGeom>
            <a:ln w="12700">
              <a:solidFill>
                <a:srgbClr val="545B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210888" y="1672322"/>
              <a:ext cx="2910205" cy="1246505"/>
            </a:xfrm>
            <a:custGeom>
              <a:avLst/>
              <a:gdLst/>
              <a:ahLst/>
              <a:cxnLst/>
              <a:rect l="l" t="t" r="r" b="b"/>
              <a:pathLst>
                <a:path w="2910204" h="1246505">
                  <a:moveTo>
                    <a:pt x="0" y="0"/>
                  </a:moveTo>
                  <a:lnTo>
                    <a:pt x="2909787" y="0"/>
                  </a:lnTo>
                  <a:lnTo>
                    <a:pt x="2909787" y="1246284"/>
                  </a:lnTo>
                  <a:lnTo>
                    <a:pt x="0" y="124628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53055" y="1767840"/>
              <a:ext cx="448056" cy="448056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2665782" y="1574207"/>
              <a:ext cx="1308100" cy="194310"/>
            </a:xfrm>
            <a:custGeom>
              <a:avLst/>
              <a:gdLst/>
              <a:ahLst/>
              <a:cxnLst/>
              <a:rect l="l" t="t" r="r" b="b"/>
              <a:pathLst>
                <a:path w="1308100" h="194310">
                  <a:moveTo>
                    <a:pt x="1308050" y="194221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1277374" y="4060952"/>
            <a:ext cx="1924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895812" y="4060952"/>
            <a:ext cx="1924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1209543" y="3742590"/>
            <a:ext cx="2922905" cy="588010"/>
            <a:chOff x="1209543" y="3742590"/>
            <a:chExt cx="2922905" cy="588010"/>
          </a:xfrm>
        </p:grpSpPr>
        <p:pic>
          <p:nvPicPr>
            <p:cNvPr id="39" name="object 3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0535" y="3791711"/>
              <a:ext cx="252984" cy="252984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52672" y="3785615"/>
              <a:ext cx="256032" cy="252984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1215893" y="3748940"/>
              <a:ext cx="2910205" cy="575310"/>
            </a:xfrm>
            <a:custGeom>
              <a:avLst/>
              <a:gdLst/>
              <a:ahLst/>
              <a:cxnLst/>
              <a:rect l="l" t="t" r="r" b="b"/>
              <a:pathLst>
                <a:path w="2910204" h="575310">
                  <a:moveTo>
                    <a:pt x="0" y="0"/>
                  </a:moveTo>
                  <a:lnTo>
                    <a:pt x="2909781" y="0"/>
                  </a:lnTo>
                  <a:lnTo>
                    <a:pt x="2909781" y="575119"/>
                  </a:lnTo>
                  <a:lnTo>
                    <a:pt x="0" y="5751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2939388" y="3881628"/>
            <a:ext cx="246379" cy="4921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algn="just" marL="9525" marR="5080" indent="-9525">
              <a:lnSpc>
                <a:spcPct val="94200"/>
              </a:lnSpc>
              <a:spcBef>
                <a:spcPts val="155"/>
              </a:spcBef>
            </a:pPr>
            <a:r>
              <a:rPr dirty="0" sz="800">
                <a:solidFill>
                  <a:srgbClr val="FF9900"/>
                </a:solidFill>
                <a:latin typeface="Trebuchet MS"/>
                <a:cs typeface="Trebuchet MS"/>
              </a:rPr>
              <a:t>EFS</a:t>
            </a:r>
            <a:r>
              <a:rPr dirty="0" sz="800" spc="-5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45">
                <a:solidFill>
                  <a:srgbClr val="FF9900"/>
                </a:solidFill>
                <a:latin typeface="Trebuchet MS"/>
                <a:cs typeface="Trebuchet MS"/>
              </a:rPr>
              <a:t>– 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NFS </a:t>
            </a:r>
            <a:r>
              <a:rPr dirty="0" sz="800" spc="-20">
                <a:solidFill>
                  <a:srgbClr val="FF9900"/>
                </a:solidFill>
                <a:latin typeface="Trebuchet MS"/>
                <a:cs typeface="Trebuchet MS"/>
              </a:rPr>
              <a:t>FSx</a:t>
            </a:r>
            <a:r>
              <a:rPr dirty="0" sz="800" spc="-3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-50">
                <a:solidFill>
                  <a:srgbClr val="FF9900"/>
                </a:solidFill>
                <a:latin typeface="Trebuchet MS"/>
                <a:cs typeface="Trebuchet MS"/>
              </a:rPr>
              <a:t>-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 SMB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2046145" y="2247900"/>
            <a:ext cx="110934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Applications</a:t>
            </a:r>
            <a:r>
              <a:rPr dirty="0" sz="800" spc="3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Deployment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2826203" y="1879092"/>
            <a:ext cx="438150" cy="26035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R="5080" indent="71755">
              <a:lnSpc>
                <a:spcPts val="890"/>
              </a:lnSpc>
              <a:spcBef>
                <a:spcPts val="185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Elastic 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Beanstalk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45" name="object 4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53055" y="3108960"/>
            <a:ext cx="448056" cy="448055"/>
          </a:xfrm>
          <a:prstGeom prst="rect">
            <a:avLst/>
          </a:prstGeom>
        </p:spPr>
      </p:pic>
      <p:sp>
        <p:nvSpPr>
          <p:cNvPr id="46" name="object 46" descr=""/>
          <p:cNvSpPr txBox="1"/>
          <p:nvPr/>
        </p:nvSpPr>
        <p:spPr>
          <a:xfrm>
            <a:off x="2180275" y="3223260"/>
            <a:ext cx="1056005" cy="4768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57860">
              <a:lnSpc>
                <a:spcPts val="925"/>
              </a:lnSpc>
              <a:spcBef>
                <a:spcPts val="100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RDS</a:t>
            </a:r>
            <a:endParaRPr sz="800">
              <a:latin typeface="Trebuchet MS"/>
              <a:cs typeface="Trebuchet MS"/>
            </a:endParaRPr>
          </a:p>
          <a:p>
            <a:pPr algn="ctr" marL="654050">
              <a:lnSpc>
                <a:spcPts val="925"/>
              </a:lnSpc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Multi-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AZ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Managed Database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47" name="object 4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53055" y="3810000"/>
            <a:ext cx="448056" cy="448056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748271" y="1642872"/>
            <a:ext cx="368807" cy="368807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748271" y="2426207"/>
            <a:ext cx="365759" cy="365760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757416" y="3121151"/>
            <a:ext cx="371855" cy="371856"/>
          </a:xfrm>
          <a:prstGeom prst="rect">
            <a:avLst/>
          </a:prstGeom>
        </p:spPr>
      </p:pic>
      <p:sp>
        <p:nvSpPr>
          <p:cNvPr id="51" name="object 51" descr=""/>
          <p:cNvSpPr txBox="1"/>
          <p:nvPr/>
        </p:nvSpPr>
        <p:spPr>
          <a:xfrm>
            <a:off x="2947090" y="1065276"/>
            <a:ext cx="193040" cy="26035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R="5080" indent="3175">
              <a:lnSpc>
                <a:spcPts val="890"/>
              </a:lnSpc>
              <a:spcBef>
                <a:spcPts val="185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ALB NLB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5436219" y="2226218"/>
            <a:ext cx="599440" cy="565150"/>
          </a:xfrm>
          <a:custGeom>
            <a:avLst/>
            <a:gdLst/>
            <a:ahLst/>
            <a:cxnLst/>
            <a:rect l="l" t="t" r="r" b="b"/>
            <a:pathLst>
              <a:path w="599439" h="565150">
                <a:moveTo>
                  <a:pt x="317063" y="0"/>
                </a:moveTo>
                <a:lnTo>
                  <a:pt x="317063" y="141157"/>
                </a:lnTo>
                <a:lnTo>
                  <a:pt x="0" y="141157"/>
                </a:lnTo>
                <a:lnTo>
                  <a:pt x="0" y="423472"/>
                </a:lnTo>
                <a:lnTo>
                  <a:pt x="317063" y="423472"/>
                </a:lnTo>
                <a:lnTo>
                  <a:pt x="317063" y="564630"/>
                </a:lnTo>
                <a:lnTo>
                  <a:pt x="599377" y="282315"/>
                </a:lnTo>
                <a:lnTo>
                  <a:pt x="317063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6300439" y="228170"/>
            <a:ext cx="2244725" cy="426910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285750">
              <a:lnSpc>
                <a:spcPct val="100000"/>
              </a:lnSpc>
              <a:spcBef>
                <a:spcPts val="350"/>
              </a:spcBef>
            </a:pP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9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sz="900">
              <a:latin typeface="Trebuchet MS"/>
              <a:cs typeface="Trebuchet MS"/>
            </a:endParaRPr>
          </a:p>
          <a:p>
            <a:pPr algn="ctr" marL="79375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solidFill>
                  <a:srgbClr val="FF9900"/>
                </a:solidFill>
                <a:latin typeface="Trebuchet MS"/>
                <a:cs typeface="Trebuchet MS"/>
              </a:rPr>
              <a:t>Lambda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sz="1000">
              <a:latin typeface="Trebuchet MS"/>
              <a:cs typeface="Trebuchet MS"/>
            </a:endParaRPr>
          </a:p>
          <a:p>
            <a:pPr algn="ctr" marL="79375">
              <a:lnSpc>
                <a:spcPct val="100000"/>
              </a:lnSpc>
            </a:pPr>
            <a:r>
              <a:rPr dirty="0" sz="1000" spc="-10">
                <a:solidFill>
                  <a:srgbClr val="FF9900"/>
                </a:solidFill>
                <a:latin typeface="Trebuchet MS"/>
                <a:cs typeface="Trebuchet MS"/>
              </a:rPr>
              <a:t>DynamoDB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1000">
              <a:latin typeface="Trebuchet MS"/>
              <a:cs typeface="Trebuchet MS"/>
            </a:endParaRPr>
          </a:p>
          <a:p>
            <a:pPr algn="ctr" marL="188595">
              <a:lnSpc>
                <a:spcPct val="100000"/>
              </a:lnSpc>
            </a:pPr>
            <a:r>
              <a:rPr dirty="0" sz="1000" spc="55">
                <a:solidFill>
                  <a:srgbClr val="FF9900"/>
                </a:solidFill>
                <a:latin typeface="Trebuchet MS"/>
                <a:cs typeface="Trebuchet MS"/>
              </a:rPr>
              <a:t>S3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4" name="object 54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300215" y="225552"/>
            <a:ext cx="207263" cy="210312"/>
          </a:xfrm>
          <a:prstGeom prst="rect">
            <a:avLst/>
          </a:prstGeom>
        </p:spPr>
      </p:pic>
      <p:sp>
        <p:nvSpPr>
          <p:cNvPr id="55" name="object 55" descr=""/>
          <p:cNvSpPr txBox="1"/>
          <p:nvPr/>
        </p:nvSpPr>
        <p:spPr>
          <a:xfrm>
            <a:off x="3429794" y="4683277"/>
            <a:ext cx="2286635" cy="11683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68321" y="774270"/>
            <a:ext cx="6893559" cy="3595370"/>
          </a:xfrm>
          <a:custGeom>
            <a:avLst/>
            <a:gdLst/>
            <a:ahLst/>
            <a:cxnLst/>
            <a:rect l="l" t="t" r="r" b="b"/>
            <a:pathLst>
              <a:path w="6893559" h="3595370">
                <a:moveTo>
                  <a:pt x="0" y="0"/>
                </a:moveTo>
                <a:lnTo>
                  <a:pt x="6893144" y="0"/>
                </a:lnTo>
                <a:lnTo>
                  <a:pt x="6893144" y="3594958"/>
                </a:lnTo>
                <a:lnTo>
                  <a:pt x="0" y="359495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7D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41371" y="805688"/>
            <a:ext cx="2330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07DBC"/>
                </a:solidFill>
                <a:latin typeface="Trebuchet MS"/>
                <a:cs typeface="Trebuchet MS"/>
              </a:rPr>
              <a:t>VPC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422600" y="228170"/>
            <a:ext cx="7964805" cy="4269105"/>
          </a:xfrm>
          <a:custGeom>
            <a:avLst/>
            <a:gdLst/>
            <a:ahLst/>
            <a:cxnLst/>
            <a:rect l="l" t="t" r="r" b="b"/>
            <a:pathLst>
              <a:path w="7964805" h="4269105">
                <a:moveTo>
                  <a:pt x="0" y="0"/>
                </a:moveTo>
                <a:lnTo>
                  <a:pt x="7964299" y="0"/>
                </a:lnTo>
                <a:lnTo>
                  <a:pt x="7964299" y="4268989"/>
                </a:lnTo>
                <a:lnTo>
                  <a:pt x="0" y="426898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95650" y="260095"/>
            <a:ext cx="5867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9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420623" y="225552"/>
            <a:ext cx="1085215" cy="1838325"/>
            <a:chOff x="420623" y="225552"/>
            <a:chExt cx="1085215" cy="1838325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623" y="225552"/>
              <a:ext cx="210311" cy="21031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343" y="774192"/>
              <a:ext cx="210312" cy="20726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0055" y="1767840"/>
              <a:ext cx="295656" cy="295656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231526" y="2073655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44226" y="2738120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72801" y="3460496"/>
            <a:ext cx="1695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888901" y="3460496"/>
            <a:ext cx="1695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854891" y="2073655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867591" y="2738120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696688" y="528345"/>
            <a:ext cx="3427729" cy="3847465"/>
            <a:chOff x="696688" y="528345"/>
            <a:chExt cx="3427729" cy="3847465"/>
          </a:xfrm>
        </p:grpSpPr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5240" y="1767840"/>
              <a:ext cx="295656" cy="29565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0055" y="2450592"/>
              <a:ext cx="295656" cy="29565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8287" y="2450592"/>
              <a:ext cx="295656" cy="295656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357733" y="1615159"/>
              <a:ext cx="1242060" cy="153670"/>
            </a:xfrm>
            <a:custGeom>
              <a:avLst/>
              <a:gdLst/>
              <a:ahLst/>
              <a:cxnLst/>
              <a:rect l="l" t="t" r="r" b="b"/>
              <a:pathLst>
                <a:path w="1242060" h="153669">
                  <a:moveTo>
                    <a:pt x="1241864" y="0"/>
                  </a:moveTo>
                  <a:lnTo>
                    <a:pt x="0" y="153268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357732" y="2944430"/>
              <a:ext cx="2623820" cy="238760"/>
            </a:xfrm>
            <a:custGeom>
              <a:avLst/>
              <a:gdLst/>
              <a:ahLst/>
              <a:cxnLst/>
              <a:rect l="l" t="t" r="r" b="b"/>
              <a:pathLst>
                <a:path w="2623820" h="238760">
                  <a:moveTo>
                    <a:pt x="0" y="238253"/>
                  </a:moveTo>
                  <a:lnTo>
                    <a:pt x="1" y="0"/>
                  </a:lnTo>
                </a:path>
                <a:path w="2623820" h="238760">
                  <a:moveTo>
                    <a:pt x="0" y="238253"/>
                  </a:moveTo>
                  <a:lnTo>
                    <a:pt x="2623366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03038" y="534695"/>
              <a:ext cx="1310005" cy="3834765"/>
            </a:xfrm>
            <a:custGeom>
              <a:avLst/>
              <a:gdLst/>
              <a:ahLst/>
              <a:cxnLst/>
              <a:rect l="l" t="t" r="r" b="b"/>
              <a:pathLst>
                <a:path w="1310005" h="3834765">
                  <a:moveTo>
                    <a:pt x="0" y="0"/>
                  </a:moveTo>
                  <a:lnTo>
                    <a:pt x="1309385" y="0"/>
                  </a:lnTo>
                  <a:lnTo>
                    <a:pt x="1309385" y="3834534"/>
                  </a:lnTo>
                  <a:lnTo>
                    <a:pt x="0" y="38345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A1C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876718" y="567944"/>
            <a:ext cx="9639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0A1C9"/>
                </a:solidFill>
                <a:latin typeface="Trebuchet MS"/>
                <a:cs typeface="Trebuchet MS"/>
              </a:rPr>
              <a:t>Availability</a:t>
            </a:r>
            <a:r>
              <a:rPr dirty="0" sz="900" spc="-5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Zone</a:t>
            </a:r>
            <a:r>
              <a:rPr dirty="0" sz="900" spc="-10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1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3329140" y="534695"/>
            <a:ext cx="1310005" cy="3834765"/>
          </a:xfrm>
          <a:custGeom>
            <a:avLst/>
            <a:gdLst/>
            <a:ahLst/>
            <a:cxnLst/>
            <a:rect l="l" t="t" r="r" b="b"/>
            <a:pathLst>
              <a:path w="1310004" h="3834765">
                <a:moveTo>
                  <a:pt x="0" y="0"/>
                </a:moveTo>
                <a:lnTo>
                  <a:pt x="1309385" y="0"/>
                </a:lnTo>
                <a:lnTo>
                  <a:pt x="1309385" y="3834534"/>
                </a:lnTo>
                <a:lnTo>
                  <a:pt x="0" y="383453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A1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3502819" y="567944"/>
            <a:ext cx="9639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0A1C9"/>
                </a:solidFill>
                <a:latin typeface="Trebuchet MS"/>
                <a:cs typeface="Trebuchet MS"/>
              </a:rPr>
              <a:t>Availability</a:t>
            </a:r>
            <a:r>
              <a:rPr dirty="0" sz="900" spc="-5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Zone</a:t>
            </a:r>
            <a:r>
              <a:rPr dirty="0" sz="900" spc="-10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2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1204538" y="908006"/>
            <a:ext cx="2922905" cy="673100"/>
            <a:chOff x="1204538" y="908006"/>
            <a:chExt cx="2922905" cy="673100"/>
          </a:xfrm>
        </p:grpSpPr>
        <p:pic>
          <p:nvPicPr>
            <p:cNvPr id="27" name="object 2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71344" y="966215"/>
              <a:ext cx="448056" cy="448055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1210888" y="914356"/>
              <a:ext cx="2910205" cy="660400"/>
            </a:xfrm>
            <a:custGeom>
              <a:avLst/>
              <a:gdLst/>
              <a:ahLst/>
              <a:cxnLst/>
              <a:rect l="l" t="t" r="r" b="b"/>
              <a:pathLst>
                <a:path w="2910204" h="660400">
                  <a:moveTo>
                    <a:pt x="0" y="0"/>
                  </a:moveTo>
                  <a:lnTo>
                    <a:pt x="2909787" y="0"/>
                  </a:lnTo>
                  <a:lnTo>
                    <a:pt x="2909787" y="659850"/>
                  </a:lnTo>
                  <a:lnTo>
                    <a:pt x="0" y="659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2282889" y="1427988"/>
            <a:ext cx="6369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Load</a:t>
            </a:r>
            <a:r>
              <a:rPr dirty="0" sz="800" spc="-6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-20">
                <a:solidFill>
                  <a:srgbClr val="FF9900"/>
                </a:solidFill>
                <a:latin typeface="Trebuchet MS"/>
                <a:cs typeface="Trebuchet MS"/>
              </a:rPr>
              <a:t>balancer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1204538" y="1564682"/>
            <a:ext cx="5915025" cy="2134235"/>
            <a:chOff x="1204538" y="1564682"/>
            <a:chExt cx="5915025" cy="2134235"/>
          </a:xfrm>
        </p:grpSpPr>
        <p:pic>
          <p:nvPicPr>
            <p:cNvPr id="31" name="object 3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1391" y="3188208"/>
              <a:ext cx="252984" cy="25298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52671" y="3188208"/>
              <a:ext cx="256032" cy="252983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210889" y="3065532"/>
              <a:ext cx="5902325" cy="626745"/>
            </a:xfrm>
            <a:custGeom>
              <a:avLst/>
              <a:gdLst/>
              <a:ahLst/>
              <a:cxnLst/>
              <a:rect l="l" t="t" r="r" b="b"/>
              <a:pathLst>
                <a:path w="5902325" h="626745">
                  <a:moveTo>
                    <a:pt x="0" y="0"/>
                  </a:moveTo>
                  <a:lnTo>
                    <a:pt x="5902076" y="0"/>
                  </a:lnTo>
                  <a:lnTo>
                    <a:pt x="5902076" y="626616"/>
                  </a:lnTo>
                  <a:lnTo>
                    <a:pt x="0" y="62661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483185" y="3315440"/>
              <a:ext cx="2372995" cy="0"/>
            </a:xfrm>
            <a:custGeom>
              <a:avLst/>
              <a:gdLst/>
              <a:ahLst/>
              <a:cxnLst/>
              <a:rect l="l" t="t" r="r" b="b"/>
              <a:pathLst>
                <a:path w="2372995" h="0">
                  <a:moveTo>
                    <a:pt x="0" y="0"/>
                  </a:moveTo>
                  <a:lnTo>
                    <a:pt x="2372458" y="1"/>
                  </a:lnTo>
                </a:path>
              </a:pathLst>
            </a:custGeom>
            <a:ln w="12700">
              <a:solidFill>
                <a:srgbClr val="545B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210888" y="1672322"/>
              <a:ext cx="5902325" cy="1246505"/>
            </a:xfrm>
            <a:custGeom>
              <a:avLst/>
              <a:gdLst/>
              <a:ahLst/>
              <a:cxnLst/>
              <a:rect l="l" t="t" r="r" b="b"/>
              <a:pathLst>
                <a:path w="5902325" h="1246505">
                  <a:moveTo>
                    <a:pt x="0" y="0"/>
                  </a:moveTo>
                  <a:lnTo>
                    <a:pt x="5902088" y="0"/>
                  </a:lnTo>
                  <a:lnTo>
                    <a:pt x="5902088" y="1246284"/>
                  </a:lnTo>
                  <a:lnTo>
                    <a:pt x="0" y="124628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53055" y="1767840"/>
              <a:ext cx="448056" cy="448056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2665782" y="1574207"/>
              <a:ext cx="1308100" cy="194310"/>
            </a:xfrm>
            <a:custGeom>
              <a:avLst/>
              <a:gdLst/>
              <a:ahLst/>
              <a:cxnLst/>
              <a:rect l="l" t="t" r="r" b="b"/>
              <a:pathLst>
                <a:path w="1308100" h="194310">
                  <a:moveTo>
                    <a:pt x="1308050" y="194221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1264674" y="4060952"/>
            <a:ext cx="2051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883112" y="4060952"/>
            <a:ext cx="2051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1209543" y="3742590"/>
            <a:ext cx="5915025" cy="588010"/>
            <a:chOff x="1209543" y="3742590"/>
            <a:chExt cx="5915025" cy="588010"/>
          </a:xfrm>
        </p:grpSpPr>
        <p:pic>
          <p:nvPicPr>
            <p:cNvPr id="41" name="object 4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0535" y="3791711"/>
              <a:ext cx="252984" cy="252984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52672" y="3785615"/>
              <a:ext cx="256032" cy="252984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1215893" y="3748940"/>
              <a:ext cx="5902325" cy="575310"/>
            </a:xfrm>
            <a:custGeom>
              <a:avLst/>
              <a:gdLst/>
              <a:ahLst/>
              <a:cxnLst/>
              <a:rect l="l" t="t" r="r" b="b"/>
              <a:pathLst>
                <a:path w="5902325" h="575310">
                  <a:moveTo>
                    <a:pt x="0" y="0"/>
                  </a:moveTo>
                  <a:lnTo>
                    <a:pt x="5902076" y="0"/>
                  </a:lnTo>
                  <a:lnTo>
                    <a:pt x="5902076" y="575119"/>
                  </a:lnTo>
                  <a:lnTo>
                    <a:pt x="0" y="5751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2926688" y="3881628"/>
            <a:ext cx="259079" cy="4921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algn="just" marL="22225" marR="5080" indent="-9525">
              <a:lnSpc>
                <a:spcPct val="94200"/>
              </a:lnSpc>
              <a:spcBef>
                <a:spcPts val="155"/>
              </a:spcBef>
            </a:pPr>
            <a:r>
              <a:rPr dirty="0" sz="800">
                <a:solidFill>
                  <a:srgbClr val="FF9900"/>
                </a:solidFill>
                <a:latin typeface="Trebuchet MS"/>
                <a:cs typeface="Trebuchet MS"/>
              </a:rPr>
              <a:t>EFS</a:t>
            </a:r>
            <a:r>
              <a:rPr dirty="0" sz="800" spc="-5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45">
                <a:solidFill>
                  <a:srgbClr val="FF9900"/>
                </a:solidFill>
                <a:latin typeface="Trebuchet MS"/>
                <a:cs typeface="Trebuchet MS"/>
              </a:rPr>
              <a:t>– 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NFS </a:t>
            </a:r>
            <a:r>
              <a:rPr dirty="0" sz="800" spc="-20">
                <a:solidFill>
                  <a:srgbClr val="FF9900"/>
                </a:solidFill>
                <a:latin typeface="Trebuchet MS"/>
                <a:cs typeface="Trebuchet MS"/>
              </a:rPr>
              <a:t>FSx</a:t>
            </a:r>
            <a:r>
              <a:rPr dirty="0" sz="800" spc="-3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-50">
                <a:solidFill>
                  <a:srgbClr val="FF9900"/>
                </a:solidFill>
                <a:latin typeface="Trebuchet MS"/>
                <a:cs typeface="Trebuchet MS"/>
              </a:rPr>
              <a:t>-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 SMB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2033445" y="2247900"/>
            <a:ext cx="112204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Applications</a:t>
            </a:r>
            <a:r>
              <a:rPr dirty="0" sz="800" spc="3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Deployment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813503" y="1879092"/>
            <a:ext cx="450850" cy="26035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 indent="71755">
              <a:lnSpc>
                <a:spcPts val="890"/>
              </a:lnSpc>
              <a:spcBef>
                <a:spcPts val="185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Elastic 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Beanstalk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2933741" y="3223260"/>
            <a:ext cx="20764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RDS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48" name="object 4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53055" y="3108960"/>
            <a:ext cx="448056" cy="448055"/>
          </a:xfrm>
          <a:prstGeom prst="rect">
            <a:avLst/>
          </a:prstGeom>
        </p:spPr>
      </p:pic>
      <p:sp>
        <p:nvSpPr>
          <p:cNvPr id="49" name="object 49" descr=""/>
          <p:cNvSpPr txBox="1"/>
          <p:nvPr/>
        </p:nvSpPr>
        <p:spPr>
          <a:xfrm>
            <a:off x="2167575" y="3336035"/>
            <a:ext cx="1068705" cy="363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945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Multi-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AZ</a:t>
            </a: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Managed Database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2353055" y="1555156"/>
            <a:ext cx="3188335" cy="2703195"/>
            <a:chOff x="2353055" y="1555156"/>
            <a:chExt cx="3188335" cy="2703195"/>
          </a:xfrm>
        </p:grpSpPr>
        <p:pic>
          <p:nvPicPr>
            <p:cNvPr id="51" name="object 5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53055" y="3810000"/>
              <a:ext cx="448056" cy="448056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88279" y="1804416"/>
              <a:ext cx="252984" cy="249936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91327" y="3160776"/>
              <a:ext cx="249936" cy="249936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88279" y="3788663"/>
              <a:ext cx="252984" cy="252984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2665782" y="1574206"/>
              <a:ext cx="2748915" cy="231775"/>
            </a:xfrm>
            <a:custGeom>
              <a:avLst/>
              <a:gdLst/>
              <a:ahLst/>
              <a:cxnLst/>
              <a:rect l="l" t="t" r="r" b="b"/>
              <a:pathLst>
                <a:path w="2748915" h="231775">
                  <a:moveTo>
                    <a:pt x="2748770" y="231429"/>
                  </a:moveTo>
                  <a:lnTo>
                    <a:pt x="2748770" y="4202"/>
                  </a:lnTo>
                  <a:lnTo>
                    <a:pt x="0" y="4202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5414552" y="2054134"/>
              <a:ext cx="1270" cy="1108075"/>
            </a:xfrm>
            <a:custGeom>
              <a:avLst/>
              <a:gdLst/>
              <a:ahLst/>
              <a:cxnLst/>
              <a:rect l="l" t="t" r="r" b="b"/>
              <a:pathLst>
                <a:path w="1270" h="1108075">
                  <a:moveTo>
                    <a:pt x="0" y="0"/>
                  </a:moveTo>
                  <a:lnTo>
                    <a:pt x="1204" y="1107722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/>
          <p:nvPr/>
        </p:nvSpPr>
        <p:spPr>
          <a:xfrm>
            <a:off x="2937678" y="1092707"/>
            <a:ext cx="19939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ALB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3429794" y="4683277"/>
            <a:ext cx="2286635" cy="11683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5042282" y="1374647"/>
            <a:ext cx="74231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/api/fn101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5724023" y="3866388"/>
            <a:ext cx="1352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S3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5604165" y="1863851"/>
            <a:ext cx="37782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Lambda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5585881" y="3223260"/>
            <a:ext cx="5099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DynamoDB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5233160" y="3445255"/>
            <a:ext cx="379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NoSQL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5320473" y="4082288"/>
            <a:ext cx="2051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68321" y="774270"/>
            <a:ext cx="6893559" cy="3595370"/>
          </a:xfrm>
          <a:custGeom>
            <a:avLst/>
            <a:gdLst/>
            <a:ahLst/>
            <a:cxnLst/>
            <a:rect l="l" t="t" r="r" b="b"/>
            <a:pathLst>
              <a:path w="6893559" h="3595370">
                <a:moveTo>
                  <a:pt x="0" y="0"/>
                </a:moveTo>
                <a:lnTo>
                  <a:pt x="6893144" y="0"/>
                </a:lnTo>
                <a:lnTo>
                  <a:pt x="6893144" y="3594958"/>
                </a:lnTo>
                <a:lnTo>
                  <a:pt x="0" y="359495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7D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41371" y="805688"/>
            <a:ext cx="2330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07DBC"/>
                </a:solidFill>
                <a:latin typeface="Trebuchet MS"/>
                <a:cs typeface="Trebuchet MS"/>
              </a:rPr>
              <a:t>VPC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422600" y="228170"/>
            <a:ext cx="7964805" cy="4269105"/>
          </a:xfrm>
          <a:custGeom>
            <a:avLst/>
            <a:gdLst/>
            <a:ahLst/>
            <a:cxnLst/>
            <a:rect l="l" t="t" r="r" b="b"/>
            <a:pathLst>
              <a:path w="7964805" h="4269105">
                <a:moveTo>
                  <a:pt x="0" y="0"/>
                </a:moveTo>
                <a:lnTo>
                  <a:pt x="7964299" y="0"/>
                </a:lnTo>
                <a:lnTo>
                  <a:pt x="7964299" y="4268989"/>
                </a:lnTo>
                <a:lnTo>
                  <a:pt x="0" y="426898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95650" y="260095"/>
            <a:ext cx="5867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9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420623" y="225552"/>
            <a:ext cx="1085215" cy="1838325"/>
            <a:chOff x="420623" y="225552"/>
            <a:chExt cx="1085215" cy="1838325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623" y="225552"/>
              <a:ext cx="210311" cy="21031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343" y="774192"/>
              <a:ext cx="210312" cy="20726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0055" y="1767840"/>
              <a:ext cx="295656" cy="295656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231526" y="2073655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44226" y="2738120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72801" y="3460496"/>
            <a:ext cx="1695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888901" y="3460496"/>
            <a:ext cx="1695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854891" y="2073655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867591" y="2738120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696688" y="528345"/>
            <a:ext cx="3427729" cy="3847465"/>
            <a:chOff x="696688" y="528345"/>
            <a:chExt cx="3427729" cy="3847465"/>
          </a:xfrm>
        </p:grpSpPr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5240" y="1767840"/>
              <a:ext cx="295656" cy="29565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0055" y="2450592"/>
              <a:ext cx="295656" cy="29565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8287" y="2450592"/>
              <a:ext cx="295656" cy="295656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357733" y="1615159"/>
              <a:ext cx="1242060" cy="153670"/>
            </a:xfrm>
            <a:custGeom>
              <a:avLst/>
              <a:gdLst/>
              <a:ahLst/>
              <a:cxnLst/>
              <a:rect l="l" t="t" r="r" b="b"/>
              <a:pathLst>
                <a:path w="1242060" h="153669">
                  <a:moveTo>
                    <a:pt x="1241864" y="0"/>
                  </a:moveTo>
                  <a:lnTo>
                    <a:pt x="0" y="153268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357732" y="2944430"/>
              <a:ext cx="2623820" cy="238760"/>
            </a:xfrm>
            <a:custGeom>
              <a:avLst/>
              <a:gdLst/>
              <a:ahLst/>
              <a:cxnLst/>
              <a:rect l="l" t="t" r="r" b="b"/>
              <a:pathLst>
                <a:path w="2623820" h="238760">
                  <a:moveTo>
                    <a:pt x="0" y="238253"/>
                  </a:moveTo>
                  <a:lnTo>
                    <a:pt x="1" y="0"/>
                  </a:lnTo>
                </a:path>
                <a:path w="2623820" h="238760">
                  <a:moveTo>
                    <a:pt x="0" y="238253"/>
                  </a:moveTo>
                  <a:lnTo>
                    <a:pt x="2623366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03038" y="534695"/>
              <a:ext cx="1310005" cy="3834765"/>
            </a:xfrm>
            <a:custGeom>
              <a:avLst/>
              <a:gdLst/>
              <a:ahLst/>
              <a:cxnLst/>
              <a:rect l="l" t="t" r="r" b="b"/>
              <a:pathLst>
                <a:path w="1310005" h="3834765">
                  <a:moveTo>
                    <a:pt x="0" y="0"/>
                  </a:moveTo>
                  <a:lnTo>
                    <a:pt x="1309385" y="0"/>
                  </a:lnTo>
                  <a:lnTo>
                    <a:pt x="1309385" y="3834534"/>
                  </a:lnTo>
                  <a:lnTo>
                    <a:pt x="0" y="38345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A1C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876718" y="567944"/>
            <a:ext cx="9639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0A1C9"/>
                </a:solidFill>
                <a:latin typeface="Trebuchet MS"/>
                <a:cs typeface="Trebuchet MS"/>
              </a:rPr>
              <a:t>Availability</a:t>
            </a:r>
            <a:r>
              <a:rPr dirty="0" sz="900" spc="-5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Zone</a:t>
            </a:r>
            <a:r>
              <a:rPr dirty="0" sz="900" spc="-10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1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3329140" y="534695"/>
            <a:ext cx="1310005" cy="3834765"/>
          </a:xfrm>
          <a:custGeom>
            <a:avLst/>
            <a:gdLst/>
            <a:ahLst/>
            <a:cxnLst/>
            <a:rect l="l" t="t" r="r" b="b"/>
            <a:pathLst>
              <a:path w="1310004" h="3834765">
                <a:moveTo>
                  <a:pt x="0" y="0"/>
                </a:moveTo>
                <a:lnTo>
                  <a:pt x="1309385" y="0"/>
                </a:lnTo>
                <a:lnTo>
                  <a:pt x="1309385" y="3834534"/>
                </a:lnTo>
                <a:lnTo>
                  <a:pt x="0" y="383453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A1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3502819" y="567944"/>
            <a:ext cx="9639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0A1C9"/>
                </a:solidFill>
                <a:latin typeface="Trebuchet MS"/>
                <a:cs typeface="Trebuchet MS"/>
              </a:rPr>
              <a:t>Availability</a:t>
            </a:r>
            <a:r>
              <a:rPr dirty="0" sz="900" spc="-5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Zone</a:t>
            </a:r>
            <a:r>
              <a:rPr dirty="0" sz="900" spc="-10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2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1204538" y="908006"/>
            <a:ext cx="2922905" cy="673100"/>
            <a:chOff x="1204538" y="908006"/>
            <a:chExt cx="2922905" cy="673100"/>
          </a:xfrm>
        </p:grpSpPr>
        <p:pic>
          <p:nvPicPr>
            <p:cNvPr id="27" name="object 2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71344" y="966215"/>
              <a:ext cx="448056" cy="448055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1210888" y="914356"/>
              <a:ext cx="2910205" cy="660400"/>
            </a:xfrm>
            <a:custGeom>
              <a:avLst/>
              <a:gdLst/>
              <a:ahLst/>
              <a:cxnLst/>
              <a:rect l="l" t="t" r="r" b="b"/>
              <a:pathLst>
                <a:path w="2910204" h="660400">
                  <a:moveTo>
                    <a:pt x="0" y="0"/>
                  </a:moveTo>
                  <a:lnTo>
                    <a:pt x="2909787" y="0"/>
                  </a:lnTo>
                  <a:lnTo>
                    <a:pt x="2909787" y="659850"/>
                  </a:lnTo>
                  <a:lnTo>
                    <a:pt x="0" y="659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2282889" y="1427988"/>
            <a:ext cx="6369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Load</a:t>
            </a:r>
            <a:r>
              <a:rPr dirty="0" sz="800" spc="-6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-20">
                <a:solidFill>
                  <a:srgbClr val="FF9900"/>
                </a:solidFill>
                <a:latin typeface="Trebuchet MS"/>
                <a:cs typeface="Trebuchet MS"/>
              </a:rPr>
              <a:t>balancer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1204538" y="1564682"/>
            <a:ext cx="6072505" cy="2134235"/>
            <a:chOff x="1204538" y="1564682"/>
            <a:chExt cx="6072505" cy="2134235"/>
          </a:xfrm>
        </p:grpSpPr>
        <p:pic>
          <p:nvPicPr>
            <p:cNvPr id="31" name="object 3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1392" y="3188208"/>
              <a:ext cx="252984" cy="25298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52672" y="3188208"/>
              <a:ext cx="256032" cy="252983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210889" y="3065532"/>
              <a:ext cx="6059805" cy="626745"/>
            </a:xfrm>
            <a:custGeom>
              <a:avLst/>
              <a:gdLst/>
              <a:ahLst/>
              <a:cxnLst/>
              <a:rect l="l" t="t" r="r" b="b"/>
              <a:pathLst>
                <a:path w="6059805" h="626745">
                  <a:moveTo>
                    <a:pt x="0" y="0"/>
                  </a:moveTo>
                  <a:lnTo>
                    <a:pt x="6059404" y="0"/>
                  </a:lnTo>
                  <a:lnTo>
                    <a:pt x="6059404" y="626616"/>
                  </a:lnTo>
                  <a:lnTo>
                    <a:pt x="0" y="62661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483186" y="3315440"/>
              <a:ext cx="2372995" cy="0"/>
            </a:xfrm>
            <a:custGeom>
              <a:avLst/>
              <a:gdLst/>
              <a:ahLst/>
              <a:cxnLst/>
              <a:rect l="l" t="t" r="r" b="b"/>
              <a:pathLst>
                <a:path w="2372995" h="0">
                  <a:moveTo>
                    <a:pt x="0" y="0"/>
                  </a:moveTo>
                  <a:lnTo>
                    <a:pt x="2372458" y="1"/>
                  </a:lnTo>
                </a:path>
              </a:pathLst>
            </a:custGeom>
            <a:ln w="12700">
              <a:solidFill>
                <a:srgbClr val="545B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210888" y="1672322"/>
              <a:ext cx="6059805" cy="1246505"/>
            </a:xfrm>
            <a:custGeom>
              <a:avLst/>
              <a:gdLst/>
              <a:ahLst/>
              <a:cxnLst/>
              <a:rect l="l" t="t" r="r" b="b"/>
              <a:pathLst>
                <a:path w="6059805" h="1246505">
                  <a:moveTo>
                    <a:pt x="0" y="0"/>
                  </a:moveTo>
                  <a:lnTo>
                    <a:pt x="6059417" y="0"/>
                  </a:lnTo>
                  <a:lnTo>
                    <a:pt x="6059417" y="1246284"/>
                  </a:lnTo>
                  <a:lnTo>
                    <a:pt x="0" y="124628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53055" y="1767840"/>
              <a:ext cx="448056" cy="448056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2665782" y="1574207"/>
              <a:ext cx="1308100" cy="194310"/>
            </a:xfrm>
            <a:custGeom>
              <a:avLst/>
              <a:gdLst/>
              <a:ahLst/>
              <a:cxnLst/>
              <a:rect l="l" t="t" r="r" b="b"/>
              <a:pathLst>
                <a:path w="1308100" h="194310">
                  <a:moveTo>
                    <a:pt x="1308050" y="194221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1264674" y="4060952"/>
            <a:ext cx="2051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883112" y="4060952"/>
            <a:ext cx="2051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1209542" y="3742590"/>
            <a:ext cx="6072505" cy="588010"/>
            <a:chOff x="1209542" y="3742590"/>
            <a:chExt cx="6072505" cy="588010"/>
          </a:xfrm>
        </p:grpSpPr>
        <p:pic>
          <p:nvPicPr>
            <p:cNvPr id="41" name="object 4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0536" y="3791711"/>
              <a:ext cx="252984" cy="252984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52672" y="3785615"/>
              <a:ext cx="256032" cy="252984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1215892" y="3748940"/>
              <a:ext cx="6059805" cy="575310"/>
            </a:xfrm>
            <a:custGeom>
              <a:avLst/>
              <a:gdLst/>
              <a:ahLst/>
              <a:cxnLst/>
              <a:rect l="l" t="t" r="r" b="b"/>
              <a:pathLst>
                <a:path w="6059805" h="575310">
                  <a:moveTo>
                    <a:pt x="0" y="0"/>
                  </a:moveTo>
                  <a:lnTo>
                    <a:pt x="6059404" y="0"/>
                  </a:lnTo>
                  <a:lnTo>
                    <a:pt x="6059404" y="575119"/>
                  </a:lnTo>
                  <a:lnTo>
                    <a:pt x="0" y="5751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2926688" y="3881628"/>
            <a:ext cx="259079" cy="4921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algn="just" marL="22225" marR="5080" indent="-9525">
              <a:lnSpc>
                <a:spcPct val="94200"/>
              </a:lnSpc>
              <a:spcBef>
                <a:spcPts val="155"/>
              </a:spcBef>
            </a:pPr>
            <a:r>
              <a:rPr dirty="0" sz="800">
                <a:solidFill>
                  <a:srgbClr val="FF9900"/>
                </a:solidFill>
                <a:latin typeface="Trebuchet MS"/>
                <a:cs typeface="Trebuchet MS"/>
              </a:rPr>
              <a:t>EFS</a:t>
            </a:r>
            <a:r>
              <a:rPr dirty="0" sz="800" spc="-5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45">
                <a:solidFill>
                  <a:srgbClr val="FF9900"/>
                </a:solidFill>
                <a:latin typeface="Trebuchet MS"/>
                <a:cs typeface="Trebuchet MS"/>
              </a:rPr>
              <a:t>– 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NFS </a:t>
            </a:r>
            <a:r>
              <a:rPr dirty="0" sz="800" spc="-20">
                <a:solidFill>
                  <a:srgbClr val="FF9900"/>
                </a:solidFill>
                <a:latin typeface="Trebuchet MS"/>
                <a:cs typeface="Trebuchet MS"/>
              </a:rPr>
              <a:t>FSx</a:t>
            </a:r>
            <a:r>
              <a:rPr dirty="0" sz="800" spc="-3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-50">
                <a:solidFill>
                  <a:srgbClr val="FF9900"/>
                </a:solidFill>
                <a:latin typeface="Trebuchet MS"/>
                <a:cs typeface="Trebuchet MS"/>
              </a:rPr>
              <a:t>-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 SMB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2033445" y="2247900"/>
            <a:ext cx="112204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Applications</a:t>
            </a:r>
            <a:r>
              <a:rPr dirty="0" sz="800" spc="3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Deployment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813503" y="1879092"/>
            <a:ext cx="450850" cy="26035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 indent="71755">
              <a:lnSpc>
                <a:spcPts val="890"/>
              </a:lnSpc>
              <a:spcBef>
                <a:spcPts val="185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Elastic 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Beanstalk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2933741" y="3223260"/>
            <a:ext cx="20764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RDS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48" name="object 4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53055" y="3108960"/>
            <a:ext cx="448056" cy="448055"/>
          </a:xfrm>
          <a:prstGeom prst="rect">
            <a:avLst/>
          </a:prstGeom>
        </p:spPr>
      </p:pic>
      <p:sp>
        <p:nvSpPr>
          <p:cNvPr id="49" name="object 49" descr=""/>
          <p:cNvSpPr txBox="1"/>
          <p:nvPr/>
        </p:nvSpPr>
        <p:spPr>
          <a:xfrm>
            <a:off x="2167575" y="3336035"/>
            <a:ext cx="1068705" cy="363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945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Multi-</a:t>
            </a: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AZ</a:t>
            </a: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Managed Database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2353055" y="1564681"/>
            <a:ext cx="3188335" cy="2693670"/>
            <a:chOff x="2353055" y="1564681"/>
            <a:chExt cx="3188335" cy="2693670"/>
          </a:xfrm>
        </p:grpSpPr>
        <p:pic>
          <p:nvPicPr>
            <p:cNvPr id="51" name="object 5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53055" y="3810000"/>
              <a:ext cx="448056" cy="448056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88279" y="1804416"/>
              <a:ext cx="252984" cy="249936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91327" y="3160776"/>
              <a:ext cx="249936" cy="249936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88279" y="3788663"/>
              <a:ext cx="252984" cy="252984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2665782" y="1574206"/>
              <a:ext cx="2748915" cy="231775"/>
            </a:xfrm>
            <a:custGeom>
              <a:avLst/>
              <a:gdLst/>
              <a:ahLst/>
              <a:cxnLst/>
              <a:rect l="l" t="t" r="r" b="b"/>
              <a:pathLst>
                <a:path w="2748915" h="231775">
                  <a:moveTo>
                    <a:pt x="2748770" y="231429"/>
                  </a:moveTo>
                  <a:lnTo>
                    <a:pt x="2748770" y="4202"/>
                  </a:lnTo>
                  <a:lnTo>
                    <a:pt x="0" y="4202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5414552" y="2054134"/>
              <a:ext cx="1270" cy="1108075"/>
            </a:xfrm>
            <a:custGeom>
              <a:avLst/>
              <a:gdLst/>
              <a:ahLst/>
              <a:cxnLst/>
              <a:rect l="l" t="t" r="r" b="b"/>
              <a:pathLst>
                <a:path w="1270" h="1108075">
                  <a:moveTo>
                    <a:pt x="0" y="0"/>
                  </a:moveTo>
                  <a:lnTo>
                    <a:pt x="1204" y="1107722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/>
          <p:nvPr/>
        </p:nvSpPr>
        <p:spPr>
          <a:xfrm>
            <a:off x="2937678" y="1092707"/>
            <a:ext cx="19939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ALB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5042282" y="1374647"/>
            <a:ext cx="74231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/api/fn101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5724023" y="3866388"/>
            <a:ext cx="1352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FF9900"/>
                </a:solidFill>
                <a:latin typeface="Trebuchet MS"/>
                <a:cs typeface="Trebuchet MS"/>
              </a:rPr>
              <a:t>S3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5604165" y="1863851"/>
            <a:ext cx="37782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Lambda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5585881" y="3223260"/>
            <a:ext cx="5099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9900"/>
                </a:solidFill>
                <a:latin typeface="Trebuchet MS"/>
                <a:cs typeface="Trebuchet MS"/>
              </a:rPr>
              <a:t>DynamoDB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62" name="object 62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443471" y="1804416"/>
            <a:ext cx="252983" cy="249936"/>
          </a:xfrm>
          <a:prstGeom prst="rect">
            <a:avLst/>
          </a:prstGeom>
        </p:spPr>
      </p:pic>
      <p:sp>
        <p:nvSpPr>
          <p:cNvPr id="63" name="object 63" descr=""/>
          <p:cNvSpPr txBox="1"/>
          <p:nvPr/>
        </p:nvSpPr>
        <p:spPr>
          <a:xfrm>
            <a:off x="6357004" y="2119883"/>
            <a:ext cx="44958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0">
                <a:solidFill>
                  <a:srgbClr val="FF9900"/>
                </a:solidFill>
                <a:latin typeface="Trebuchet MS"/>
                <a:cs typeface="Trebuchet MS"/>
              </a:rPr>
              <a:t>Container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64" name="object 64" descr=""/>
          <p:cNvGrpSpPr/>
          <p:nvPr/>
        </p:nvGrpSpPr>
        <p:grpSpPr>
          <a:xfrm>
            <a:off x="2646733" y="1555157"/>
            <a:ext cx="4077335" cy="1322705"/>
            <a:chOff x="2646733" y="1555157"/>
            <a:chExt cx="4077335" cy="1322705"/>
          </a:xfrm>
        </p:grpSpPr>
        <p:pic>
          <p:nvPicPr>
            <p:cNvPr id="65" name="object 6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28232" y="2304288"/>
              <a:ext cx="295656" cy="295656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25184" y="2581655"/>
              <a:ext cx="298704" cy="295656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2665783" y="1574207"/>
              <a:ext cx="3903979" cy="231775"/>
            </a:xfrm>
            <a:custGeom>
              <a:avLst/>
              <a:gdLst/>
              <a:ahLst/>
              <a:cxnLst/>
              <a:rect l="l" t="t" r="r" b="b"/>
              <a:pathLst>
                <a:path w="3903979" h="231775">
                  <a:moveTo>
                    <a:pt x="3903471" y="231429"/>
                  </a:moveTo>
                  <a:lnTo>
                    <a:pt x="3903471" y="4200"/>
                  </a:lnTo>
                  <a:lnTo>
                    <a:pt x="0" y="420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5233160" y="3445255"/>
            <a:ext cx="379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NoSQL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3429794" y="4683277"/>
            <a:ext cx="2286635" cy="11683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6154125" y="1371600"/>
            <a:ext cx="74231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/api/fn102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5320473" y="4082288"/>
            <a:ext cx="2051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6832362" y="1860804"/>
            <a:ext cx="3575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0">
                <a:solidFill>
                  <a:srgbClr val="FF9900"/>
                </a:solidFill>
                <a:latin typeface="Trebuchet MS"/>
                <a:cs typeface="Trebuchet MS"/>
              </a:rPr>
              <a:t>Fargate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5488" y="537475"/>
              <a:ext cx="1107607" cy="11076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7831" y="1955180"/>
              <a:ext cx="505068" cy="505068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2946525" y="2547620"/>
            <a:ext cx="1053465" cy="400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2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Center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1200" spc="50">
                <a:solidFill>
                  <a:srgbClr val="FF9900"/>
                </a:solidFill>
                <a:latin typeface="Trebuchet MS"/>
                <a:cs typeface="Trebuchet MS"/>
              </a:rPr>
              <a:t>Consolidation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377273" y="1094835"/>
            <a:ext cx="6758305" cy="3074035"/>
            <a:chOff x="1377273" y="1094835"/>
            <a:chExt cx="6758305" cy="3074035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87811" y="1842151"/>
              <a:ext cx="656198" cy="65619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0674" y="2111602"/>
              <a:ext cx="163891" cy="17981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4282" y="2005757"/>
              <a:ext cx="420789" cy="42078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73015" y="1824723"/>
              <a:ext cx="804371" cy="80437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9624" y="2145439"/>
              <a:ext cx="163891" cy="17981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06416" y="1098414"/>
              <a:ext cx="109710" cy="18349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50927" y="1098414"/>
              <a:ext cx="109708" cy="18349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61185" y="2897897"/>
              <a:ext cx="183498" cy="10971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63052" y="2135896"/>
              <a:ext cx="183499" cy="10971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61185" y="2135896"/>
              <a:ext cx="183498" cy="10971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16323" y="1094835"/>
              <a:ext cx="2527785" cy="267443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7273" y="1177462"/>
              <a:ext cx="2489201" cy="259537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22799" y="3363930"/>
              <a:ext cx="804371" cy="804371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68874" y="3363930"/>
              <a:ext cx="804369" cy="80437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33894" y="1800843"/>
              <a:ext cx="801326" cy="80132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98999" y="3287730"/>
              <a:ext cx="804369" cy="804371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797793" y="4041139"/>
            <a:ext cx="1114425" cy="45847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dirty="0" sz="1200" spc="40">
                <a:solidFill>
                  <a:srgbClr val="FF9900"/>
                </a:solidFill>
                <a:latin typeface="Trebuchet MS"/>
                <a:cs typeface="Trebuchet MS"/>
              </a:rPr>
              <a:t>Acquisitions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2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Divestitures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480669" y="4132579"/>
            <a:ext cx="1558925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 sz="1200" spc="50">
                <a:solidFill>
                  <a:srgbClr val="FFFFFF"/>
                </a:solidFill>
                <a:latin typeface="Trebuchet MS"/>
                <a:cs typeface="Trebuchet MS"/>
              </a:rPr>
              <a:t>Large</a:t>
            </a:r>
            <a:r>
              <a:rPr dirty="0" sz="12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scale</a:t>
            </a:r>
            <a:r>
              <a:rPr dirty="0" sz="12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compute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intensive</a:t>
            </a:r>
            <a:r>
              <a:rPr dirty="0" sz="1200" spc="4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Trebuchet MS"/>
                <a:cs typeface="Trebuchet MS"/>
              </a:rPr>
              <a:t>workloads </a:t>
            </a:r>
            <a:r>
              <a:rPr dirty="0" sz="1200" spc="50">
                <a:solidFill>
                  <a:srgbClr val="FF9900"/>
                </a:solidFill>
                <a:latin typeface="Trebuchet MS"/>
                <a:cs typeface="Trebuchet MS"/>
              </a:rPr>
              <a:t>(HPC</a:t>
            </a:r>
            <a:r>
              <a:rPr dirty="0" sz="1200" spc="5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9900"/>
                </a:solidFill>
                <a:latin typeface="Trebuchet MS"/>
                <a:cs typeface="Trebuchet MS"/>
              </a:rPr>
              <a:t>&amp;</a:t>
            </a:r>
            <a:r>
              <a:rPr dirty="0" sz="1200" spc="6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200" spc="65">
                <a:solidFill>
                  <a:srgbClr val="FF9900"/>
                </a:solidFill>
                <a:latin typeface="Trebuchet MS"/>
                <a:cs typeface="Trebuchet MS"/>
              </a:rPr>
              <a:t>Big</a:t>
            </a:r>
            <a:r>
              <a:rPr dirty="0" sz="1200" spc="7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9900"/>
                </a:solidFill>
                <a:latin typeface="Trebuchet MS"/>
                <a:cs typeface="Trebuchet MS"/>
              </a:rPr>
              <a:t>Data)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938896" y="4141723"/>
            <a:ext cx="1665605" cy="40068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25"/>
              </a:spcBef>
            </a:pPr>
            <a:r>
              <a:rPr dirty="0" sz="1200">
                <a:solidFill>
                  <a:srgbClr val="FF9900"/>
                </a:solidFill>
                <a:latin typeface="Trebuchet MS"/>
                <a:cs typeface="Trebuchet MS"/>
              </a:rPr>
              <a:t>Facility</a:t>
            </a:r>
            <a:r>
              <a:rPr dirty="0" sz="1200" spc="18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200" spc="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Real-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estate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decisions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789910" y="1613290"/>
            <a:ext cx="1155065" cy="2376170"/>
            <a:chOff x="789910" y="1613290"/>
            <a:chExt cx="1155065" cy="2376170"/>
          </a:xfrm>
        </p:grpSpPr>
        <p:pic>
          <p:nvPicPr>
            <p:cNvPr id="29" name="object 2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3492" y="3484125"/>
              <a:ext cx="910579" cy="50506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9910" y="1613290"/>
              <a:ext cx="1154757" cy="1154757"/>
            </a:xfrm>
            <a:prstGeom prst="rect">
              <a:avLst/>
            </a:prstGeom>
          </p:spPr>
        </p:pic>
      </p:grpSp>
      <p:sp>
        <p:nvSpPr>
          <p:cNvPr id="31" name="object 31" descr=""/>
          <p:cNvSpPr txBox="1"/>
          <p:nvPr/>
        </p:nvSpPr>
        <p:spPr>
          <a:xfrm>
            <a:off x="844656" y="2593339"/>
            <a:ext cx="930275" cy="39751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</a:pPr>
            <a:r>
              <a:rPr dirty="0" sz="1200" spc="40">
                <a:solidFill>
                  <a:srgbClr val="FF9900"/>
                </a:solidFill>
                <a:latin typeface="Trebuchet MS"/>
                <a:cs typeface="Trebuchet MS"/>
              </a:rPr>
              <a:t>Agility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/Dev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Productivity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2151476" y="1094835"/>
            <a:ext cx="3074670" cy="187325"/>
            <a:chOff x="2151476" y="1094835"/>
            <a:chExt cx="3074670" cy="187325"/>
          </a:xfrm>
        </p:grpSpPr>
        <p:pic>
          <p:nvPicPr>
            <p:cNvPr id="33" name="object 3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95986" y="1094835"/>
              <a:ext cx="109710" cy="183498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51476" y="1094835"/>
              <a:ext cx="109710" cy="18349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72372" y="1094835"/>
              <a:ext cx="109710" cy="183498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16319" y="1098415"/>
              <a:ext cx="109710" cy="183498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/>
          <p:nvPr/>
        </p:nvSpPr>
        <p:spPr>
          <a:xfrm>
            <a:off x="7272599" y="2593339"/>
            <a:ext cx="11506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9900"/>
                </a:solidFill>
                <a:latin typeface="Trebuchet MS"/>
                <a:cs typeface="Trebuchet MS"/>
              </a:rPr>
              <a:t>Cost</a:t>
            </a:r>
            <a:r>
              <a:rPr dirty="0" sz="1200" spc="24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Reduction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24089" y="4792840"/>
            <a:ext cx="436753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870268" y="2562860"/>
            <a:ext cx="1727200" cy="45847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424180">
              <a:lnSpc>
                <a:spcPct val="100000"/>
              </a:lnSpc>
              <a:spcBef>
                <a:spcPts val="360"/>
              </a:spcBef>
            </a:pPr>
            <a:r>
              <a:rPr dirty="0" sz="1200" spc="60">
                <a:solidFill>
                  <a:srgbClr val="FFFFFF"/>
                </a:solidFill>
                <a:latin typeface="Trebuchet MS"/>
                <a:cs typeface="Trebuchet MS"/>
              </a:rPr>
              <a:t>Innovation</a:t>
            </a:r>
            <a:r>
              <a:rPr dirty="0" sz="12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1200" spc="50">
                <a:solidFill>
                  <a:srgbClr val="FF9900"/>
                </a:solidFill>
                <a:latin typeface="Trebuchet MS"/>
                <a:cs typeface="Trebuchet MS"/>
              </a:rPr>
              <a:t>Digital</a:t>
            </a:r>
            <a:r>
              <a:rPr dirty="0" sz="1200" spc="6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FF9900"/>
                </a:solidFill>
                <a:latin typeface="Trebuchet MS"/>
                <a:cs typeface="Trebuchet MS"/>
              </a:rPr>
              <a:t>Transformation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116772" y="4135628"/>
            <a:ext cx="1583690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0">
                <a:solidFill>
                  <a:srgbClr val="FFFFFF"/>
                </a:solidFill>
                <a:latin typeface="Trebuchet MS"/>
                <a:cs typeface="Trebuchet MS"/>
              </a:rPr>
              <a:t>Colocation</a:t>
            </a: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ts val="1420"/>
              </a:lnSpc>
              <a:spcBef>
                <a:spcPts val="110"/>
              </a:spcBef>
            </a:pPr>
            <a:r>
              <a:rPr dirty="0" sz="1200" spc="60">
                <a:solidFill>
                  <a:srgbClr val="FFFFFF"/>
                </a:solidFill>
                <a:latin typeface="Trebuchet MS"/>
                <a:cs typeface="Trebuchet MS"/>
              </a:rPr>
              <a:t>outsourcing</a:t>
            </a: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9900"/>
                </a:solidFill>
                <a:latin typeface="Trebuchet MS"/>
                <a:cs typeface="Trebuchet MS"/>
              </a:rPr>
              <a:t>contract </a:t>
            </a:r>
            <a:r>
              <a:rPr dirty="0" sz="1200" spc="50">
                <a:solidFill>
                  <a:srgbClr val="FF9900"/>
                </a:solidFill>
                <a:latin typeface="Trebuchet MS"/>
                <a:cs typeface="Trebuchet MS"/>
              </a:rPr>
              <a:t>changes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05" b="0">
                <a:latin typeface="Trebuchet MS"/>
                <a:cs typeface="Trebuchet MS"/>
              </a:rPr>
              <a:t>Common</a:t>
            </a:r>
            <a:r>
              <a:rPr dirty="0" sz="2800" spc="70" b="0">
                <a:latin typeface="Trebuchet MS"/>
                <a:cs typeface="Trebuchet MS"/>
              </a:rPr>
              <a:t> </a:t>
            </a:r>
            <a:r>
              <a:rPr dirty="0" sz="2800" b="0">
                <a:latin typeface="Trebuchet MS"/>
                <a:cs typeface="Trebuchet MS"/>
              </a:rPr>
              <a:t>migration</a:t>
            </a:r>
            <a:r>
              <a:rPr dirty="0" sz="2800" spc="70" b="0">
                <a:latin typeface="Trebuchet MS"/>
                <a:cs typeface="Trebuchet MS"/>
              </a:rPr>
              <a:t> </a:t>
            </a:r>
            <a:r>
              <a:rPr dirty="0" sz="2800" spc="-10" b="0">
                <a:latin typeface="Trebuchet MS"/>
                <a:cs typeface="Trebuchet MS"/>
              </a:rPr>
              <a:t>drivers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2531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8559" y="4702358"/>
            <a:ext cx="390523" cy="23431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2109" y="273811"/>
            <a:ext cx="6814184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0" b="0">
                <a:solidFill>
                  <a:srgbClr val="F2F4F4"/>
                </a:solidFill>
                <a:latin typeface="Trebuchet MS"/>
                <a:cs typeface="Trebuchet MS"/>
              </a:rPr>
              <a:t>Decouple</a:t>
            </a:r>
            <a:r>
              <a:rPr dirty="0" sz="3000" spc="-235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135" b="0">
                <a:solidFill>
                  <a:srgbClr val="F2F4F4"/>
                </a:solidFill>
                <a:latin typeface="Trebuchet MS"/>
                <a:cs typeface="Trebuchet MS"/>
              </a:rPr>
              <a:t>state</a:t>
            </a:r>
            <a:r>
              <a:rPr dirty="0" sz="3000" spc="-235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65" b="0">
                <a:solidFill>
                  <a:srgbClr val="F2F4F4"/>
                </a:solidFill>
                <a:latin typeface="Trebuchet MS"/>
                <a:cs typeface="Trebuchet MS"/>
              </a:rPr>
              <a:t>from</a:t>
            </a:r>
            <a:r>
              <a:rPr dirty="0" sz="3000" spc="-225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105" b="0">
                <a:solidFill>
                  <a:srgbClr val="F2F4F4"/>
                </a:solidFill>
                <a:latin typeface="Trebuchet MS"/>
                <a:cs typeface="Trebuchet MS"/>
              </a:rPr>
              <a:t>code</a:t>
            </a:r>
            <a:r>
              <a:rPr dirty="0" sz="3000" spc="-235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45" b="0">
                <a:solidFill>
                  <a:srgbClr val="F2F4F4"/>
                </a:solidFill>
                <a:latin typeface="Trebuchet MS"/>
                <a:cs typeface="Trebuchet MS"/>
              </a:rPr>
              <a:t>using</a:t>
            </a:r>
            <a:r>
              <a:rPr dirty="0" sz="3000" spc="-235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10" b="0">
                <a:solidFill>
                  <a:srgbClr val="F2F4F4"/>
                </a:solidFill>
                <a:latin typeface="Trebuchet MS"/>
                <a:cs typeface="Trebuchet MS"/>
              </a:rPr>
              <a:t>messaging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42991" y="2907538"/>
            <a:ext cx="841375" cy="876935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68275">
              <a:lnSpc>
                <a:spcPct val="100000"/>
              </a:lnSpc>
              <a:spcBef>
                <a:spcPts val="605"/>
              </a:spcBef>
            </a:pPr>
            <a:r>
              <a:rPr dirty="0" sz="1100" spc="-10" b="1">
                <a:solidFill>
                  <a:srgbClr val="007DBC"/>
                </a:solidFill>
                <a:latin typeface="Trebuchet MS"/>
                <a:cs typeface="Trebuchet MS"/>
              </a:rPr>
              <a:t>Queues</a:t>
            </a:r>
            <a:endParaRPr sz="1100">
              <a:latin typeface="Trebuchet MS"/>
              <a:cs typeface="Trebuchet MS"/>
            </a:endParaRPr>
          </a:p>
          <a:p>
            <a:pPr marL="12700" marR="5080" indent="217804">
              <a:lnSpc>
                <a:spcPct val="134000"/>
              </a:lnSpc>
              <a:spcBef>
                <a:spcPts val="5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Simple </a:t>
            </a: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Fully</a:t>
            </a:r>
            <a:r>
              <a:rPr dirty="0" sz="1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managed</a:t>
            </a:r>
            <a:endParaRPr sz="1000">
              <a:latin typeface="Trebuchet MS"/>
              <a:cs typeface="Trebuchet MS"/>
            </a:endParaRPr>
          </a:p>
          <a:p>
            <a:pPr marL="92075">
              <a:lnSpc>
                <a:spcPct val="100000"/>
              </a:lnSpc>
              <a:spcBef>
                <a:spcPts val="409"/>
              </a:spcBef>
            </a:pP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volume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527" y="1722120"/>
            <a:ext cx="536447" cy="46329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83459" y="2384044"/>
            <a:ext cx="9613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975" marR="5080" indent="-41275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000" spc="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Trebuchet MS"/>
                <a:cs typeface="Trebuchet MS"/>
              </a:rPr>
              <a:t>Simple </a:t>
            </a: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Queue</a:t>
            </a:r>
            <a:r>
              <a:rPr dirty="0" sz="1000" spc="-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85416" y="1722120"/>
            <a:ext cx="502919" cy="466343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957294" y="2384044"/>
            <a:ext cx="961390" cy="1400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000" spc="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Trebuchet MS"/>
                <a:cs typeface="Trebuchet MS"/>
              </a:rPr>
              <a:t>Simple Notification Service</a:t>
            </a:r>
            <a:endParaRPr sz="1000">
              <a:latin typeface="Trebuchet MS"/>
              <a:cs typeface="Trebuchet MS"/>
            </a:endParaRPr>
          </a:p>
          <a:p>
            <a:pPr marL="194310">
              <a:lnSpc>
                <a:spcPct val="100000"/>
              </a:lnSpc>
              <a:spcBef>
                <a:spcPts val="1025"/>
              </a:spcBef>
            </a:pPr>
            <a:r>
              <a:rPr dirty="0" sz="1100" spc="35" b="1">
                <a:solidFill>
                  <a:srgbClr val="007DBC"/>
                </a:solidFill>
                <a:latin typeface="Trebuchet MS"/>
                <a:cs typeface="Trebuchet MS"/>
              </a:rPr>
              <a:t>Pub/sub</a:t>
            </a:r>
            <a:endParaRPr sz="1100">
              <a:latin typeface="Trebuchet MS"/>
              <a:cs typeface="Trebuchet MS"/>
            </a:endParaRPr>
          </a:p>
          <a:p>
            <a:pPr marL="71755" marR="65405" indent="217804">
              <a:lnSpc>
                <a:spcPct val="134000"/>
              </a:lnSpc>
              <a:spcBef>
                <a:spcPts val="55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Simple </a:t>
            </a: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Fully</a:t>
            </a:r>
            <a:r>
              <a:rPr dirty="0" sz="1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managed</a:t>
            </a:r>
            <a:endParaRPr sz="1000">
              <a:latin typeface="Trebuchet MS"/>
              <a:cs typeface="Trebuchet MS"/>
            </a:endParaRPr>
          </a:p>
          <a:p>
            <a:pPr marL="270510">
              <a:lnSpc>
                <a:spcPct val="100000"/>
              </a:lnSpc>
              <a:spcBef>
                <a:spcPts val="405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Flexible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03564" y="1516236"/>
            <a:ext cx="5397500" cy="2428240"/>
            <a:chOff x="303564" y="1516236"/>
            <a:chExt cx="5397500" cy="2428240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564" y="1516236"/>
              <a:ext cx="5397238" cy="242803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8832" y="1749551"/>
              <a:ext cx="405384" cy="408431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3223600" y="2384044"/>
            <a:ext cx="1113155" cy="1400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22885" marR="152400">
              <a:lnSpc>
                <a:spcPct val="1000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FFFFFF"/>
                </a:solidFill>
                <a:latin typeface="Trebuchet MS"/>
                <a:cs typeface="Trebuchet MS"/>
              </a:rPr>
              <a:t>Amazon CloudWatch Events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1100" spc="-10" b="1">
                <a:solidFill>
                  <a:srgbClr val="007DBC"/>
                </a:solidFill>
                <a:latin typeface="Trebuchet MS"/>
                <a:cs typeface="Trebuchet MS"/>
              </a:rPr>
              <a:t>Synchronization</a:t>
            </a:r>
            <a:endParaRPr sz="1100">
              <a:latin typeface="Trebuchet MS"/>
              <a:cs typeface="Trebuchet MS"/>
            </a:endParaRPr>
          </a:p>
          <a:p>
            <a:pPr marL="149225" marR="139700" indent="250825">
              <a:lnSpc>
                <a:spcPct val="134000"/>
              </a:lnSpc>
              <a:spcBef>
                <a:spcPts val="55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Rapid </a:t>
            </a: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Fully</a:t>
            </a:r>
            <a:r>
              <a:rPr dirty="0" sz="1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managed</a:t>
            </a:r>
            <a:endParaRPr sz="1000">
              <a:latin typeface="Trebuchet MS"/>
              <a:cs typeface="Trebuchet MS"/>
            </a:endParaRPr>
          </a:p>
          <a:p>
            <a:pPr marL="289560">
              <a:lnSpc>
                <a:spcPct val="100000"/>
              </a:lnSpc>
              <a:spcBef>
                <a:spcPts val="405"/>
              </a:spcBef>
            </a:pPr>
            <a:r>
              <a:rPr dirty="0" sz="1000" spc="-30">
                <a:solidFill>
                  <a:srgbClr val="FFFFFF"/>
                </a:solidFill>
                <a:latin typeface="Trebuchet MS"/>
                <a:cs typeface="Trebuchet MS"/>
              </a:rPr>
              <a:t>Real-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200607" y="2907538"/>
            <a:ext cx="911860" cy="87693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 marR="5080" indent="234950">
              <a:lnSpc>
                <a:spcPct val="134400"/>
              </a:lnSpc>
              <a:spcBef>
                <a:spcPts val="150"/>
              </a:spcBef>
            </a:pPr>
            <a:r>
              <a:rPr dirty="0" sz="1100" spc="-10" b="1">
                <a:solidFill>
                  <a:srgbClr val="007DBC"/>
                </a:solidFill>
                <a:latin typeface="Trebuchet MS"/>
                <a:cs typeface="Trebuchet MS"/>
              </a:rPr>
              <a:t>Ingest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streams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processing</a:t>
            </a:r>
            <a:endParaRPr sz="1000">
              <a:latin typeface="Trebuchet MS"/>
              <a:cs typeface="Trebuchet MS"/>
            </a:endParaRPr>
          </a:p>
          <a:p>
            <a:pPr marL="187960">
              <a:lnSpc>
                <a:spcPct val="100000"/>
              </a:lnSpc>
              <a:spcBef>
                <a:spcPts val="409"/>
              </a:spcBef>
            </a:pPr>
            <a:r>
              <a:rPr dirty="0" sz="1000" spc="-30">
                <a:solidFill>
                  <a:srgbClr val="FFFFFF"/>
                </a:solidFill>
                <a:latin typeface="Trebuchet MS"/>
                <a:cs typeface="Trebuchet MS"/>
              </a:rPr>
              <a:t>Real-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575516" y="2907538"/>
            <a:ext cx="931544" cy="1029335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dirty="0" sz="1100" b="1">
                <a:solidFill>
                  <a:srgbClr val="007DBC"/>
                </a:solidFill>
                <a:latin typeface="Trebuchet MS"/>
                <a:cs typeface="Trebuchet MS"/>
              </a:rPr>
              <a:t>Data</a:t>
            </a:r>
            <a:r>
              <a:rPr dirty="0" sz="1100" spc="85" b="1">
                <a:solidFill>
                  <a:srgbClr val="007DBC"/>
                </a:solidFill>
                <a:latin typeface="Trebuchet MS"/>
                <a:cs typeface="Trebuchet MS"/>
              </a:rPr>
              <a:t> </a:t>
            </a:r>
            <a:r>
              <a:rPr dirty="0" sz="1100" spc="-10" b="1">
                <a:solidFill>
                  <a:srgbClr val="007DBC"/>
                </a:solidFill>
                <a:latin typeface="Trebuchet MS"/>
                <a:cs typeface="Trebuchet MS"/>
              </a:rPr>
              <a:t>Store</a:t>
            </a:r>
            <a:endParaRPr sz="11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Microservices</a:t>
            </a:r>
            <a:endParaRPr sz="1000">
              <a:latin typeface="Trebuchet MS"/>
              <a:cs typeface="Trebuchet MS"/>
            </a:endParaRPr>
          </a:p>
          <a:p>
            <a:pPr algn="ctr" marL="35560" marR="27940">
              <a:lnSpc>
                <a:spcPct val="100000"/>
              </a:lnSpc>
              <a:spcBef>
                <a:spcPts val="409"/>
              </a:spcBef>
            </a:pP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dirty="0" sz="1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at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scale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Fast</a:t>
            </a:r>
            <a:r>
              <a:rPr dirty="0" sz="1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flexible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172825" y="2384044"/>
            <a:ext cx="9671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2550" marR="5080" indent="-6985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000" spc="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Trebuchet MS"/>
                <a:cs typeface="Trebuchet MS"/>
              </a:rPr>
              <a:t>Kinesis </a:t>
            </a: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000" spc="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Trebuchet MS"/>
                <a:cs typeface="Trebuchet MS"/>
              </a:rPr>
              <a:t>Streams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665725" y="2384044"/>
            <a:ext cx="7283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8585">
              <a:lnSpc>
                <a:spcPct val="1000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Dynamo</a:t>
            </a:r>
            <a:r>
              <a:rPr dirty="0" sz="1000" spc="1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441794" y="1072388"/>
            <a:ext cx="60458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10329" algn="l"/>
              </a:tabLst>
            </a:pPr>
            <a:r>
              <a:rPr dirty="0" sz="1800" spc="-10" b="1">
                <a:solidFill>
                  <a:srgbClr val="F2F4F4"/>
                </a:solidFill>
                <a:latin typeface="Trebuchet MS"/>
                <a:cs typeface="Trebuchet MS"/>
              </a:rPr>
              <a:t>Messaging</a:t>
            </a:r>
            <a:r>
              <a:rPr dirty="0" sz="1800" b="1">
                <a:solidFill>
                  <a:srgbClr val="F2F4F4"/>
                </a:solidFill>
                <a:latin typeface="Trebuchet MS"/>
                <a:cs typeface="Trebuchet MS"/>
              </a:rPr>
              <a:t>	Data</a:t>
            </a:r>
            <a:r>
              <a:rPr dirty="0" sz="1800" spc="-65" b="1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800" spc="-30" b="1">
                <a:solidFill>
                  <a:srgbClr val="F2F4F4"/>
                </a:solidFill>
                <a:latin typeface="Trebuchet MS"/>
                <a:cs typeface="Trebuchet MS"/>
              </a:rPr>
              <a:t>stream</a:t>
            </a:r>
            <a:r>
              <a:rPr dirty="0" sz="1800" spc="-85" b="1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800" spc="-25" b="1">
                <a:solidFill>
                  <a:srgbClr val="F2F4F4"/>
                </a:solidFill>
                <a:latin typeface="Trebuchet MS"/>
                <a:cs typeface="Trebuchet MS"/>
              </a:rPr>
              <a:t>capture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5896105" y="1516236"/>
            <a:ext cx="3049270" cy="2428240"/>
            <a:chOff x="5896105" y="1516236"/>
            <a:chExt cx="3049270" cy="2428240"/>
          </a:xfrm>
        </p:grpSpPr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6105" y="1516236"/>
              <a:ext cx="3049033" cy="242803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16039" y="1755647"/>
              <a:ext cx="478536" cy="47853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87639" y="1789175"/>
              <a:ext cx="478535" cy="478536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4496039" y="2907538"/>
            <a:ext cx="1021080" cy="92583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dirty="0" sz="1100" b="1">
                <a:solidFill>
                  <a:srgbClr val="007DBC"/>
                </a:solidFill>
                <a:latin typeface="Trebuchet MS"/>
                <a:cs typeface="Trebuchet MS"/>
              </a:rPr>
              <a:t>Event</a:t>
            </a:r>
            <a:r>
              <a:rPr dirty="0" sz="1100" spc="-10" b="1">
                <a:solidFill>
                  <a:srgbClr val="007DBC"/>
                </a:solidFill>
                <a:latin typeface="Trebuchet MS"/>
                <a:cs typeface="Trebuchet MS"/>
              </a:rPr>
              <a:t> </a:t>
            </a:r>
            <a:r>
              <a:rPr dirty="0" sz="1100" spc="-25" b="1">
                <a:solidFill>
                  <a:srgbClr val="007DBC"/>
                </a:solidFill>
                <a:latin typeface="Trebuchet MS"/>
                <a:cs typeface="Trebuchet MS"/>
              </a:rPr>
              <a:t>bus</a:t>
            </a:r>
            <a:endParaRPr sz="1100">
              <a:latin typeface="Trebuchet MS"/>
              <a:cs typeface="Trebuchet MS"/>
            </a:endParaRPr>
          </a:p>
          <a:p>
            <a:pPr algn="ctr" marL="12700" marR="5080">
              <a:lnSpc>
                <a:spcPct val="100000"/>
              </a:lnSpc>
              <a:spcBef>
                <a:spcPts val="459"/>
              </a:spcBef>
            </a:pP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serverless</a:t>
            </a:r>
            <a:r>
              <a:rPr dirty="0" sz="1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event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bus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35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SaaS</a:t>
            </a:r>
            <a:r>
              <a:rPr dirty="0" sz="1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000" spc="30">
                <a:solidFill>
                  <a:srgbClr val="FFFFFF"/>
                </a:solidFill>
                <a:latin typeface="Trebuchet MS"/>
                <a:cs typeface="Trebuchet MS"/>
              </a:rPr>
              <a:t> AWS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628596" y="2384044"/>
            <a:ext cx="7562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1920">
              <a:lnSpc>
                <a:spcPct val="1000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FFFFFF"/>
                </a:solidFill>
                <a:latin typeface="Trebuchet MS"/>
                <a:cs typeface="Trebuchet MS"/>
              </a:rPr>
              <a:t>Amazon EventBridge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15840" y="1749551"/>
            <a:ext cx="381000" cy="393192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3429794" y="4683277"/>
            <a:ext cx="2286635" cy="11683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2531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8559" y="4702358"/>
            <a:ext cx="390523" cy="23431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22525" y="2328164"/>
            <a:ext cx="33267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80" b="0">
                <a:solidFill>
                  <a:srgbClr val="F2F4F4"/>
                </a:solidFill>
                <a:latin typeface="Trebuchet MS"/>
                <a:cs typeface="Trebuchet MS"/>
              </a:rPr>
              <a:t>Modernize</a:t>
            </a:r>
            <a:r>
              <a:rPr dirty="0" sz="3000" spc="-210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85" b="0">
                <a:solidFill>
                  <a:srgbClr val="F2F4F4"/>
                </a:solidFill>
                <a:latin typeface="Trebuchet MS"/>
                <a:cs typeface="Trebuchet MS"/>
              </a:rPr>
              <a:t>Datastore</a:t>
            </a:r>
            <a:endParaRPr sz="3000">
              <a:latin typeface="Trebuchet MS"/>
              <a:cs typeface="Trebuchet M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861115" y="1897145"/>
            <a:ext cx="1252220" cy="1352550"/>
            <a:chOff x="861115" y="1897145"/>
            <a:chExt cx="1252220" cy="135255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115" y="2056564"/>
              <a:ext cx="390341" cy="107662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244219" y="1897145"/>
              <a:ext cx="491490" cy="344805"/>
            </a:xfrm>
            <a:custGeom>
              <a:avLst/>
              <a:gdLst/>
              <a:ahLst/>
              <a:cxnLst/>
              <a:rect l="l" t="t" r="r" b="b"/>
              <a:pathLst>
                <a:path w="491489" h="344805">
                  <a:moveTo>
                    <a:pt x="486837" y="0"/>
                  </a:moveTo>
                  <a:lnTo>
                    <a:pt x="4264" y="0"/>
                  </a:lnTo>
                  <a:lnTo>
                    <a:pt x="0" y="4264"/>
                  </a:lnTo>
                  <a:lnTo>
                    <a:pt x="0" y="339976"/>
                  </a:lnTo>
                  <a:lnTo>
                    <a:pt x="4264" y="344241"/>
                  </a:lnTo>
                  <a:lnTo>
                    <a:pt x="486837" y="344241"/>
                  </a:lnTo>
                  <a:lnTo>
                    <a:pt x="491100" y="339976"/>
                  </a:lnTo>
                  <a:lnTo>
                    <a:pt x="491100" y="334716"/>
                  </a:lnTo>
                  <a:lnTo>
                    <a:pt x="19050" y="334716"/>
                  </a:lnTo>
                  <a:lnTo>
                    <a:pt x="9525" y="325191"/>
                  </a:lnTo>
                  <a:lnTo>
                    <a:pt x="19050" y="325191"/>
                  </a:lnTo>
                  <a:lnTo>
                    <a:pt x="19050" y="19050"/>
                  </a:lnTo>
                  <a:lnTo>
                    <a:pt x="9525" y="19050"/>
                  </a:lnTo>
                  <a:lnTo>
                    <a:pt x="19050" y="9525"/>
                  </a:lnTo>
                  <a:lnTo>
                    <a:pt x="491100" y="9525"/>
                  </a:lnTo>
                  <a:lnTo>
                    <a:pt x="491100" y="4264"/>
                  </a:lnTo>
                  <a:lnTo>
                    <a:pt x="486837" y="0"/>
                  </a:lnTo>
                  <a:close/>
                </a:path>
                <a:path w="491489" h="344805">
                  <a:moveTo>
                    <a:pt x="19050" y="325191"/>
                  </a:moveTo>
                  <a:lnTo>
                    <a:pt x="9525" y="325191"/>
                  </a:lnTo>
                  <a:lnTo>
                    <a:pt x="19050" y="334716"/>
                  </a:lnTo>
                  <a:lnTo>
                    <a:pt x="19050" y="325191"/>
                  </a:lnTo>
                  <a:close/>
                </a:path>
                <a:path w="491489" h="344805">
                  <a:moveTo>
                    <a:pt x="472050" y="325191"/>
                  </a:moveTo>
                  <a:lnTo>
                    <a:pt x="19050" y="325191"/>
                  </a:lnTo>
                  <a:lnTo>
                    <a:pt x="19050" y="334716"/>
                  </a:lnTo>
                  <a:lnTo>
                    <a:pt x="472050" y="334716"/>
                  </a:lnTo>
                  <a:lnTo>
                    <a:pt x="472050" y="325191"/>
                  </a:lnTo>
                  <a:close/>
                </a:path>
                <a:path w="491489" h="344805">
                  <a:moveTo>
                    <a:pt x="472050" y="9525"/>
                  </a:moveTo>
                  <a:lnTo>
                    <a:pt x="472050" y="334716"/>
                  </a:lnTo>
                  <a:lnTo>
                    <a:pt x="481575" y="325191"/>
                  </a:lnTo>
                  <a:lnTo>
                    <a:pt x="491100" y="325191"/>
                  </a:lnTo>
                  <a:lnTo>
                    <a:pt x="491100" y="19050"/>
                  </a:lnTo>
                  <a:lnTo>
                    <a:pt x="481575" y="19050"/>
                  </a:lnTo>
                  <a:lnTo>
                    <a:pt x="472050" y="9525"/>
                  </a:lnTo>
                  <a:close/>
                </a:path>
                <a:path w="491489" h="344805">
                  <a:moveTo>
                    <a:pt x="491100" y="325191"/>
                  </a:moveTo>
                  <a:lnTo>
                    <a:pt x="481575" y="325191"/>
                  </a:lnTo>
                  <a:lnTo>
                    <a:pt x="472050" y="334716"/>
                  </a:lnTo>
                  <a:lnTo>
                    <a:pt x="491100" y="334716"/>
                  </a:lnTo>
                  <a:lnTo>
                    <a:pt x="491100" y="325191"/>
                  </a:lnTo>
                  <a:close/>
                </a:path>
                <a:path w="491489" h="344805">
                  <a:moveTo>
                    <a:pt x="19050" y="9525"/>
                  </a:moveTo>
                  <a:lnTo>
                    <a:pt x="9525" y="19050"/>
                  </a:lnTo>
                  <a:lnTo>
                    <a:pt x="19050" y="19050"/>
                  </a:lnTo>
                  <a:lnTo>
                    <a:pt x="19050" y="9525"/>
                  </a:lnTo>
                  <a:close/>
                </a:path>
                <a:path w="491489" h="344805">
                  <a:moveTo>
                    <a:pt x="472050" y="9525"/>
                  </a:moveTo>
                  <a:lnTo>
                    <a:pt x="19050" y="9525"/>
                  </a:lnTo>
                  <a:lnTo>
                    <a:pt x="19050" y="19050"/>
                  </a:lnTo>
                  <a:lnTo>
                    <a:pt x="472050" y="19050"/>
                  </a:lnTo>
                  <a:lnTo>
                    <a:pt x="472050" y="9525"/>
                  </a:lnTo>
                  <a:close/>
                </a:path>
                <a:path w="491489" h="344805">
                  <a:moveTo>
                    <a:pt x="491100" y="9525"/>
                  </a:moveTo>
                  <a:lnTo>
                    <a:pt x="472050" y="9525"/>
                  </a:lnTo>
                  <a:lnTo>
                    <a:pt x="481575" y="19050"/>
                  </a:lnTo>
                  <a:lnTo>
                    <a:pt x="491100" y="19050"/>
                  </a:lnTo>
                  <a:lnTo>
                    <a:pt x="491100" y="9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1044" y="2898940"/>
              <a:ext cx="497450" cy="35059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0137" y="2322798"/>
              <a:ext cx="498303" cy="498422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725795" y="2013936"/>
              <a:ext cx="387350" cy="1069975"/>
            </a:xfrm>
            <a:custGeom>
              <a:avLst/>
              <a:gdLst/>
              <a:ahLst/>
              <a:cxnLst/>
              <a:rect l="l" t="t" r="r" b="b"/>
              <a:pathLst>
                <a:path w="387350" h="1069975">
                  <a:moveTo>
                    <a:pt x="368117" y="1050772"/>
                  </a:moveTo>
                  <a:lnTo>
                    <a:pt x="0" y="1050772"/>
                  </a:lnTo>
                  <a:lnTo>
                    <a:pt x="0" y="1069822"/>
                  </a:lnTo>
                  <a:lnTo>
                    <a:pt x="382902" y="1069822"/>
                  </a:lnTo>
                  <a:lnTo>
                    <a:pt x="387167" y="1065557"/>
                  </a:lnTo>
                  <a:lnTo>
                    <a:pt x="387167" y="1060297"/>
                  </a:lnTo>
                  <a:lnTo>
                    <a:pt x="368117" y="1060297"/>
                  </a:lnTo>
                  <a:lnTo>
                    <a:pt x="368117" y="1050772"/>
                  </a:lnTo>
                  <a:close/>
                </a:path>
                <a:path w="387350" h="1069975">
                  <a:moveTo>
                    <a:pt x="368117" y="55328"/>
                  </a:moveTo>
                  <a:lnTo>
                    <a:pt x="368117" y="1060297"/>
                  </a:lnTo>
                  <a:lnTo>
                    <a:pt x="377642" y="1050772"/>
                  </a:lnTo>
                  <a:lnTo>
                    <a:pt x="387167" y="1050772"/>
                  </a:lnTo>
                  <a:lnTo>
                    <a:pt x="387167" y="64852"/>
                  </a:lnTo>
                  <a:lnTo>
                    <a:pt x="377642" y="64852"/>
                  </a:lnTo>
                  <a:lnTo>
                    <a:pt x="368117" y="55328"/>
                  </a:lnTo>
                  <a:close/>
                </a:path>
                <a:path w="387350" h="1069975">
                  <a:moveTo>
                    <a:pt x="387167" y="1050772"/>
                  </a:moveTo>
                  <a:lnTo>
                    <a:pt x="377642" y="1050772"/>
                  </a:lnTo>
                  <a:lnTo>
                    <a:pt x="368117" y="1060297"/>
                  </a:lnTo>
                  <a:lnTo>
                    <a:pt x="387167" y="1060297"/>
                  </a:lnTo>
                  <a:lnTo>
                    <a:pt x="387167" y="1050772"/>
                  </a:lnTo>
                  <a:close/>
                </a:path>
                <a:path w="387350" h="1069975">
                  <a:moveTo>
                    <a:pt x="147255" y="0"/>
                  </a:moveTo>
                  <a:lnTo>
                    <a:pt x="52407" y="55328"/>
                  </a:lnTo>
                  <a:lnTo>
                    <a:pt x="147255" y="110656"/>
                  </a:lnTo>
                  <a:lnTo>
                    <a:pt x="153087" y="109120"/>
                  </a:lnTo>
                  <a:lnTo>
                    <a:pt x="158388" y="100034"/>
                  </a:lnTo>
                  <a:lnTo>
                    <a:pt x="156853" y="94200"/>
                  </a:lnTo>
                  <a:lnTo>
                    <a:pt x="106542" y="64852"/>
                  </a:lnTo>
                  <a:lnTo>
                    <a:pt x="71310" y="64852"/>
                  </a:lnTo>
                  <a:lnTo>
                    <a:pt x="71310" y="45802"/>
                  </a:lnTo>
                  <a:lnTo>
                    <a:pt x="106544" y="45802"/>
                  </a:lnTo>
                  <a:lnTo>
                    <a:pt x="156853" y="16455"/>
                  </a:lnTo>
                  <a:lnTo>
                    <a:pt x="158388" y="10622"/>
                  </a:lnTo>
                  <a:lnTo>
                    <a:pt x="153087" y="1535"/>
                  </a:lnTo>
                  <a:lnTo>
                    <a:pt x="147255" y="0"/>
                  </a:lnTo>
                  <a:close/>
                </a:path>
                <a:path w="387350" h="1069975">
                  <a:moveTo>
                    <a:pt x="106544" y="45802"/>
                  </a:moveTo>
                  <a:lnTo>
                    <a:pt x="71310" y="45802"/>
                  </a:lnTo>
                  <a:lnTo>
                    <a:pt x="71310" y="64852"/>
                  </a:lnTo>
                  <a:lnTo>
                    <a:pt x="106542" y="64852"/>
                  </a:lnTo>
                  <a:lnTo>
                    <a:pt x="104319" y="63555"/>
                  </a:lnTo>
                  <a:lnTo>
                    <a:pt x="76109" y="63555"/>
                  </a:lnTo>
                  <a:lnTo>
                    <a:pt x="76109" y="47100"/>
                  </a:lnTo>
                  <a:lnTo>
                    <a:pt x="104319" y="47100"/>
                  </a:lnTo>
                  <a:lnTo>
                    <a:pt x="106544" y="45802"/>
                  </a:lnTo>
                  <a:close/>
                </a:path>
                <a:path w="387350" h="1069975">
                  <a:moveTo>
                    <a:pt x="382902" y="45802"/>
                  </a:moveTo>
                  <a:lnTo>
                    <a:pt x="106544" y="45802"/>
                  </a:lnTo>
                  <a:lnTo>
                    <a:pt x="90214" y="55328"/>
                  </a:lnTo>
                  <a:lnTo>
                    <a:pt x="106542" y="64852"/>
                  </a:lnTo>
                  <a:lnTo>
                    <a:pt x="368117" y="64852"/>
                  </a:lnTo>
                  <a:lnTo>
                    <a:pt x="368117" y="55328"/>
                  </a:lnTo>
                  <a:lnTo>
                    <a:pt x="387167" y="55328"/>
                  </a:lnTo>
                  <a:lnTo>
                    <a:pt x="387167" y="50067"/>
                  </a:lnTo>
                  <a:lnTo>
                    <a:pt x="382902" y="45802"/>
                  </a:lnTo>
                  <a:close/>
                </a:path>
                <a:path w="387350" h="1069975">
                  <a:moveTo>
                    <a:pt x="387167" y="55328"/>
                  </a:moveTo>
                  <a:lnTo>
                    <a:pt x="368117" y="55328"/>
                  </a:lnTo>
                  <a:lnTo>
                    <a:pt x="377642" y="64852"/>
                  </a:lnTo>
                  <a:lnTo>
                    <a:pt x="387167" y="64852"/>
                  </a:lnTo>
                  <a:lnTo>
                    <a:pt x="387167" y="55328"/>
                  </a:lnTo>
                  <a:close/>
                </a:path>
                <a:path w="387350" h="1069975">
                  <a:moveTo>
                    <a:pt x="76109" y="47100"/>
                  </a:moveTo>
                  <a:lnTo>
                    <a:pt x="76109" y="63555"/>
                  </a:lnTo>
                  <a:lnTo>
                    <a:pt x="90214" y="55328"/>
                  </a:lnTo>
                  <a:lnTo>
                    <a:pt x="76109" y="47100"/>
                  </a:lnTo>
                  <a:close/>
                </a:path>
                <a:path w="387350" h="1069975">
                  <a:moveTo>
                    <a:pt x="90214" y="55328"/>
                  </a:moveTo>
                  <a:lnTo>
                    <a:pt x="76109" y="63555"/>
                  </a:lnTo>
                  <a:lnTo>
                    <a:pt x="104319" y="63555"/>
                  </a:lnTo>
                  <a:lnTo>
                    <a:pt x="90214" y="55328"/>
                  </a:lnTo>
                  <a:close/>
                </a:path>
                <a:path w="387350" h="1069975">
                  <a:moveTo>
                    <a:pt x="104319" y="47100"/>
                  </a:moveTo>
                  <a:lnTo>
                    <a:pt x="76109" y="47100"/>
                  </a:lnTo>
                  <a:lnTo>
                    <a:pt x="90214" y="55328"/>
                  </a:lnTo>
                  <a:lnTo>
                    <a:pt x="104319" y="47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3429794" y="4683277"/>
            <a:ext cx="2286635" cy="11683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2531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8559" y="4702358"/>
            <a:ext cx="390523" cy="23431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471095" y="983245"/>
            <a:ext cx="1356995" cy="3527425"/>
            <a:chOff x="471095" y="983245"/>
            <a:chExt cx="1356995" cy="3527425"/>
          </a:xfrm>
        </p:grpSpPr>
        <p:sp>
          <p:nvSpPr>
            <p:cNvPr id="5" name="object 5" descr=""/>
            <p:cNvSpPr/>
            <p:nvPr/>
          </p:nvSpPr>
          <p:spPr>
            <a:xfrm>
              <a:off x="471095" y="983245"/>
              <a:ext cx="1350645" cy="3527425"/>
            </a:xfrm>
            <a:custGeom>
              <a:avLst/>
              <a:gdLst/>
              <a:ahLst/>
              <a:cxnLst/>
              <a:rect l="l" t="t" r="r" b="b"/>
              <a:pathLst>
                <a:path w="1350645" h="3527425">
                  <a:moveTo>
                    <a:pt x="1350100" y="0"/>
                  </a:moveTo>
                  <a:lnTo>
                    <a:pt x="0" y="0"/>
                  </a:lnTo>
                  <a:lnTo>
                    <a:pt x="0" y="3526912"/>
                  </a:lnTo>
                  <a:lnTo>
                    <a:pt x="1350100" y="3526912"/>
                  </a:lnTo>
                  <a:lnTo>
                    <a:pt x="1350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174" y="1040173"/>
              <a:ext cx="1109231" cy="24425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707" y="1550964"/>
              <a:ext cx="1030167" cy="25239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821196" y="983245"/>
              <a:ext cx="0" cy="3527425"/>
            </a:xfrm>
            <a:custGeom>
              <a:avLst/>
              <a:gdLst/>
              <a:ahLst/>
              <a:cxnLst/>
              <a:rect l="l" t="t" r="r" b="b"/>
              <a:pathLst>
                <a:path w="0" h="3527425">
                  <a:moveTo>
                    <a:pt x="0" y="0"/>
                  </a:moveTo>
                  <a:lnTo>
                    <a:pt x="1" y="3526913"/>
                  </a:lnTo>
                </a:path>
              </a:pathLst>
            </a:custGeom>
            <a:ln w="12700">
              <a:solidFill>
                <a:srgbClr val="F8F9F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383" y="2843684"/>
              <a:ext cx="896816" cy="46515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639" y="3365649"/>
              <a:ext cx="930302" cy="46515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5493" y="2458119"/>
              <a:ext cx="940593" cy="35169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147" y="2054104"/>
              <a:ext cx="1119287" cy="26941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714" y="3896984"/>
              <a:ext cx="618152" cy="523070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72587" y="273811"/>
            <a:ext cx="77209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80" b="0">
                <a:solidFill>
                  <a:srgbClr val="F2F4F4"/>
                </a:solidFill>
                <a:latin typeface="Trebuchet MS"/>
                <a:cs typeface="Trebuchet MS"/>
              </a:rPr>
              <a:t>Customers</a:t>
            </a:r>
            <a:r>
              <a:rPr dirty="0" sz="3000" spc="-220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155" b="0">
                <a:solidFill>
                  <a:srgbClr val="F2F4F4"/>
                </a:solidFill>
                <a:latin typeface="Trebuchet MS"/>
                <a:cs typeface="Trebuchet MS"/>
              </a:rPr>
              <a:t>are</a:t>
            </a:r>
            <a:r>
              <a:rPr dirty="0" sz="3000" spc="-220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90" b="0">
                <a:solidFill>
                  <a:srgbClr val="F2F4F4"/>
                </a:solidFill>
                <a:latin typeface="Trebuchet MS"/>
                <a:cs typeface="Trebuchet MS"/>
              </a:rPr>
              <a:t>migrating</a:t>
            </a:r>
            <a:r>
              <a:rPr dirty="0" sz="3000" spc="-220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160" b="0">
                <a:solidFill>
                  <a:srgbClr val="F2F4F4"/>
                </a:solidFill>
                <a:latin typeface="Trebuchet MS"/>
                <a:cs typeface="Trebuchet MS"/>
              </a:rPr>
              <a:t>their</a:t>
            </a:r>
            <a:r>
              <a:rPr dirty="0" sz="3000" spc="-210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95" b="0">
                <a:solidFill>
                  <a:srgbClr val="F2F4F4"/>
                </a:solidFill>
                <a:latin typeface="Trebuchet MS"/>
                <a:cs typeface="Trebuchet MS"/>
              </a:rPr>
              <a:t>workloads</a:t>
            </a:r>
            <a:r>
              <a:rPr dirty="0" sz="3000" spc="-220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60" b="0">
                <a:solidFill>
                  <a:srgbClr val="F2F4F4"/>
                </a:solidFill>
                <a:latin typeface="Trebuchet MS"/>
                <a:cs typeface="Trebuchet MS"/>
              </a:rPr>
              <a:t>to</a:t>
            </a:r>
            <a:r>
              <a:rPr dirty="0" sz="3000" spc="-220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85" b="0">
                <a:solidFill>
                  <a:srgbClr val="F2F4F4"/>
                </a:solidFill>
                <a:latin typeface="Trebuchet MS"/>
                <a:cs typeface="Trebuchet MS"/>
              </a:rPr>
              <a:t>AWS</a:t>
            </a:r>
            <a:endParaRPr sz="3000">
              <a:latin typeface="Trebuchet MS"/>
              <a:cs typeface="Trebuchet M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57133" y="218282"/>
            <a:ext cx="584458" cy="432045"/>
          </a:xfrm>
          <a:prstGeom prst="rect">
            <a:avLst/>
          </a:prstGeom>
        </p:spPr>
      </p:pic>
      <p:sp>
        <p:nvSpPr>
          <p:cNvPr id="16" name="object 16" descr=""/>
          <p:cNvSpPr/>
          <p:nvPr/>
        </p:nvSpPr>
        <p:spPr>
          <a:xfrm>
            <a:off x="2020596" y="1407684"/>
            <a:ext cx="6572250" cy="0"/>
          </a:xfrm>
          <a:custGeom>
            <a:avLst/>
            <a:gdLst/>
            <a:ahLst/>
            <a:cxnLst/>
            <a:rect l="l" t="t" r="r" b="b"/>
            <a:pathLst>
              <a:path w="6572250" h="0">
                <a:moveTo>
                  <a:pt x="0" y="0"/>
                </a:moveTo>
                <a:lnTo>
                  <a:pt x="6572250" y="1"/>
                </a:lnTo>
              </a:path>
            </a:pathLst>
          </a:custGeom>
          <a:ln w="12700">
            <a:solidFill>
              <a:srgbClr val="545B6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2020596" y="1891454"/>
            <a:ext cx="6572250" cy="0"/>
          </a:xfrm>
          <a:custGeom>
            <a:avLst/>
            <a:gdLst/>
            <a:ahLst/>
            <a:cxnLst/>
            <a:rect l="l" t="t" r="r" b="b"/>
            <a:pathLst>
              <a:path w="6572250" h="0">
                <a:moveTo>
                  <a:pt x="0" y="0"/>
                </a:moveTo>
                <a:lnTo>
                  <a:pt x="6572250" y="1"/>
                </a:lnTo>
              </a:path>
            </a:pathLst>
          </a:custGeom>
          <a:ln w="12700">
            <a:solidFill>
              <a:srgbClr val="545B6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2020596" y="3325845"/>
            <a:ext cx="6572250" cy="0"/>
          </a:xfrm>
          <a:custGeom>
            <a:avLst/>
            <a:gdLst/>
            <a:ahLst/>
            <a:cxnLst/>
            <a:rect l="l" t="t" r="r" b="b"/>
            <a:pathLst>
              <a:path w="6572250" h="0">
                <a:moveTo>
                  <a:pt x="0" y="0"/>
                </a:moveTo>
                <a:lnTo>
                  <a:pt x="6572250" y="1"/>
                </a:lnTo>
              </a:path>
            </a:pathLst>
          </a:custGeom>
          <a:ln w="12700">
            <a:solidFill>
              <a:srgbClr val="545B6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2020596" y="3831582"/>
            <a:ext cx="6572250" cy="0"/>
          </a:xfrm>
          <a:custGeom>
            <a:avLst/>
            <a:gdLst/>
            <a:ahLst/>
            <a:cxnLst/>
            <a:rect l="l" t="t" r="r" b="b"/>
            <a:pathLst>
              <a:path w="6572250" h="0">
                <a:moveTo>
                  <a:pt x="0" y="0"/>
                </a:moveTo>
                <a:lnTo>
                  <a:pt x="6572250" y="1"/>
                </a:lnTo>
              </a:path>
            </a:pathLst>
          </a:custGeom>
          <a:ln w="12700">
            <a:solidFill>
              <a:srgbClr val="545B6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2020596" y="2402291"/>
            <a:ext cx="6572250" cy="0"/>
          </a:xfrm>
          <a:custGeom>
            <a:avLst/>
            <a:gdLst/>
            <a:ahLst/>
            <a:cxnLst/>
            <a:rect l="l" t="t" r="r" b="b"/>
            <a:pathLst>
              <a:path w="6572250" h="0">
                <a:moveTo>
                  <a:pt x="0" y="0"/>
                </a:moveTo>
                <a:lnTo>
                  <a:pt x="6572250" y="1"/>
                </a:lnTo>
              </a:path>
            </a:pathLst>
          </a:custGeom>
          <a:ln w="12700">
            <a:solidFill>
              <a:srgbClr val="545B6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2020596" y="2864068"/>
            <a:ext cx="6572250" cy="0"/>
          </a:xfrm>
          <a:custGeom>
            <a:avLst/>
            <a:gdLst/>
            <a:ahLst/>
            <a:cxnLst/>
            <a:rect l="l" t="t" r="r" b="b"/>
            <a:pathLst>
              <a:path w="6572250" h="0">
                <a:moveTo>
                  <a:pt x="0" y="0"/>
                </a:moveTo>
                <a:lnTo>
                  <a:pt x="6572250" y="1"/>
                </a:lnTo>
              </a:path>
            </a:pathLst>
          </a:custGeom>
          <a:ln w="12700">
            <a:solidFill>
              <a:srgbClr val="545B6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2027656" y="1002791"/>
            <a:ext cx="6607175" cy="3247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115" marR="434340">
              <a:lnSpc>
                <a:spcPct val="105500"/>
              </a:lnSpc>
              <a:spcBef>
                <a:spcPts val="100"/>
              </a:spcBef>
            </a:pP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Verizon</a:t>
            </a:r>
            <a:r>
              <a:rPr dirty="0" sz="1100" spc="12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1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migrating</a:t>
            </a:r>
            <a:r>
              <a:rPr dirty="0" sz="11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over</a:t>
            </a:r>
            <a:r>
              <a:rPr dirty="0" sz="1100" spc="114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1,000</a:t>
            </a:r>
            <a:r>
              <a:rPr dirty="0" sz="1100" spc="12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business-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critical</a:t>
            </a:r>
            <a:r>
              <a:rPr dirty="0" sz="11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applications</a:t>
            </a:r>
            <a:r>
              <a:rPr dirty="0" sz="1100" spc="114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1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database</a:t>
            </a:r>
            <a:r>
              <a:rPr dirty="0" sz="1100" spc="12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backend</a:t>
            </a:r>
            <a:r>
              <a:rPr dirty="0" sz="1100" spc="114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systems</a:t>
            </a:r>
            <a:r>
              <a:rPr dirty="0" sz="1100" spc="11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AWS,</a:t>
            </a:r>
            <a:r>
              <a:rPr dirty="0" sz="11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several</a:t>
            </a:r>
            <a:r>
              <a:rPr dirty="0" sz="11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1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11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dirty="0" sz="11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include</a:t>
            </a:r>
            <a:r>
              <a:rPr dirty="0" sz="11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migration</a:t>
            </a:r>
            <a:r>
              <a:rPr dirty="0" sz="11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1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production</a:t>
            </a:r>
            <a:r>
              <a:rPr dirty="0" sz="11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databases</a:t>
            </a:r>
            <a:r>
              <a:rPr dirty="0" sz="11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1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D232AA"/>
                </a:solidFill>
                <a:latin typeface="Trebuchet MS"/>
                <a:cs typeface="Trebuchet MS"/>
              </a:rPr>
              <a:t>Aurora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100">
              <a:latin typeface="Trebuchet MS"/>
              <a:cs typeface="Trebuchet MS"/>
            </a:endParaRPr>
          </a:p>
          <a:p>
            <a:pPr marL="31115" marR="445134">
              <a:lnSpc>
                <a:spcPct val="105500"/>
              </a:lnSpc>
              <a:spcBef>
                <a:spcPts val="935"/>
              </a:spcBef>
            </a:pP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Trimble</a:t>
            </a:r>
            <a:r>
              <a:rPr dirty="0" sz="11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migrated</a:t>
            </a:r>
            <a:r>
              <a:rPr dirty="0" sz="11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Oracle</a:t>
            </a:r>
            <a:r>
              <a:rPr dirty="0" sz="11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databases</a:t>
            </a: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1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75">
                <a:solidFill>
                  <a:srgbClr val="FFFFFF"/>
                </a:solidFill>
                <a:latin typeface="Trebuchet MS"/>
                <a:cs typeface="Trebuchet MS"/>
              </a:rPr>
              <a:t>RDS</a:t>
            </a: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dirty="0" sz="11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dirty="0" sz="11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pay</a:t>
            </a:r>
            <a:r>
              <a:rPr dirty="0" sz="11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dirty="0" sz="11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1/4th 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what</a:t>
            </a: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paid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managing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private</a:t>
            </a:r>
            <a:r>
              <a:rPr dirty="0" sz="11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infrastructure.</a:t>
            </a:r>
            <a:endParaRPr sz="1100">
              <a:latin typeface="Trebuchet MS"/>
              <a:cs typeface="Trebuchet MS"/>
            </a:endParaRPr>
          </a:p>
          <a:p>
            <a:pPr marL="31115" marR="459740">
              <a:lnSpc>
                <a:spcPct val="102699"/>
              </a:lnSpc>
              <a:spcBef>
                <a:spcPts val="445"/>
              </a:spcBef>
            </a:pP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1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migrating</a:t>
            </a:r>
            <a:r>
              <a:rPr dirty="0" sz="1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11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Microsoft</a:t>
            </a:r>
            <a:r>
              <a:rPr dirty="0" sz="11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85">
                <a:solidFill>
                  <a:srgbClr val="FFFFFF"/>
                </a:solidFill>
                <a:latin typeface="Trebuchet MS"/>
                <a:cs typeface="Trebuchet MS"/>
              </a:rPr>
              <a:t>SQL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1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Aurora,</a:t>
            </a:r>
            <a:r>
              <a:rPr dirty="0" sz="11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Ryanair</a:t>
            </a:r>
            <a:r>
              <a:rPr dirty="0" sz="1100" spc="9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dirty="0" sz="1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dirty="0" sz="11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1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largest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email</a:t>
            </a:r>
            <a:r>
              <a:rPr dirty="0" sz="11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campaigns</a:t>
            </a:r>
            <a:r>
              <a:rPr dirty="0" sz="11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1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Europe</a:t>
            </a:r>
            <a:r>
              <a:rPr dirty="0" sz="11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1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higher</a:t>
            </a:r>
            <a:r>
              <a:rPr dirty="0" sz="1100" spc="7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performance</a:t>
            </a:r>
            <a:r>
              <a:rPr dirty="0" sz="1100" spc="8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at</a:t>
            </a:r>
            <a:r>
              <a:rPr dirty="0" sz="1100" spc="8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a</a:t>
            </a:r>
            <a:r>
              <a:rPr dirty="0" sz="1100" spc="8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fraction</a:t>
            </a:r>
            <a:r>
              <a:rPr dirty="0" sz="1100" spc="8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of</a:t>
            </a:r>
            <a:r>
              <a:rPr dirty="0" sz="1100" spc="7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the</a:t>
            </a:r>
            <a:r>
              <a:rPr dirty="0" sz="1100" spc="8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D232AA"/>
                </a:solidFill>
                <a:latin typeface="Trebuchet MS"/>
                <a:cs typeface="Trebuchet MS"/>
              </a:rPr>
              <a:t>cost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1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sending</a:t>
            </a:r>
            <a:r>
              <a:rPr dirty="0" sz="11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out</a:t>
            </a:r>
            <a:r>
              <a:rPr dirty="0" sz="11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50">
                <a:solidFill>
                  <a:srgbClr val="FFFFFF"/>
                </a:solidFill>
                <a:latin typeface="Trebuchet MS"/>
                <a:cs typeface="Trebuchet MS"/>
              </a:rPr>
              <a:t>22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million</a:t>
            </a:r>
            <a:r>
              <a:rPr dirty="0" sz="11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emails</a:t>
            </a:r>
            <a:r>
              <a:rPr dirty="0" sz="11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daily</a:t>
            </a:r>
            <a:r>
              <a:rPr dirty="0" sz="11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1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customers.</a:t>
            </a:r>
            <a:endParaRPr sz="1100">
              <a:latin typeface="Trebuchet MS"/>
              <a:cs typeface="Trebuchet MS"/>
            </a:endParaRPr>
          </a:p>
          <a:p>
            <a:pPr marL="31115" marR="960755">
              <a:lnSpc>
                <a:spcPct val="107300"/>
              </a:lnSpc>
              <a:spcBef>
                <a:spcPts val="355"/>
              </a:spcBef>
            </a:pP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Samsung</a:t>
            </a:r>
            <a:r>
              <a:rPr dirty="0" sz="11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Electronics</a:t>
            </a: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migrated</a:t>
            </a: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Cassandra</a:t>
            </a:r>
            <a:r>
              <a:rPr dirty="0" sz="1100" spc="5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clusters</a:t>
            </a:r>
            <a:r>
              <a:rPr dirty="0" sz="1100" spc="5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to</a:t>
            </a:r>
            <a:r>
              <a:rPr dirty="0" sz="1100" spc="5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Amazon</a:t>
            </a:r>
            <a:r>
              <a:rPr dirty="0" sz="1100" spc="55">
                <a:solidFill>
                  <a:srgbClr val="D232AA"/>
                </a:solidFill>
                <a:latin typeface="Trebuchet MS"/>
                <a:cs typeface="Trebuchet MS"/>
              </a:rPr>
              <a:t> DynamoDB</a:t>
            </a:r>
            <a:r>
              <a:rPr dirty="0" sz="1100" spc="6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their </a:t>
            </a: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Samsung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dirty="0" sz="11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workload</a:t>
            </a:r>
            <a:r>
              <a:rPr dirty="0" sz="11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1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175">
                <a:solidFill>
                  <a:srgbClr val="D232AA"/>
                </a:solidFill>
                <a:latin typeface="Trebuchet MS"/>
                <a:cs typeface="Trebuchet MS"/>
              </a:rPr>
              <a:t>70%</a:t>
            </a:r>
            <a:r>
              <a:rPr dirty="0" sz="1100" spc="8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cost</a:t>
            </a:r>
            <a:r>
              <a:rPr dirty="0" sz="1100" spc="5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D232AA"/>
                </a:solidFill>
                <a:latin typeface="Trebuchet MS"/>
                <a:cs typeface="Trebuchet MS"/>
              </a:rPr>
              <a:t>savings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100">
              <a:latin typeface="Trebuchet MS"/>
              <a:cs typeface="Trebuchet MS"/>
            </a:endParaRPr>
          </a:p>
          <a:p>
            <a:pPr marL="12700" marR="808990">
              <a:lnSpc>
                <a:spcPct val="105500"/>
              </a:lnSpc>
              <a:spcBef>
                <a:spcPts val="745"/>
              </a:spcBef>
            </a:pP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Intuit</a:t>
            </a:r>
            <a:r>
              <a:rPr dirty="0" sz="11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migrated</a:t>
            </a:r>
            <a:r>
              <a:rPr dirty="0" sz="1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11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Microsoft</a:t>
            </a:r>
            <a:r>
              <a:rPr dirty="0" sz="1100" spc="7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 spc="80">
                <a:solidFill>
                  <a:srgbClr val="D232AA"/>
                </a:solidFill>
                <a:latin typeface="Trebuchet MS"/>
                <a:cs typeface="Trebuchet MS"/>
              </a:rPr>
              <a:t>SQL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Server</a:t>
            </a:r>
            <a:r>
              <a:rPr dirty="0" sz="1100" spc="9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Amazon</a:t>
            </a:r>
            <a:r>
              <a:rPr dirty="0" sz="1100" spc="8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Redshift</a:t>
            </a:r>
            <a:r>
              <a:rPr dirty="0" sz="1100" spc="7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to</a:t>
            </a:r>
            <a:r>
              <a:rPr dirty="0" sz="1100" spc="9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reduce</a:t>
            </a:r>
            <a:r>
              <a:rPr dirty="0" sz="1100" spc="9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data-</a:t>
            </a:r>
            <a:r>
              <a:rPr dirty="0" sz="1100" spc="-10">
                <a:solidFill>
                  <a:srgbClr val="D232AA"/>
                </a:solidFill>
                <a:latin typeface="Trebuchet MS"/>
                <a:cs typeface="Trebuchet MS"/>
              </a:rPr>
              <a:t>processing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timelines</a:t>
            </a:r>
            <a:r>
              <a:rPr dirty="0" sz="1100" spc="6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and</a:t>
            </a:r>
            <a:r>
              <a:rPr dirty="0" sz="1100" spc="6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get</a:t>
            </a:r>
            <a:r>
              <a:rPr dirty="0" sz="1100" spc="5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insights</a:t>
            </a:r>
            <a:r>
              <a:rPr dirty="0" sz="1100" spc="6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to</a:t>
            </a:r>
            <a:r>
              <a:rPr dirty="0" sz="1100" spc="6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decision</a:t>
            </a:r>
            <a:r>
              <a:rPr dirty="0" sz="1100" spc="6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makers</a:t>
            </a:r>
            <a:r>
              <a:rPr dirty="0" sz="1100" spc="6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faster</a:t>
            </a:r>
            <a:r>
              <a:rPr dirty="0" sz="1100" spc="6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1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dirty="0" sz="11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frequently.</a:t>
            </a:r>
            <a:endParaRPr sz="1100">
              <a:latin typeface="Trebuchet MS"/>
              <a:cs typeface="Trebuchet MS"/>
            </a:endParaRPr>
          </a:p>
          <a:p>
            <a:pPr marL="12700" marR="179070">
              <a:lnSpc>
                <a:spcPct val="105500"/>
              </a:lnSpc>
              <a:spcBef>
                <a:spcPts val="815"/>
              </a:spcBef>
            </a:pP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Equinox</a:t>
            </a:r>
            <a:r>
              <a:rPr dirty="0" sz="11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Fitness</a:t>
            </a:r>
            <a:r>
              <a:rPr dirty="0" sz="11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migrated</a:t>
            </a:r>
            <a:r>
              <a:rPr dirty="0" sz="11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11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Teradata</a:t>
            </a:r>
            <a:r>
              <a:rPr dirty="0" sz="1100" spc="7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 spc="50">
                <a:solidFill>
                  <a:srgbClr val="FFFFFF"/>
                </a:solidFill>
                <a:latin typeface="Trebuchet MS"/>
                <a:cs typeface="Trebuchet MS"/>
              </a:rPr>
              <a:t>on-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premises</a:t>
            </a:r>
            <a:r>
              <a:rPr dirty="0" sz="11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1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warehouse</a:t>
            </a:r>
            <a:r>
              <a:rPr dirty="0" sz="11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1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Amazon</a:t>
            </a:r>
            <a:r>
              <a:rPr dirty="0" sz="1100" spc="7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Redshift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11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dirty="0" sz="11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went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11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static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reports</a:t>
            </a:r>
            <a:r>
              <a:rPr dirty="0" sz="11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1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modern</a:t>
            </a:r>
            <a:r>
              <a:rPr dirty="0" sz="11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r>
              <a:rPr dirty="0" sz="11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that</a:t>
            </a:r>
            <a:r>
              <a:rPr dirty="0" sz="1100" spc="3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delivers</a:t>
            </a:r>
            <a:r>
              <a:rPr dirty="0" sz="1100" spc="4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dynamic</a:t>
            </a:r>
            <a:r>
              <a:rPr dirty="0" sz="1100" spc="3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D232AA"/>
                </a:solidFill>
                <a:latin typeface="Trebuchet MS"/>
                <a:cs typeface="Trebuchet MS"/>
              </a:rPr>
              <a:t>reports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1100">
              <a:latin typeface="Trebuchet MS"/>
              <a:cs typeface="Trebuchet MS"/>
            </a:endParaRPr>
          </a:p>
          <a:p>
            <a:pPr marL="12700" marR="5080">
              <a:lnSpc>
                <a:spcPts val="1300"/>
              </a:lnSpc>
            </a:pP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Migrated</a:t>
            </a:r>
            <a:r>
              <a:rPr dirty="0" sz="11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11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Market</a:t>
            </a:r>
            <a:r>
              <a:rPr dirty="0" sz="11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1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dirty="0" sz="11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11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85">
                <a:solidFill>
                  <a:srgbClr val="FFFFFF"/>
                </a:solidFill>
                <a:latin typeface="Trebuchet MS"/>
                <a:cs typeface="Trebuchet MS"/>
              </a:rPr>
              <a:t>SQL</a:t>
            </a:r>
            <a:r>
              <a:rPr dirty="0" sz="1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1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1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Aurora</a:t>
            </a:r>
            <a:r>
              <a:rPr dirty="0" sz="11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90">
                <a:solidFill>
                  <a:srgbClr val="FFFFFF"/>
                </a:solidFill>
                <a:latin typeface="Trebuchet MS"/>
                <a:cs typeface="Trebuchet MS"/>
              </a:rPr>
              <a:t>MySQL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11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9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1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dirty="0" sz="11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Migration 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Service(DMS)</a:t>
            </a: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replicate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nightly.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D232AA"/>
                </a:solidFill>
                <a:latin typeface="Trebuchet MS"/>
                <a:cs typeface="Trebuchet MS"/>
              </a:rPr>
              <a:t>Reduces</a:t>
            </a:r>
            <a:r>
              <a:rPr dirty="0" sz="1100" spc="3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D232AA"/>
                </a:solidFill>
                <a:latin typeface="Trebuchet MS"/>
                <a:cs typeface="Trebuchet MS"/>
              </a:rPr>
              <a:t>their</a:t>
            </a:r>
            <a:r>
              <a:rPr dirty="0" sz="1100" spc="2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D232AA"/>
                </a:solidFill>
                <a:latin typeface="Trebuchet MS"/>
                <a:cs typeface="Trebuchet MS"/>
              </a:rPr>
              <a:t>processing</a:t>
            </a:r>
            <a:r>
              <a:rPr dirty="0" sz="1100" spc="2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D232AA"/>
                </a:solidFill>
                <a:latin typeface="Trebuchet MS"/>
                <a:cs typeface="Trebuchet MS"/>
              </a:rPr>
              <a:t>times</a:t>
            </a:r>
            <a:r>
              <a:rPr dirty="0" sz="1100" spc="3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D232AA"/>
                </a:solidFill>
                <a:latin typeface="Trebuchet MS"/>
                <a:cs typeface="Trebuchet MS"/>
              </a:rPr>
              <a:t>from</a:t>
            </a:r>
            <a:r>
              <a:rPr dirty="0" sz="1100" spc="4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 spc="65">
                <a:solidFill>
                  <a:srgbClr val="D232AA"/>
                </a:solidFill>
                <a:latin typeface="Trebuchet MS"/>
                <a:cs typeface="Trebuchet MS"/>
              </a:rPr>
              <a:t>8</a:t>
            </a:r>
            <a:r>
              <a:rPr dirty="0" sz="1100" spc="3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D232AA"/>
                </a:solidFill>
                <a:latin typeface="Trebuchet MS"/>
                <a:cs typeface="Trebuchet MS"/>
              </a:rPr>
              <a:t>hours</a:t>
            </a:r>
            <a:r>
              <a:rPr dirty="0" sz="1100" spc="2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D232AA"/>
                </a:solidFill>
                <a:latin typeface="Trebuchet MS"/>
                <a:cs typeface="Trebuchet MS"/>
              </a:rPr>
              <a:t>to</a:t>
            </a:r>
            <a:r>
              <a:rPr dirty="0" sz="1100" spc="2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 spc="65">
                <a:solidFill>
                  <a:srgbClr val="D232AA"/>
                </a:solidFill>
                <a:latin typeface="Trebuchet MS"/>
                <a:cs typeface="Trebuchet MS"/>
              </a:rPr>
              <a:t>3</a:t>
            </a:r>
            <a:r>
              <a:rPr dirty="0" sz="1100" spc="3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D232AA"/>
                </a:solidFill>
                <a:latin typeface="Trebuchet MS"/>
                <a:cs typeface="Trebuchet MS"/>
              </a:rPr>
              <a:t>hours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429794" y="4683277"/>
            <a:ext cx="2286635" cy="11683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2531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8559" y="4702358"/>
            <a:ext cx="390523" cy="23431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98897" y="1258887"/>
            <a:ext cx="4328160" cy="3074035"/>
            <a:chOff x="398897" y="1258887"/>
            <a:chExt cx="4328160" cy="3074035"/>
          </a:xfrm>
        </p:grpSpPr>
        <p:sp>
          <p:nvSpPr>
            <p:cNvPr id="5" name="object 5" descr=""/>
            <p:cNvSpPr/>
            <p:nvPr/>
          </p:nvSpPr>
          <p:spPr>
            <a:xfrm>
              <a:off x="398899" y="1428559"/>
              <a:ext cx="4173220" cy="813435"/>
            </a:xfrm>
            <a:custGeom>
              <a:avLst/>
              <a:gdLst/>
              <a:ahLst/>
              <a:cxnLst/>
              <a:rect l="l" t="t" r="r" b="b"/>
              <a:pathLst>
                <a:path w="4173220" h="813435">
                  <a:moveTo>
                    <a:pt x="4173101" y="0"/>
                  </a:moveTo>
                  <a:lnTo>
                    <a:pt x="0" y="0"/>
                  </a:lnTo>
                  <a:lnTo>
                    <a:pt x="0" y="813071"/>
                  </a:lnTo>
                  <a:lnTo>
                    <a:pt x="4173101" y="813071"/>
                  </a:lnTo>
                  <a:lnTo>
                    <a:pt x="41731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899" y="2980397"/>
              <a:ext cx="4173100" cy="135229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9845" y="1654832"/>
              <a:ext cx="1251207" cy="41578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5599" y="1258887"/>
              <a:ext cx="781048" cy="34898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0216" y="1368234"/>
              <a:ext cx="511683" cy="13639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98897" y="2172146"/>
              <a:ext cx="4173220" cy="813435"/>
            </a:xfrm>
            <a:custGeom>
              <a:avLst/>
              <a:gdLst/>
              <a:ahLst/>
              <a:cxnLst/>
              <a:rect l="l" t="t" r="r" b="b"/>
              <a:pathLst>
                <a:path w="4173220" h="813435">
                  <a:moveTo>
                    <a:pt x="4173100" y="0"/>
                  </a:moveTo>
                  <a:lnTo>
                    <a:pt x="0" y="0"/>
                  </a:lnTo>
                  <a:lnTo>
                    <a:pt x="0" y="813071"/>
                  </a:lnTo>
                  <a:lnTo>
                    <a:pt x="4173100" y="813071"/>
                  </a:lnTo>
                  <a:lnTo>
                    <a:pt x="4173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2109" y="273811"/>
            <a:ext cx="7639050" cy="903605"/>
          </a:xfrm>
          <a:prstGeom prst="rect"/>
        </p:spPr>
        <p:txBody>
          <a:bodyPr wrap="square" lIns="0" tIns="57150" rIns="0" bIns="0" rtlCol="0" vert="horz">
            <a:spAutoFit/>
          </a:bodyPr>
          <a:lstStyle/>
          <a:p>
            <a:pPr marL="12700" marR="5080">
              <a:lnSpc>
                <a:spcPts val="3310"/>
              </a:lnSpc>
              <a:spcBef>
                <a:spcPts val="450"/>
              </a:spcBef>
            </a:pPr>
            <a:r>
              <a:rPr dirty="0" sz="3000" spc="-100" b="0">
                <a:solidFill>
                  <a:srgbClr val="F2F4F4"/>
                </a:solidFill>
                <a:latin typeface="Trebuchet MS"/>
                <a:cs typeface="Trebuchet MS"/>
              </a:rPr>
              <a:t>Amazon’s</a:t>
            </a:r>
            <a:r>
              <a:rPr dirty="0" sz="3000" spc="-225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65" b="0">
                <a:solidFill>
                  <a:srgbClr val="F2F4F4"/>
                </a:solidFill>
                <a:latin typeface="Trebuchet MS"/>
                <a:cs typeface="Trebuchet MS"/>
              </a:rPr>
              <a:t>Consumer</a:t>
            </a:r>
            <a:r>
              <a:rPr dirty="0" sz="3000" spc="-215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70" b="0">
                <a:solidFill>
                  <a:srgbClr val="F2F4F4"/>
                </a:solidFill>
                <a:latin typeface="Trebuchet MS"/>
                <a:cs typeface="Trebuchet MS"/>
              </a:rPr>
              <a:t>Business</a:t>
            </a:r>
            <a:r>
              <a:rPr dirty="0" sz="3000" spc="-220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114" b="0">
                <a:solidFill>
                  <a:srgbClr val="F2F4F4"/>
                </a:solidFill>
                <a:latin typeface="Trebuchet MS"/>
                <a:cs typeface="Trebuchet MS"/>
              </a:rPr>
              <a:t>Just</a:t>
            </a:r>
            <a:r>
              <a:rPr dirty="0" sz="3000" spc="-220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110" b="0">
                <a:solidFill>
                  <a:srgbClr val="F2F4F4"/>
                </a:solidFill>
                <a:latin typeface="Trebuchet MS"/>
                <a:cs typeface="Trebuchet MS"/>
              </a:rPr>
              <a:t>Turned</a:t>
            </a:r>
            <a:r>
              <a:rPr dirty="0" sz="3000" spc="-220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80" b="0">
                <a:solidFill>
                  <a:srgbClr val="F2F4F4"/>
                </a:solidFill>
                <a:latin typeface="Trebuchet MS"/>
                <a:cs typeface="Trebuchet MS"/>
              </a:rPr>
              <a:t>off</a:t>
            </a:r>
            <a:r>
              <a:rPr dirty="0" sz="3000" spc="-225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35" b="0">
                <a:solidFill>
                  <a:srgbClr val="F2F4F4"/>
                </a:solidFill>
                <a:latin typeface="Trebuchet MS"/>
                <a:cs typeface="Trebuchet MS"/>
              </a:rPr>
              <a:t>its </a:t>
            </a:r>
            <a:r>
              <a:rPr dirty="0" sz="3000" spc="-145" b="0">
                <a:solidFill>
                  <a:srgbClr val="F2F4F4"/>
                </a:solidFill>
                <a:latin typeface="Trebuchet MS"/>
                <a:cs typeface="Trebuchet MS"/>
              </a:rPr>
              <a:t>Final</a:t>
            </a:r>
            <a:r>
              <a:rPr dirty="0" sz="3000" spc="-240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120" b="0">
                <a:solidFill>
                  <a:srgbClr val="F2F4F4"/>
                </a:solidFill>
                <a:latin typeface="Trebuchet MS"/>
                <a:cs typeface="Trebuchet MS"/>
              </a:rPr>
              <a:t>Oracle</a:t>
            </a:r>
            <a:r>
              <a:rPr dirty="0" sz="3000" spc="-245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10" b="0">
                <a:solidFill>
                  <a:srgbClr val="F2F4F4"/>
                </a:solidFill>
                <a:latin typeface="Trebuchet MS"/>
                <a:cs typeface="Trebuchet MS"/>
              </a:rPr>
              <a:t>Database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429794" y="4683277"/>
            <a:ext cx="2286635" cy="11683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886617" y="1733804"/>
            <a:ext cx="3729354" cy="189992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226695" marR="589280" indent="-214629">
              <a:lnSpc>
                <a:spcPts val="2090"/>
              </a:lnSpc>
              <a:spcBef>
                <a:spcPts val="225"/>
              </a:spcBef>
              <a:buChar char="•"/>
              <a:tabLst>
                <a:tab pos="226695" algn="l"/>
                <a:tab pos="28575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 spc="85">
                <a:solidFill>
                  <a:srgbClr val="FF9900"/>
                </a:solidFill>
                <a:latin typeface="Trebuchet MS"/>
                <a:cs typeface="Trebuchet MS"/>
              </a:rPr>
              <a:t>75</a:t>
            </a:r>
            <a:r>
              <a:rPr dirty="0" sz="1800" spc="-9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9900"/>
                </a:solidFill>
                <a:latin typeface="Trebuchet MS"/>
                <a:cs typeface="Trebuchet MS"/>
              </a:rPr>
              <a:t>petabyte</a:t>
            </a:r>
            <a:r>
              <a:rPr dirty="0" sz="1800" spc="-9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internal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endParaRPr sz="1800">
              <a:latin typeface="Trebuchet MS"/>
              <a:cs typeface="Trebuchet MS"/>
            </a:endParaRPr>
          </a:p>
          <a:p>
            <a:pPr marL="226695" indent="-213995">
              <a:lnSpc>
                <a:spcPts val="2014"/>
              </a:lnSpc>
              <a:buFont typeface="Arial"/>
              <a:buChar char="•"/>
              <a:tabLst>
                <a:tab pos="226695" algn="l"/>
              </a:tabLst>
            </a:pP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Nearly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9900"/>
                </a:solidFill>
                <a:latin typeface="Trebuchet MS"/>
                <a:cs typeface="Trebuchet MS"/>
              </a:rPr>
              <a:t>7,500</a:t>
            </a:r>
            <a:r>
              <a:rPr dirty="0" sz="1800" spc="-5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Oracle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databases</a:t>
            </a:r>
            <a:endParaRPr sz="1800">
              <a:latin typeface="Trebuchet MS"/>
              <a:cs typeface="Trebuchet MS"/>
            </a:endParaRPr>
          </a:p>
          <a:p>
            <a:pPr marL="226695" indent="-213995">
              <a:lnSpc>
                <a:spcPts val="2100"/>
              </a:lnSpc>
              <a:buFont typeface="Arial"/>
              <a:buChar char="•"/>
              <a:tabLst>
                <a:tab pos="226695" algn="l"/>
              </a:tabLst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Cost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Reduction</a:t>
            </a:r>
            <a:r>
              <a:rPr dirty="0" sz="1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over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10">
                <a:solidFill>
                  <a:srgbClr val="FF9900"/>
                </a:solidFill>
                <a:latin typeface="Trebuchet MS"/>
                <a:cs typeface="Trebuchet MS"/>
              </a:rPr>
              <a:t>60%</a:t>
            </a:r>
            <a:endParaRPr sz="1800">
              <a:latin typeface="Trebuchet MS"/>
              <a:cs typeface="Trebuchet MS"/>
            </a:endParaRPr>
          </a:p>
          <a:p>
            <a:pPr marL="226695" marR="5080" indent="-214629">
              <a:lnSpc>
                <a:spcPts val="2090"/>
              </a:lnSpc>
              <a:spcBef>
                <a:spcPts val="105"/>
              </a:spcBef>
              <a:buFont typeface="Arial"/>
              <a:buChar char="•"/>
              <a:tabLst>
                <a:tab pos="226695" algn="l"/>
              </a:tabLst>
            </a:pP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Improvements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10">
                <a:solidFill>
                  <a:srgbClr val="FF9900"/>
                </a:solidFill>
                <a:latin typeface="Trebuchet MS"/>
                <a:cs typeface="Trebuchet MS"/>
              </a:rPr>
              <a:t>40% 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latency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improvement</a:t>
            </a:r>
            <a:endParaRPr sz="1800">
              <a:latin typeface="Trebuchet MS"/>
              <a:cs typeface="Trebuchet MS"/>
            </a:endParaRPr>
          </a:p>
          <a:p>
            <a:pPr marL="226695" indent="-213995">
              <a:lnSpc>
                <a:spcPts val="2050"/>
              </a:lnSpc>
              <a:buFont typeface="Arial"/>
              <a:buChar char="•"/>
              <a:tabLst>
                <a:tab pos="226695" algn="l"/>
              </a:tabLst>
            </a:pP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Administrative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Overhead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10">
                <a:solidFill>
                  <a:srgbClr val="FF9900"/>
                </a:solidFill>
                <a:latin typeface="Trebuchet MS"/>
                <a:cs typeface="Trebuchet MS"/>
              </a:rPr>
              <a:t>70%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886617" y="3878071"/>
            <a:ext cx="3453129" cy="302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dirty="0" u="sng" sz="900" spc="-25">
                <a:solidFill>
                  <a:srgbClr val="83E6FE"/>
                </a:solidFill>
                <a:uFill>
                  <a:solidFill>
                    <a:srgbClr val="83E6FE"/>
                  </a:solidFill>
                </a:uFill>
                <a:latin typeface="Trebuchet MS"/>
                <a:cs typeface="Trebuchet MS"/>
              </a:rPr>
              <a:t>https://aws.amazon.com/blogs/aws/migration-</a:t>
            </a:r>
            <a:r>
              <a:rPr dirty="0" u="sng" sz="900" spc="-20">
                <a:solidFill>
                  <a:srgbClr val="83E6FE"/>
                </a:solidFill>
                <a:uFill>
                  <a:solidFill>
                    <a:srgbClr val="83E6FE"/>
                  </a:solidFill>
                </a:uFill>
                <a:latin typeface="Trebuchet MS"/>
                <a:cs typeface="Trebuchet MS"/>
              </a:rPr>
              <a:t>complete-</a:t>
            </a:r>
            <a:r>
              <a:rPr dirty="0" u="sng" sz="900" spc="-10">
                <a:solidFill>
                  <a:srgbClr val="83E6FE"/>
                </a:solidFill>
                <a:uFill>
                  <a:solidFill>
                    <a:srgbClr val="83E6FE"/>
                  </a:solidFill>
                </a:uFill>
                <a:latin typeface="Trebuchet MS"/>
                <a:cs typeface="Trebuchet MS"/>
              </a:rPr>
              <a:t>amazons-</a:t>
            </a:r>
            <a:r>
              <a:rPr dirty="0" sz="900" spc="-10">
                <a:solidFill>
                  <a:srgbClr val="83E6FE"/>
                </a:solidFill>
                <a:latin typeface="Trebuchet MS"/>
                <a:cs typeface="Trebuchet MS"/>
              </a:rPr>
              <a:t> </a:t>
            </a:r>
            <a:r>
              <a:rPr dirty="0" u="sng" sz="900" spc="-10">
                <a:solidFill>
                  <a:srgbClr val="83E6FE"/>
                </a:solidFill>
                <a:uFill>
                  <a:solidFill>
                    <a:srgbClr val="83E6FE"/>
                  </a:solidFill>
                </a:uFill>
                <a:latin typeface="Trebuchet MS"/>
                <a:cs typeface="Trebuchet MS"/>
              </a:rPr>
              <a:t>consumer-</a:t>
            </a:r>
            <a:r>
              <a:rPr dirty="0" u="sng" sz="900">
                <a:solidFill>
                  <a:srgbClr val="83E6FE"/>
                </a:solidFill>
                <a:uFill>
                  <a:solidFill>
                    <a:srgbClr val="83E6FE"/>
                  </a:solidFill>
                </a:uFill>
                <a:latin typeface="Trebuchet MS"/>
                <a:cs typeface="Trebuchet MS"/>
              </a:rPr>
              <a:t>business-</a:t>
            </a:r>
            <a:r>
              <a:rPr dirty="0" u="sng" sz="900" spc="-30">
                <a:solidFill>
                  <a:srgbClr val="83E6FE"/>
                </a:solidFill>
                <a:uFill>
                  <a:solidFill>
                    <a:srgbClr val="83E6FE"/>
                  </a:solidFill>
                </a:uFill>
                <a:latin typeface="Trebuchet MS"/>
                <a:cs typeface="Trebuchet MS"/>
              </a:rPr>
              <a:t>just-</a:t>
            </a:r>
            <a:r>
              <a:rPr dirty="0" u="sng" sz="900" spc="-10">
                <a:solidFill>
                  <a:srgbClr val="83E6FE"/>
                </a:solidFill>
                <a:uFill>
                  <a:solidFill>
                    <a:srgbClr val="83E6FE"/>
                  </a:solidFill>
                </a:uFill>
                <a:latin typeface="Trebuchet MS"/>
                <a:cs typeface="Trebuchet MS"/>
              </a:rPr>
              <a:t>turned-off-</a:t>
            </a:r>
            <a:r>
              <a:rPr dirty="0" u="sng" sz="900" spc="-20">
                <a:solidFill>
                  <a:srgbClr val="83E6FE"/>
                </a:solidFill>
                <a:uFill>
                  <a:solidFill>
                    <a:srgbClr val="83E6FE"/>
                  </a:solidFill>
                </a:uFill>
                <a:latin typeface="Trebuchet MS"/>
                <a:cs typeface="Trebuchet MS"/>
              </a:rPr>
              <a:t>its-final-</a:t>
            </a:r>
            <a:r>
              <a:rPr dirty="0" u="sng" sz="900" spc="-25">
                <a:solidFill>
                  <a:srgbClr val="83E6FE"/>
                </a:solidFill>
                <a:uFill>
                  <a:solidFill>
                    <a:srgbClr val="83E6FE"/>
                  </a:solidFill>
                </a:uFill>
                <a:latin typeface="Trebuchet MS"/>
                <a:cs typeface="Trebuchet MS"/>
              </a:rPr>
              <a:t>oracle-</a:t>
            </a:r>
            <a:r>
              <a:rPr dirty="0" u="sng" sz="900" spc="-10">
                <a:solidFill>
                  <a:srgbClr val="83E6FE"/>
                </a:solidFill>
                <a:uFill>
                  <a:solidFill>
                    <a:srgbClr val="83E6FE"/>
                  </a:solidFill>
                </a:uFill>
                <a:latin typeface="Trebuchet MS"/>
                <a:cs typeface="Trebuchet MS"/>
              </a:rPr>
              <a:t>database/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66549" y="2266695"/>
            <a:ext cx="3375025" cy="60452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ctr" marL="12065" marR="5080" indent="-635">
              <a:lnSpc>
                <a:spcPct val="96200"/>
              </a:lnSpc>
              <a:spcBef>
                <a:spcPts val="160"/>
              </a:spcBef>
            </a:pPr>
            <a:r>
              <a:rPr dirty="0" sz="1300" spc="-55">
                <a:latin typeface="Trebuchet MS"/>
                <a:cs typeface="Trebuchet MS"/>
              </a:rPr>
              <a:t>Alexa,</a:t>
            </a:r>
            <a:r>
              <a:rPr dirty="0" sz="1300" spc="-2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Amazon</a:t>
            </a:r>
            <a:r>
              <a:rPr dirty="0" sz="1300" spc="-45">
                <a:latin typeface="Trebuchet MS"/>
                <a:cs typeface="Trebuchet MS"/>
              </a:rPr>
              <a:t> </a:t>
            </a:r>
            <a:r>
              <a:rPr dirty="0" sz="1300" spc="-50">
                <a:latin typeface="Trebuchet MS"/>
                <a:cs typeface="Trebuchet MS"/>
              </a:rPr>
              <a:t>Prime,</a:t>
            </a:r>
            <a:r>
              <a:rPr dirty="0" sz="1300" spc="-2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Amazon</a:t>
            </a:r>
            <a:r>
              <a:rPr dirty="0" sz="1300" spc="-45">
                <a:latin typeface="Trebuchet MS"/>
                <a:cs typeface="Trebuchet MS"/>
              </a:rPr>
              <a:t> </a:t>
            </a:r>
            <a:r>
              <a:rPr dirty="0" sz="1300" spc="-25">
                <a:latin typeface="Trebuchet MS"/>
                <a:cs typeface="Trebuchet MS"/>
              </a:rPr>
              <a:t>Prime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Video, </a:t>
            </a:r>
            <a:r>
              <a:rPr dirty="0" sz="1300">
                <a:latin typeface="Trebuchet MS"/>
                <a:cs typeface="Trebuchet MS"/>
              </a:rPr>
              <a:t>Amazon</a:t>
            </a:r>
            <a:r>
              <a:rPr dirty="0" sz="1300" spc="-50">
                <a:latin typeface="Trebuchet MS"/>
                <a:cs typeface="Trebuchet MS"/>
              </a:rPr>
              <a:t> Fresh,</a:t>
            </a:r>
            <a:r>
              <a:rPr dirty="0" sz="1300" spc="-25">
                <a:latin typeface="Trebuchet MS"/>
                <a:cs typeface="Trebuchet MS"/>
              </a:rPr>
              <a:t> </a:t>
            </a:r>
            <a:r>
              <a:rPr dirty="0" sz="1300" spc="-40">
                <a:latin typeface="Trebuchet MS"/>
                <a:cs typeface="Trebuchet MS"/>
              </a:rPr>
              <a:t>Kindle,</a:t>
            </a:r>
            <a:r>
              <a:rPr dirty="0" sz="1300" spc="-3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Amazon</a:t>
            </a:r>
            <a:r>
              <a:rPr dirty="0" sz="1300" spc="-45">
                <a:latin typeface="Trebuchet MS"/>
                <a:cs typeface="Trebuchet MS"/>
              </a:rPr>
              <a:t> </a:t>
            </a:r>
            <a:r>
              <a:rPr dirty="0" sz="1300" spc="-30">
                <a:latin typeface="Trebuchet MS"/>
                <a:cs typeface="Trebuchet MS"/>
              </a:rPr>
              <a:t>Music, </a:t>
            </a:r>
            <a:r>
              <a:rPr dirty="0" sz="1300" spc="-10">
                <a:latin typeface="Trebuchet MS"/>
                <a:cs typeface="Trebuchet MS"/>
              </a:rPr>
              <a:t>Audible, </a:t>
            </a:r>
            <a:r>
              <a:rPr dirty="0" sz="1300">
                <a:latin typeface="Trebuchet MS"/>
                <a:cs typeface="Trebuchet MS"/>
              </a:rPr>
              <a:t>Shopbop,</a:t>
            </a:r>
            <a:r>
              <a:rPr dirty="0" sz="1300" spc="-65">
                <a:latin typeface="Trebuchet MS"/>
                <a:cs typeface="Trebuchet MS"/>
              </a:rPr>
              <a:t> </a:t>
            </a:r>
            <a:r>
              <a:rPr dirty="0" sz="1300" spc="-55">
                <a:latin typeface="Trebuchet MS"/>
                <a:cs typeface="Trebuchet MS"/>
              </a:rPr>
              <a:t>Twitch,</a:t>
            </a:r>
            <a:r>
              <a:rPr dirty="0" sz="1300" spc="-6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and</a:t>
            </a:r>
            <a:r>
              <a:rPr dirty="0" sz="1300" spc="-85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Zappos,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2531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8559" y="4702358"/>
            <a:ext cx="390523" cy="23431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2587" y="273811"/>
            <a:ext cx="32918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95" b="0">
                <a:solidFill>
                  <a:srgbClr val="F2F4F4"/>
                </a:solidFill>
                <a:latin typeface="Trebuchet MS"/>
                <a:cs typeface="Trebuchet MS"/>
              </a:rPr>
              <a:t>Re-</a:t>
            </a:r>
            <a:r>
              <a:rPr dirty="0" sz="3000" spc="-125" b="0">
                <a:solidFill>
                  <a:srgbClr val="F2F4F4"/>
                </a:solidFill>
                <a:latin typeface="Trebuchet MS"/>
                <a:cs typeface="Trebuchet MS"/>
              </a:rPr>
              <a:t>architect</a:t>
            </a:r>
            <a:r>
              <a:rPr dirty="0" sz="3000" spc="45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45" b="0">
                <a:solidFill>
                  <a:srgbClr val="F2F4F4"/>
                </a:solidFill>
                <a:latin typeface="Trebuchet MS"/>
                <a:cs typeface="Trebuchet MS"/>
              </a:rPr>
              <a:t>options</a:t>
            </a:r>
            <a:endParaRPr sz="30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686" y="2093037"/>
            <a:ext cx="8343560" cy="2540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686" y="2672669"/>
            <a:ext cx="8343560" cy="254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686" y="3252301"/>
            <a:ext cx="8343560" cy="2540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686" y="3831932"/>
            <a:ext cx="8343560" cy="25401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86447" y="1474215"/>
            <a:ext cx="53149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007DBC"/>
                </a:solidFill>
                <a:latin typeface="Trebuchet MS"/>
                <a:cs typeface="Trebuchet MS"/>
              </a:rPr>
              <a:t>On-</a:t>
            </a:r>
            <a:r>
              <a:rPr dirty="0" sz="700" spc="-10">
                <a:solidFill>
                  <a:srgbClr val="007DBC"/>
                </a:solidFill>
                <a:latin typeface="Trebuchet MS"/>
                <a:cs typeface="Trebuchet MS"/>
              </a:rPr>
              <a:t>Premises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825057" y="1485900"/>
            <a:ext cx="2806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007DBC"/>
                </a:solidFill>
                <a:latin typeface="Trebuchet MS"/>
                <a:cs typeface="Trebuchet MS"/>
              </a:rPr>
              <a:t>Cloud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984747" y="897568"/>
            <a:ext cx="7957184" cy="591185"/>
            <a:chOff x="984747" y="897568"/>
            <a:chExt cx="7957184" cy="591185"/>
          </a:xfrm>
        </p:grpSpPr>
        <p:sp>
          <p:nvSpPr>
            <p:cNvPr id="12" name="object 12" descr=""/>
            <p:cNvSpPr/>
            <p:nvPr/>
          </p:nvSpPr>
          <p:spPr>
            <a:xfrm>
              <a:off x="984747" y="897568"/>
              <a:ext cx="7957184" cy="591185"/>
            </a:xfrm>
            <a:custGeom>
              <a:avLst/>
              <a:gdLst/>
              <a:ahLst/>
              <a:cxnLst/>
              <a:rect l="l" t="t" r="r" b="b"/>
              <a:pathLst>
                <a:path w="7957184" h="591185">
                  <a:moveTo>
                    <a:pt x="7661527" y="0"/>
                  </a:moveTo>
                  <a:lnTo>
                    <a:pt x="7661527" y="147661"/>
                  </a:lnTo>
                  <a:lnTo>
                    <a:pt x="295319" y="147661"/>
                  </a:lnTo>
                  <a:lnTo>
                    <a:pt x="295319" y="0"/>
                  </a:lnTo>
                  <a:lnTo>
                    <a:pt x="0" y="295323"/>
                  </a:lnTo>
                  <a:lnTo>
                    <a:pt x="295319" y="590646"/>
                  </a:lnTo>
                  <a:lnTo>
                    <a:pt x="295319" y="442984"/>
                  </a:lnTo>
                  <a:lnTo>
                    <a:pt x="7661527" y="442984"/>
                  </a:lnTo>
                  <a:lnTo>
                    <a:pt x="7661527" y="590646"/>
                  </a:lnTo>
                  <a:lnTo>
                    <a:pt x="7956845" y="295323"/>
                  </a:lnTo>
                  <a:lnTo>
                    <a:pt x="7661527" y="0"/>
                  </a:lnTo>
                  <a:close/>
                </a:path>
              </a:pathLst>
            </a:custGeom>
            <a:solidFill>
              <a:srgbClr val="F2F4F4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2534" y="992050"/>
              <a:ext cx="601272" cy="406876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2004905" y="1116583"/>
            <a:ext cx="2400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Less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26525" y="1697735"/>
            <a:ext cx="6330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F2F4F4"/>
                </a:solidFill>
                <a:latin typeface="Trebuchet MS"/>
                <a:cs typeface="Trebuchet MS"/>
              </a:rPr>
              <a:t>Compute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442958" y="1893316"/>
            <a:ext cx="129476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7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Elastic</a:t>
            </a:r>
            <a:r>
              <a:rPr dirty="0" sz="1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Beanstalk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874383" y="1893316"/>
            <a:ext cx="4629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Fargate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26525" y="2279904"/>
            <a:ext cx="70675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F2F4F4"/>
                </a:solidFill>
                <a:latin typeface="Trebuchet MS"/>
                <a:cs typeface="Trebuchet MS"/>
              </a:rPr>
              <a:t>Databases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325698" y="1712976"/>
            <a:ext cx="1321435" cy="955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80340" marR="173355" indent="-1905">
              <a:lnSpc>
                <a:spcPct val="105500"/>
              </a:lnSpc>
              <a:spcBef>
                <a:spcPts val="100"/>
              </a:spcBef>
            </a:pP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Server,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80">
                <a:solidFill>
                  <a:srgbClr val="FFFFFF"/>
                </a:solidFill>
                <a:latin typeface="Trebuchet MS"/>
                <a:cs typeface="Trebuchet MS"/>
              </a:rPr>
              <a:t>VM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Container,</a:t>
            </a:r>
            <a:r>
              <a:rPr dirty="0" sz="11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K8S</a:t>
            </a:r>
            <a:endParaRPr sz="1100">
              <a:latin typeface="Trebuchet MS"/>
              <a:cs typeface="Trebuchet MS"/>
            </a:endParaRPr>
          </a:p>
          <a:p>
            <a:pPr algn="ctr" marL="12065" marR="5080">
              <a:lnSpc>
                <a:spcPct val="101800"/>
              </a:lnSpc>
              <a:spcBef>
                <a:spcPts val="500"/>
              </a:spcBef>
            </a:pP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MySQL,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PostgreSQL </a:t>
            </a:r>
            <a:r>
              <a:rPr dirty="0" sz="1100" spc="85">
                <a:solidFill>
                  <a:srgbClr val="FFFFFF"/>
                </a:solidFill>
                <a:latin typeface="Trebuchet MS"/>
                <a:cs typeface="Trebuchet MS"/>
              </a:rPr>
              <a:t>SQL</a:t>
            </a:r>
            <a:r>
              <a:rPr dirty="0" sz="11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Server,</a:t>
            </a:r>
            <a:r>
              <a:rPr dirty="0" sz="11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Oracle, </a:t>
            </a:r>
            <a:r>
              <a:rPr dirty="0" sz="1100" spc="7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707279" y="2475483"/>
            <a:ext cx="7651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0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35">
                <a:solidFill>
                  <a:srgbClr val="FFFFFF"/>
                </a:solidFill>
                <a:latin typeface="Trebuchet MS"/>
                <a:cs typeface="Trebuchet MS"/>
              </a:rPr>
              <a:t>RDS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26523" y="2859023"/>
            <a:ext cx="5480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F2F4F4"/>
                </a:solidFill>
                <a:latin typeface="Trebuchet MS"/>
                <a:cs typeface="Trebuchet MS"/>
              </a:rPr>
              <a:t>Storage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664625" y="2880360"/>
            <a:ext cx="64325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NFS,</a:t>
            </a:r>
            <a:r>
              <a:rPr dirty="0" sz="11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80">
                <a:solidFill>
                  <a:srgbClr val="FFFFFF"/>
                </a:solidFill>
                <a:latin typeface="Trebuchet MS"/>
                <a:cs typeface="Trebuchet MS"/>
              </a:rPr>
              <a:t>SMB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26525" y="3438144"/>
            <a:ext cx="72961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35" b="1">
                <a:solidFill>
                  <a:srgbClr val="F2F4F4"/>
                </a:solidFill>
                <a:latin typeface="Trebuchet MS"/>
                <a:cs typeface="Trebuchet MS"/>
              </a:rPr>
              <a:t>Messaging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723947" y="3633723"/>
            <a:ext cx="73215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0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80">
                <a:solidFill>
                  <a:srgbClr val="FFFFFF"/>
                </a:solidFill>
                <a:latin typeface="Trebuchet MS"/>
                <a:cs typeface="Trebuchet MS"/>
              </a:rPr>
              <a:t>MQ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015389" y="3661155"/>
            <a:ext cx="2832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5">
                <a:solidFill>
                  <a:srgbClr val="FFFFFF"/>
                </a:solidFill>
                <a:latin typeface="Trebuchet MS"/>
                <a:cs typeface="Trebuchet MS"/>
              </a:rPr>
              <a:t>MSK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26525" y="4017264"/>
            <a:ext cx="63563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F2F4F4"/>
                </a:solidFill>
                <a:latin typeface="Trebuchet MS"/>
                <a:cs typeface="Trebuchet MS"/>
              </a:rPr>
              <a:t>Analytics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747969" y="4212844"/>
            <a:ext cx="4787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Hadoop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949370" y="4212844"/>
            <a:ext cx="2813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30">
                <a:solidFill>
                  <a:srgbClr val="FFFFFF"/>
                </a:solidFill>
                <a:latin typeface="Trebuchet MS"/>
                <a:cs typeface="Trebuchet MS"/>
              </a:rPr>
              <a:t>EMR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098463" y="4212844"/>
            <a:ext cx="1710689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0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Elasticsearch</a:t>
            </a:r>
            <a:r>
              <a:rPr dirty="0" sz="10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83890" y="1615067"/>
            <a:ext cx="211949" cy="240558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94398" y="1628350"/>
            <a:ext cx="224085" cy="224085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74414" y="2203127"/>
            <a:ext cx="230899" cy="238357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73809" y="3377576"/>
            <a:ext cx="232112" cy="206790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36920" y="3934967"/>
            <a:ext cx="234696" cy="234696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45030" y="2200981"/>
            <a:ext cx="230899" cy="238358"/>
          </a:xfrm>
          <a:prstGeom prst="rect">
            <a:avLst/>
          </a:prstGeom>
        </p:spPr>
      </p:pic>
      <p:grpSp>
        <p:nvGrpSpPr>
          <p:cNvPr id="36" name="object 36" descr=""/>
          <p:cNvGrpSpPr/>
          <p:nvPr/>
        </p:nvGrpSpPr>
        <p:grpSpPr>
          <a:xfrm>
            <a:off x="1816770" y="3882695"/>
            <a:ext cx="6513830" cy="340360"/>
            <a:chOff x="1816770" y="3882695"/>
            <a:chExt cx="6513830" cy="340360"/>
          </a:xfrm>
        </p:grpSpPr>
        <p:pic>
          <p:nvPicPr>
            <p:cNvPr id="37" name="object 3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16770" y="3882695"/>
              <a:ext cx="340235" cy="340235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78626" y="3930508"/>
              <a:ext cx="225330" cy="244629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13776" y="3944111"/>
              <a:ext cx="216407" cy="216408"/>
            </a:xfrm>
            <a:prstGeom prst="rect">
              <a:avLst/>
            </a:prstGeom>
          </p:spPr>
        </p:pic>
      </p:grpSp>
      <p:grpSp>
        <p:nvGrpSpPr>
          <p:cNvPr id="40" name="object 40" descr=""/>
          <p:cNvGrpSpPr/>
          <p:nvPr/>
        </p:nvGrpSpPr>
        <p:grpSpPr>
          <a:xfrm>
            <a:off x="1489350" y="952653"/>
            <a:ext cx="6943725" cy="444500"/>
            <a:chOff x="1489350" y="952653"/>
            <a:chExt cx="6943725" cy="444500"/>
          </a:xfrm>
        </p:grpSpPr>
        <p:sp>
          <p:nvSpPr>
            <p:cNvPr id="41" name="object 41" descr=""/>
            <p:cNvSpPr/>
            <p:nvPr/>
          </p:nvSpPr>
          <p:spPr>
            <a:xfrm>
              <a:off x="1498875" y="985588"/>
              <a:ext cx="240665" cy="395605"/>
            </a:xfrm>
            <a:custGeom>
              <a:avLst/>
              <a:gdLst/>
              <a:ahLst/>
              <a:cxnLst/>
              <a:rect l="l" t="t" r="r" b="b"/>
              <a:pathLst>
                <a:path w="240664" h="395605">
                  <a:moveTo>
                    <a:pt x="240157" y="395226"/>
                  </a:moveTo>
                  <a:lnTo>
                    <a:pt x="0" y="395226"/>
                  </a:lnTo>
                  <a:lnTo>
                    <a:pt x="0" y="0"/>
                  </a:lnTo>
                  <a:lnTo>
                    <a:pt x="240157" y="0"/>
                  </a:lnTo>
                  <a:lnTo>
                    <a:pt x="240157" y="367790"/>
                  </a:lnTo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531081" y="1021770"/>
              <a:ext cx="175895" cy="36195"/>
            </a:xfrm>
            <a:custGeom>
              <a:avLst/>
              <a:gdLst/>
              <a:ahLst/>
              <a:cxnLst/>
              <a:rect l="l" t="t" r="r" b="b"/>
              <a:pathLst>
                <a:path w="175894" h="36194">
                  <a:moveTo>
                    <a:pt x="0" y="0"/>
                  </a:moveTo>
                  <a:lnTo>
                    <a:pt x="175744" y="0"/>
                  </a:lnTo>
                  <a:lnTo>
                    <a:pt x="175744" y="36183"/>
                  </a:lnTo>
                  <a:lnTo>
                    <a:pt x="0" y="3618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531081" y="1057953"/>
              <a:ext cx="175895" cy="35560"/>
            </a:xfrm>
            <a:custGeom>
              <a:avLst/>
              <a:gdLst/>
              <a:ahLst/>
              <a:cxnLst/>
              <a:rect l="l" t="t" r="r" b="b"/>
              <a:pathLst>
                <a:path w="175894" h="35559">
                  <a:moveTo>
                    <a:pt x="0" y="0"/>
                  </a:moveTo>
                  <a:lnTo>
                    <a:pt x="175744" y="0"/>
                  </a:lnTo>
                  <a:lnTo>
                    <a:pt x="175744" y="35387"/>
                  </a:lnTo>
                  <a:lnTo>
                    <a:pt x="0" y="3538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531081" y="1093340"/>
              <a:ext cx="175895" cy="36195"/>
            </a:xfrm>
            <a:custGeom>
              <a:avLst/>
              <a:gdLst/>
              <a:ahLst/>
              <a:cxnLst/>
              <a:rect l="l" t="t" r="r" b="b"/>
              <a:pathLst>
                <a:path w="175894" h="36194">
                  <a:moveTo>
                    <a:pt x="0" y="0"/>
                  </a:moveTo>
                  <a:lnTo>
                    <a:pt x="175744" y="0"/>
                  </a:lnTo>
                  <a:lnTo>
                    <a:pt x="175744" y="36183"/>
                  </a:lnTo>
                  <a:lnTo>
                    <a:pt x="0" y="3618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531081" y="1129522"/>
              <a:ext cx="175895" cy="36195"/>
            </a:xfrm>
            <a:custGeom>
              <a:avLst/>
              <a:gdLst/>
              <a:ahLst/>
              <a:cxnLst/>
              <a:rect l="l" t="t" r="r" b="b"/>
              <a:pathLst>
                <a:path w="175894" h="36194">
                  <a:moveTo>
                    <a:pt x="0" y="0"/>
                  </a:moveTo>
                  <a:lnTo>
                    <a:pt x="175744" y="0"/>
                  </a:lnTo>
                  <a:lnTo>
                    <a:pt x="175744" y="35785"/>
                  </a:lnTo>
                  <a:lnTo>
                    <a:pt x="0" y="35785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531081" y="1165307"/>
              <a:ext cx="175895" cy="36195"/>
            </a:xfrm>
            <a:custGeom>
              <a:avLst/>
              <a:gdLst/>
              <a:ahLst/>
              <a:cxnLst/>
              <a:rect l="l" t="t" r="r" b="b"/>
              <a:pathLst>
                <a:path w="175894" h="36194">
                  <a:moveTo>
                    <a:pt x="0" y="0"/>
                  </a:moveTo>
                  <a:lnTo>
                    <a:pt x="175744" y="0"/>
                  </a:lnTo>
                  <a:lnTo>
                    <a:pt x="175744" y="36183"/>
                  </a:lnTo>
                  <a:lnTo>
                    <a:pt x="0" y="3618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531081" y="1201491"/>
              <a:ext cx="175895" cy="35560"/>
            </a:xfrm>
            <a:custGeom>
              <a:avLst/>
              <a:gdLst/>
              <a:ahLst/>
              <a:cxnLst/>
              <a:rect l="l" t="t" r="r" b="b"/>
              <a:pathLst>
                <a:path w="175894" h="35559">
                  <a:moveTo>
                    <a:pt x="0" y="0"/>
                  </a:moveTo>
                  <a:lnTo>
                    <a:pt x="175744" y="0"/>
                  </a:lnTo>
                  <a:lnTo>
                    <a:pt x="175744" y="35387"/>
                  </a:lnTo>
                  <a:lnTo>
                    <a:pt x="0" y="3538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531081" y="1236878"/>
              <a:ext cx="175895" cy="36195"/>
            </a:xfrm>
            <a:custGeom>
              <a:avLst/>
              <a:gdLst/>
              <a:ahLst/>
              <a:cxnLst/>
              <a:rect l="l" t="t" r="r" b="b"/>
              <a:pathLst>
                <a:path w="175894" h="36194">
                  <a:moveTo>
                    <a:pt x="0" y="0"/>
                  </a:moveTo>
                  <a:lnTo>
                    <a:pt x="175744" y="0"/>
                  </a:lnTo>
                  <a:lnTo>
                    <a:pt x="175744" y="36183"/>
                  </a:lnTo>
                  <a:lnTo>
                    <a:pt x="0" y="3618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531081" y="1273060"/>
              <a:ext cx="175895" cy="36195"/>
            </a:xfrm>
            <a:custGeom>
              <a:avLst/>
              <a:gdLst/>
              <a:ahLst/>
              <a:cxnLst/>
              <a:rect l="l" t="t" r="r" b="b"/>
              <a:pathLst>
                <a:path w="175894" h="36194">
                  <a:moveTo>
                    <a:pt x="0" y="0"/>
                  </a:moveTo>
                  <a:lnTo>
                    <a:pt x="175744" y="0"/>
                  </a:lnTo>
                  <a:lnTo>
                    <a:pt x="175744" y="36183"/>
                  </a:lnTo>
                  <a:lnTo>
                    <a:pt x="0" y="3618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531081" y="1309244"/>
              <a:ext cx="175895" cy="36195"/>
            </a:xfrm>
            <a:custGeom>
              <a:avLst/>
              <a:gdLst/>
              <a:ahLst/>
              <a:cxnLst/>
              <a:rect l="l" t="t" r="r" b="b"/>
              <a:pathLst>
                <a:path w="175894" h="36194">
                  <a:moveTo>
                    <a:pt x="0" y="0"/>
                  </a:moveTo>
                  <a:lnTo>
                    <a:pt x="175744" y="0"/>
                  </a:lnTo>
                  <a:lnTo>
                    <a:pt x="175744" y="36183"/>
                  </a:lnTo>
                  <a:lnTo>
                    <a:pt x="0" y="3618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531081" y="1345426"/>
              <a:ext cx="175895" cy="35560"/>
            </a:xfrm>
            <a:custGeom>
              <a:avLst/>
              <a:gdLst/>
              <a:ahLst/>
              <a:cxnLst/>
              <a:rect l="l" t="t" r="r" b="b"/>
              <a:pathLst>
                <a:path w="175894" h="35559">
                  <a:moveTo>
                    <a:pt x="0" y="0"/>
                  </a:moveTo>
                  <a:lnTo>
                    <a:pt x="175744" y="0"/>
                  </a:lnTo>
                  <a:lnTo>
                    <a:pt x="175744" y="35387"/>
                  </a:lnTo>
                  <a:lnTo>
                    <a:pt x="0" y="3538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636448" y="1021770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w="0" h="359409">
                  <a:moveTo>
                    <a:pt x="0" y="0"/>
                  </a:moveTo>
                  <a:lnTo>
                    <a:pt x="1" y="359043"/>
                  </a:lnTo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601061" y="1021770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w="0" h="359409">
                  <a:moveTo>
                    <a:pt x="0" y="0"/>
                  </a:moveTo>
                  <a:lnTo>
                    <a:pt x="1" y="359043"/>
                  </a:lnTo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670643" y="1018589"/>
              <a:ext cx="0" cy="358775"/>
            </a:xfrm>
            <a:custGeom>
              <a:avLst/>
              <a:gdLst/>
              <a:ahLst/>
              <a:cxnLst/>
              <a:rect l="l" t="t" r="r" b="b"/>
              <a:pathLst>
                <a:path w="0" h="358775">
                  <a:moveTo>
                    <a:pt x="0" y="0"/>
                  </a:moveTo>
                  <a:lnTo>
                    <a:pt x="1" y="358646"/>
                  </a:lnTo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566468" y="1021770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w="0" h="359409">
                  <a:moveTo>
                    <a:pt x="0" y="0"/>
                  </a:moveTo>
                  <a:lnTo>
                    <a:pt x="1" y="359043"/>
                  </a:lnTo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720344" y="1337077"/>
              <a:ext cx="85725" cy="43815"/>
            </a:xfrm>
            <a:custGeom>
              <a:avLst/>
              <a:gdLst/>
              <a:ahLst/>
              <a:cxnLst/>
              <a:rect l="l" t="t" r="r" b="b"/>
              <a:pathLst>
                <a:path w="85725" h="43815">
                  <a:moveTo>
                    <a:pt x="70690" y="15679"/>
                  </a:moveTo>
                  <a:lnTo>
                    <a:pt x="69868" y="15679"/>
                  </a:lnTo>
                  <a:lnTo>
                    <a:pt x="69046" y="15679"/>
                  </a:lnTo>
                  <a:lnTo>
                    <a:pt x="66182" y="9399"/>
                  </a:lnTo>
                  <a:lnTo>
                    <a:pt x="61545" y="4435"/>
                  </a:lnTo>
                  <a:lnTo>
                    <a:pt x="55522" y="1173"/>
                  </a:lnTo>
                  <a:lnTo>
                    <a:pt x="48496" y="0"/>
                  </a:lnTo>
                  <a:lnTo>
                    <a:pt x="41458" y="1160"/>
                  </a:lnTo>
                  <a:lnTo>
                    <a:pt x="35345" y="4332"/>
                  </a:lnTo>
                  <a:lnTo>
                    <a:pt x="30464" y="9051"/>
                  </a:lnTo>
                  <a:lnTo>
                    <a:pt x="27125" y="14854"/>
                  </a:lnTo>
                  <a:lnTo>
                    <a:pt x="26303" y="17329"/>
                  </a:lnTo>
                  <a:lnTo>
                    <a:pt x="23837" y="18154"/>
                  </a:lnTo>
                  <a:lnTo>
                    <a:pt x="22193" y="17329"/>
                  </a:lnTo>
                  <a:lnTo>
                    <a:pt x="18905" y="15679"/>
                  </a:lnTo>
                  <a:lnTo>
                    <a:pt x="15617" y="14854"/>
                  </a:lnTo>
                  <a:lnTo>
                    <a:pt x="12329" y="16504"/>
                  </a:lnTo>
                  <a:lnTo>
                    <a:pt x="7397" y="17329"/>
                  </a:lnTo>
                  <a:lnTo>
                    <a:pt x="3287" y="21455"/>
                  </a:lnTo>
                  <a:lnTo>
                    <a:pt x="1643" y="26407"/>
                  </a:lnTo>
                  <a:lnTo>
                    <a:pt x="0" y="35484"/>
                  </a:lnTo>
                  <a:lnTo>
                    <a:pt x="6575" y="43737"/>
                  </a:lnTo>
                  <a:lnTo>
                    <a:pt x="15617" y="43737"/>
                  </a:lnTo>
                  <a:lnTo>
                    <a:pt x="46981" y="43737"/>
                  </a:lnTo>
                  <a:lnTo>
                    <a:pt x="63087" y="43737"/>
                  </a:lnTo>
                  <a:lnTo>
                    <a:pt x="69020" y="43737"/>
                  </a:lnTo>
                  <a:lnTo>
                    <a:pt x="69868" y="43737"/>
                  </a:lnTo>
                  <a:lnTo>
                    <a:pt x="77266" y="43737"/>
                  </a:lnTo>
                  <a:lnTo>
                    <a:pt x="83842" y="38785"/>
                  </a:lnTo>
                  <a:lnTo>
                    <a:pt x="84664" y="31358"/>
                  </a:lnTo>
                  <a:lnTo>
                    <a:pt x="85486" y="23106"/>
                  </a:lnTo>
                  <a:lnTo>
                    <a:pt x="78910" y="15679"/>
                  </a:lnTo>
                  <a:lnTo>
                    <a:pt x="70690" y="15679"/>
                  </a:lnTo>
                  <a:close/>
                </a:path>
              </a:pathLst>
            </a:custGeom>
            <a:ln w="19050">
              <a:solidFill>
                <a:srgbClr val="F2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8005267" y="952664"/>
              <a:ext cx="427990" cy="444500"/>
            </a:xfrm>
            <a:custGeom>
              <a:avLst/>
              <a:gdLst/>
              <a:ahLst/>
              <a:cxnLst/>
              <a:rect l="l" t="t" r="r" b="b"/>
              <a:pathLst>
                <a:path w="427990" h="444500">
                  <a:moveTo>
                    <a:pt x="197358" y="300469"/>
                  </a:moveTo>
                  <a:lnTo>
                    <a:pt x="196469" y="297802"/>
                  </a:lnTo>
                  <a:lnTo>
                    <a:pt x="178689" y="261162"/>
                  </a:lnTo>
                  <a:lnTo>
                    <a:pt x="178689" y="302247"/>
                  </a:lnTo>
                  <a:lnTo>
                    <a:pt x="119126" y="426707"/>
                  </a:lnTo>
                  <a:lnTo>
                    <a:pt x="24003" y="426707"/>
                  </a:lnTo>
                  <a:lnTo>
                    <a:pt x="130683" y="202679"/>
                  </a:lnTo>
                  <a:lnTo>
                    <a:pt x="178689" y="302247"/>
                  </a:lnTo>
                  <a:lnTo>
                    <a:pt x="178689" y="261162"/>
                  </a:lnTo>
                  <a:lnTo>
                    <a:pt x="150317" y="202679"/>
                  </a:lnTo>
                  <a:lnTo>
                    <a:pt x="138684" y="178676"/>
                  </a:lnTo>
                  <a:lnTo>
                    <a:pt x="136906" y="176009"/>
                  </a:lnTo>
                  <a:lnTo>
                    <a:pt x="134239" y="173342"/>
                  </a:lnTo>
                  <a:lnTo>
                    <a:pt x="127127" y="173342"/>
                  </a:lnTo>
                  <a:lnTo>
                    <a:pt x="124460" y="175120"/>
                  </a:lnTo>
                  <a:lnTo>
                    <a:pt x="122682" y="178676"/>
                  </a:lnTo>
                  <a:lnTo>
                    <a:pt x="1778" y="431152"/>
                  </a:lnTo>
                  <a:lnTo>
                    <a:pt x="0" y="433819"/>
                  </a:lnTo>
                  <a:lnTo>
                    <a:pt x="0" y="437375"/>
                  </a:lnTo>
                  <a:lnTo>
                    <a:pt x="3556" y="442709"/>
                  </a:lnTo>
                  <a:lnTo>
                    <a:pt x="6223" y="444487"/>
                  </a:lnTo>
                  <a:lnTo>
                    <a:pt x="128905" y="444487"/>
                  </a:lnTo>
                  <a:lnTo>
                    <a:pt x="131572" y="442709"/>
                  </a:lnTo>
                  <a:lnTo>
                    <a:pt x="133350" y="439153"/>
                  </a:lnTo>
                  <a:lnTo>
                    <a:pt x="139230" y="426707"/>
                  </a:lnTo>
                  <a:lnTo>
                    <a:pt x="196469" y="305803"/>
                  </a:lnTo>
                  <a:lnTo>
                    <a:pt x="197358" y="303136"/>
                  </a:lnTo>
                  <a:lnTo>
                    <a:pt x="197358" y="300469"/>
                  </a:lnTo>
                  <a:close/>
                </a:path>
                <a:path w="427990" h="444500">
                  <a:moveTo>
                    <a:pt x="427596" y="332473"/>
                  </a:moveTo>
                  <a:lnTo>
                    <a:pt x="423151" y="328917"/>
                  </a:lnTo>
                  <a:lnTo>
                    <a:pt x="409816" y="328917"/>
                  </a:lnTo>
                  <a:lnTo>
                    <a:pt x="409816" y="346697"/>
                  </a:lnTo>
                  <a:lnTo>
                    <a:pt x="409816" y="426707"/>
                  </a:lnTo>
                  <a:lnTo>
                    <a:pt x="314693" y="426707"/>
                  </a:lnTo>
                  <a:lnTo>
                    <a:pt x="160020" y="103111"/>
                  </a:lnTo>
                  <a:lnTo>
                    <a:pt x="158242" y="99555"/>
                  </a:lnTo>
                  <a:lnTo>
                    <a:pt x="155575" y="97777"/>
                  </a:lnTo>
                  <a:lnTo>
                    <a:pt x="89789" y="97777"/>
                  </a:lnTo>
                  <a:lnTo>
                    <a:pt x="89789" y="17780"/>
                  </a:lnTo>
                  <a:lnTo>
                    <a:pt x="212471" y="17780"/>
                  </a:lnTo>
                  <a:lnTo>
                    <a:pt x="366255" y="341363"/>
                  </a:lnTo>
                  <a:lnTo>
                    <a:pt x="368033" y="344030"/>
                  </a:lnTo>
                  <a:lnTo>
                    <a:pt x="370700" y="346697"/>
                  </a:lnTo>
                  <a:lnTo>
                    <a:pt x="409816" y="346697"/>
                  </a:lnTo>
                  <a:lnTo>
                    <a:pt x="409816" y="328917"/>
                  </a:lnTo>
                  <a:lnTo>
                    <a:pt x="379590" y="328917"/>
                  </a:lnTo>
                  <a:lnTo>
                    <a:pt x="231711" y="17780"/>
                  </a:lnTo>
                  <a:lnTo>
                    <a:pt x="225793" y="5334"/>
                  </a:lnTo>
                  <a:lnTo>
                    <a:pt x="224015" y="1778"/>
                  </a:lnTo>
                  <a:lnTo>
                    <a:pt x="221361" y="0"/>
                  </a:lnTo>
                  <a:lnTo>
                    <a:pt x="75565" y="0"/>
                  </a:lnTo>
                  <a:lnTo>
                    <a:pt x="72009" y="3556"/>
                  </a:lnTo>
                  <a:lnTo>
                    <a:pt x="72009" y="112001"/>
                  </a:lnTo>
                  <a:lnTo>
                    <a:pt x="75565" y="115557"/>
                  </a:lnTo>
                  <a:lnTo>
                    <a:pt x="146685" y="115557"/>
                  </a:lnTo>
                  <a:lnTo>
                    <a:pt x="301358" y="439153"/>
                  </a:lnTo>
                  <a:lnTo>
                    <a:pt x="303136" y="442709"/>
                  </a:lnTo>
                  <a:lnTo>
                    <a:pt x="305803" y="444487"/>
                  </a:lnTo>
                  <a:lnTo>
                    <a:pt x="424040" y="444487"/>
                  </a:lnTo>
                  <a:lnTo>
                    <a:pt x="427596" y="440931"/>
                  </a:lnTo>
                  <a:lnTo>
                    <a:pt x="427596" y="426707"/>
                  </a:lnTo>
                  <a:lnTo>
                    <a:pt x="427596" y="332473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4956147" y="2472435"/>
            <a:ext cx="41465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Aurora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9" name="object 5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53584" y="2779776"/>
            <a:ext cx="256032" cy="256031"/>
          </a:xfrm>
          <a:prstGeom prst="rect">
            <a:avLst/>
          </a:prstGeom>
        </p:spPr>
      </p:pic>
      <p:pic>
        <p:nvPicPr>
          <p:cNvPr id="60" name="object 6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864864" y="2721864"/>
            <a:ext cx="387096" cy="387095"/>
          </a:xfrm>
          <a:prstGeom prst="rect">
            <a:avLst/>
          </a:prstGeom>
        </p:spPr>
      </p:pic>
      <p:sp>
        <p:nvSpPr>
          <p:cNvPr id="61" name="object 61" descr=""/>
          <p:cNvSpPr txBox="1"/>
          <p:nvPr/>
        </p:nvSpPr>
        <p:spPr>
          <a:xfrm>
            <a:off x="3961456" y="3057651"/>
            <a:ext cx="2266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FSx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5071163" y="3082035"/>
            <a:ext cx="2362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EFS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382844" y="4423155"/>
            <a:ext cx="120904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Elasticsearch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64" name="object 64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021244" y="3368114"/>
            <a:ext cx="256764" cy="256764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02409" y="2199260"/>
            <a:ext cx="230899" cy="238358"/>
          </a:xfrm>
          <a:prstGeom prst="rect">
            <a:avLst/>
          </a:prstGeom>
        </p:spPr>
      </p:pic>
      <p:sp>
        <p:nvSpPr>
          <p:cNvPr id="66" name="object 66" descr=""/>
          <p:cNvSpPr txBox="1"/>
          <p:nvPr/>
        </p:nvSpPr>
        <p:spPr>
          <a:xfrm>
            <a:off x="5727788" y="2469388"/>
            <a:ext cx="7861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DocumentDB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67" name="object 67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803187" y="1639168"/>
            <a:ext cx="224085" cy="224085"/>
          </a:xfrm>
          <a:prstGeom prst="rect">
            <a:avLst/>
          </a:prstGeom>
        </p:spPr>
      </p:pic>
      <p:sp>
        <p:nvSpPr>
          <p:cNvPr id="68" name="object 68" descr=""/>
          <p:cNvSpPr txBox="1"/>
          <p:nvPr/>
        </p:nvSpPr>
        <p:spPr>
          <a:xfrm>
            <a:off x="5790326" y="1878076"/>
            <a:ext cx="2470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EKS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7637249" y="1116583"/>
            <a:ext cx="2863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7978645" y="1893316"/>
            <a:ext cx="48768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Lambda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7887365" y="2475483"/>
            <a:ext cx="6699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DynamoDB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8135808" y="3030220"/>
            <a:ext cx="1739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5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7905620" y="3633723"/>
            <a:ext cx="6330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95">
                <a:solidFill>
                  <a:srgbClr val="FFFFFF"/>
                </a:solidFill>
                <a:latin typeface="Trebuchet MS"/>
                <a:cs typeface="Trebuchet MS"/>
              </a:rPr>
              <a:t>SQS</a:t>
            </a:r>
            <a:r>
              <a:rPr dirty="0" sz="1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6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1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60">
                <a:solidFill>
                  <a:srgbClr val="FFFFFF"/>
                </a:solidFill>
                <a:latin typeface="Trebuchet MS"/>
                <a:cs typeface="Trebuchet MS"/>
              </a:rPr>
              <a:t>SNS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7752429" y="4212844"/>
            <a:ext cx="9404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0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Athena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75" name="object 75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115679" y="1628686"/>
            <a:ext cx="212851" cy="221261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110899" y="2763119"/>
            <a:ext cx="225670" cy="229557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121158" y="2201318"/>
            <a:ext cx="200452" cy="241973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245266" y="3376601"/>
            <a:ext cx="232112" cy="214918"/>
          </a:xfrm>
          <a:prstGeom prst="rect">
            <a:avLst/>
          </a:prstGeom>
        </p:spPr>
      </p:pic>
      <p:pic>
        <p:nvPicPr>
          <p:cNvPr id="79" name="object 79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967276" y="3384011"/>
            <a:ext cx="232111" cy="200095"/>
          </a:xfrm>
          <a:prstGeom prst="rect">
            <a:avLst/>
          </a:prstGeom>
        </p:spPr>
      </p:pic>
      <p:sp>
        <p:nvSpPr>
          <p:cNvPr id="80" name="object 80" descr=""/>
          <p:cNvSpPr txBox="1"/>
          <p:nvPr/>
        </p:nvSpPr>
        <p:spPr>
          <a:xfrm>
            <a:off x="6614225" y="2475483"/>
            <a:ext cx="6057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9375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Aurora Serverless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81" name="object 81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060377" y="3337407"/>
            <a:ext cx="249978" cy="244543"/>
          </a:xfrm>
          <a:prstGeom prst="rect">
            <a:avLst/>
          </a:prstGeom>
        </p:spPr>
      </p:pic>
      <p:pic>
        <p:nvPicPr>
          <p:cNvPr id="82" name="object 82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784793" y="2206242"/>
            <a:ext cx="265287" cy="240063"/>
          </a:xfrm>
          <a:prstGeom prst="rect">
            <a:avLst/>
          </a:prstGeom>
        </p:spPr>
      </p:pic>
      <p:sp>
        <p:nvSpPr>
          <p:cNvPr id="83" name="object 83" descr=""/>
          <p:cNvSpPr txBox="1"/>
          <p:nvPr/>
        </p:nvSpPr>
        <p:spPr>
          <a:xfrm>
            <a:off x="5724991" y="3633723"/>
            <a:ext cx="9201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0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Kinesis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1629072" y="3364991"/>
            <a:ext cx="711835" cy="379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9209">
              <a:lnSpc>
                <a:spcPct val="105500"/>
              </a:lnSpc>
              <a:spcBef>
                <a:spcPts val="100"/>
              </a:spcBef>
            </a:pP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ActiveMQ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Kafka,</a:t>
            </a: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ESB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85" name="object 85" descr=""/>
          <p:cNvGrpSpPr/>
          <p:nvPr/>
        </p:nvGrpSpPr>
        <p:grpSpPr>
          <a:xfrm>
            <a:off x="7495031" y="859535"/>
            <a:ext cx="1548765" cy="3655060"/>
            <a:chOff x="7495031" y="859535"/>
            <a:chExt cx="1548765" cy="3655060"/>
          </a:xfrm>
        </p:grpSpPr>
        <p:pic>
          <p:nvPicPr>
            <p:cNvPr id="86" name="object 8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95031" y="859535"/>
              <a:ext cx="1548383" cy="3654552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7527905" y="891881"/>
              <a:ext cx="1430655" cy="3536315"/>
            </a:xfrm>
            <a:custGeom>
              <a:avLst/>
              <a:gdLst/>
              <a:ahLst/>
              <a:cxnLst/>
              <a:rect l="l" t="t" r="r" b="b"/>
              <a:pathLst>
                <a:path w="1430654" h="3536315">
                  <a:moveTo>
                    <a:pt x="0" y="0"/>
                  </a:moveTo>
                  <a:lnTo>
                    <a:pt x="1430372" y="0"/>
                  </a:lnTo>
                  <a:lnTo>
                    <a:pt x="1430372" y="3536001"/>
                  </a:lnTo>
                  <a:lnTo>
                    <a:pt x="0" y="353600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EB5F0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 descr=""/>
          <p:cNvSpPr txBox="1"/>
          <p:nvPr/>
        </p:nvSpPr>
        <p:spPr>
          <a:xfrm>
            <a:off x="3429794" y="4683277"/>
            <a:ext cx="2286635" cy="11683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2531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3442494" y="4695977"/>
            <a:ext cx="871219" cy="91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05"/>
              </a:lnSpc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Serv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311068" y="4695977"/>
            <a:ext cx="1392555" cy="91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05"/>
              </a:lnSpc>
            </a:pPr>
            <a:r>
              <a:rPr dirty="0" sz="600" spc="-45">
                <a:solidFill>
                  <a:srgbClr val="F2F4F4"/>
                </a:solidFill>
                <a:latin typeface="Trebuchet MS"/>
                <a:cs typeface="Trebuchet MS"/>
              </a:rPr>
              <a:t>ices,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 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 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8559" y="4702358"/>
            <a:ext cx="390523" cy="23431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2109" y="273811"/>
            <a:ext cx="50368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65" b="0">
                <a:solidFill>
                  <a:srgbClr val="F2F4F4"/>
                </a:solidFill>
                <a:latin typeface="Trebuchet MS"/>
                <a:cs typeface="Trebuchet MS"/>
              </a:rPr>
              <a:t>Comparing</a:t>
            </a:r>
            <a:r>
              <a:rPr dirty="0" sz="3000" spc="-215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80" b="0">
                <a:solidFill>
                  <a:srgbClr val="F2F4F4"/>
                </a:solidFill>
                <a:latin typeface="Trebuchet MS"/>
                <a:cs typeface="Trebuchet MS"/>
              </a:rPr>
              <a:t>Migration</a:t>
            </a:r>
            <a:r>
              <a:rPr dirty="0" sz="3000" spc="-210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75" b="0">
                <a:solidFill>
                  <a:srgbClr val="F2F4F4"/>
                </a:solidFill>
                <a:latin typeface="Trebuchet MS"/>
                <a:cs typeface="Trebuchet MS"/>
              </a:rPr>
              <a:t>Strategies</a:t>
            </a:r>
            <a:endParaRPr sz="3000">
              <a:latin typeface="Trebuchet MS"/>
              <a:cs typeface="Trebuchet MS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165225" y="1338464"/>
          <a:ext cx="7924165" cy="3535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7180"/>
                <a:gridCol w="1567180"/>
                <a:gridCol w="1567180"/>
                <a:gridCol w="1567179"/>
                <a:gridCol w="1567179"/>
              </a:tblGrid>
              <a:tr h="44195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Strategy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366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9F0F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4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366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9F0F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4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366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9F0F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Business</a:t>
                      </a:r>
                      <a:r>
                        <a:rPr dirty="0" sz="14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366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9F0F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#</a:t>
                      </a:r>
                      <a:r>
                        <a:rPr dirty="0" sz="1400" spc="-6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366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9F0F"/>
                    </a:solidFill>
                  </a:tcPr>
                </a:tc>
              </a:tr>
              <a:tr h="44195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Retain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366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2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2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2D3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400" spc="-25" b="1">
                          <a:latin typeface="Arial"/>
                          <a:cs typeface="Arial"/>
                        </a:rPr>
                        <a:t>N/A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366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2D3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366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2D3"/>
                    </a:solidFill>
                  </a:tcPr>
                </a:tc>
              </a:tr>
              <a:tr h="44195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Retire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366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EA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400" spc="-25" b="1">
                          <a:latin typeface="Arial"/>
                          <a:cs typeface="Arial"/>
                        </a:rPr>
                        <a:t>N/A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366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EA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366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EA"/>
                    </a:solidFill>
                  </a:tcPr>
                </a:tc>
              </a:tr>
              <a:tr h="44195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Relocate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>
                          <a:latin typeface="Arial"/>
                          <a:cs typeface="Arial"/>
                        </a:rPr>
                        <a:t>vmware</a:t>
                      </a:r>
                      <a:r>
                        <a:rPr dirty="0" sz="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>
                          <a:latin typeface="Arial"/>
                          <a:cs typeface="Arial"/>
                        </a:rPr>
                        <a:t>VMC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2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2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2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2D3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366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2D3"/>
                    </a:solidFill>
                  </a:tcPr>
                </a:tc>
              </a:tr>
              <a:tr h="44195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400" spc="-10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Re-</a:t>
                      </a:r>
                      <a:r>
                        <a:rPr dirty="0" sz="1400" spc="-20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host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any</a:t>
                      </a:r>
                      <a:r>
                        <a:rPr dirty="0" sz="800" spc="-15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800" spc="-10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AWS</a:t>
                      </a:r>
                      <a:r>
                        <a:rPr dirty="0" sz="800" spc="-10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EC2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EA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366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EA"/>
                    </a:solidFill>
                  </a:tcPr>
                </a:tc>
              </a:tr>
              <a:tr h="44195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400" spc="-10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Re-platform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LB</a:t>
                      </a:r>
                      <a:r>
                        <a:rPr dirty="0" sz="800" spc="-10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800" spc="-10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ALB,</a:t>
                      </a:r>
                      <a:r>
                        <a:rPr dirty="0" sz="800" spc="-5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DB</a:t>
                      </a:r>
                      <a:r>
                        <a:rPr dirty="0" sz="800" spc="-10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800" spc="-5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AWS</a:t>
                      </a:r>
                      <a:r>
                        <a:rPr dirty="0" sz="800" spc="-10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RDS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2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2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2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2D3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30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366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2D3"/>
                    </a:solidFill>
                  </a:tcPr>
                </a:tc>
              </a:tr>
              <a:tr h="44195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Re-purchase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SaaS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EA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366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EA"/>
                    </a:solidFill>
                  </a:tcPr>
                </a:tc>
              </a:tr>
              <a:tr h="44195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400" spc="-10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Re-architect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Cloud</a:t>
                      </a:r>
                      <a:r>
                        <a:rPr dirty="0" sz="800" spc="-25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solidFill>
                            <a:srgbClr val="D232AA"/>
                          </a:solidFill>
                          <a:latin typeface="Arial"/>
                          <a:cs typeface="Arial"/>
                        </a:rPr>
                        <a:t>native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2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2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2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2D3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30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366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2D3"/>
                    </a:solidFill>
                  </a:tcPr>
                </a:tc>
              </a:tr>
            </a:tbl>
          </a:graphicData>
        </a:graphic>
      </p:graphicFrame>
      <p:grpSp>
        <p:nvGrpSpPr>
          <p:cNvPr id="8" name="object 8" descr=""/>
          <p:cNvGrpSpPr/>
          <p:nvPr/>
        </p:nvGrpSpPr>
        <p:grpSpPr>
          <a:xfrm>
            <a:off x="623252" y="1548368"/>
            <a:ext cx="374650" cy="2762885"/>
            <a:chOff x="623252" y="1548368"/>
            <a:chExt cx="374650" cy="276288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650" y="1553766"/>
              <a:ext cx="363474" cy="275153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28650" y="1553766"/>
              <a:ext cx="363855" cy="2752090"/>
            </a:xfrm>
            <a:custGeom>
              <a:avLst/>
              <a:gdLst/>
              <a:ahLst/>
              <a:cxnLst/>
              <a:rect l="l" t="t" r="r" b="b"/>
              <a:pathLst>
                <a:path w="363855" h="2752090">
                  <a:moveTo>
                    <a:pt x="0" y="2569799"/>
                  </a:moveTo>
                  <a:lnTo>
                    <a:pt x="90869" y="2569799"/>
                  </a:lnTo>
                  <a:lnTo>
                    <a:pt x="90869" y="0"/>
                  </a:lnTo>
                  <a:lnTo>
                    <a:pt x="272604" y="0"/>
                  </a:lnTo>
                  <a:lnTo>
                    <a:pt x="272604" y="2569799"/>
                  </a:lnTo>
                  <a:lnTo>
                    <a:pt x="363474" y="2569799"/>
                  </a:lnTo>
                  <a:lnTo>
                    <a:pt x="181738" y="2751534"/>
                  </a:lnTo>
                  <a:lnTo>
                    <a:pt x="0" y="2569799"/>
                  </a:lnTo>
                  <a:close/>
                </a:path>
              </a:pathLst>
            </a:custGeom>
            <a:ln w="10795">
              <a:solidFill>
                <a:srgbClr val="BC6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75872" y="1321308"/>
            <a:ext cx="3409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Low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42881" y="4320540"/>
            <a:ext cx="3816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39546" y="1989666"/>
            <a:ext cx="224154" cy="16294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Migration 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Complexity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6294501" y="4572533"/>
            <a:ext cx="861060" cy="202565"/>
          </a:xfrm>
          <a:custGeom>
            <a:avLst/>
            <a:gdLst/>
            <a:ahLst/>
            <a:cxnLst/>
            <a:rect l="l" t="t" r="r" b="b"/>
            <a:pathLst>
              <a:path w="861059" h="202564">
                <a:moveTo>
                  <a:pt x="202488" y="0"/>
                </a:moveTo>
                <a:lnTo>
                  <a:pt x="0" y="0"/>
                </a:lnTo>
                <a:lnTo>
                  <a:pt x="0" y="202501"/>
                </a:lnTo>
                <a:lnTo>
                  <a:pt x="202488" y="202501"/>
                </a:lnTo>
                <a:lnTo>
                  <a:pt x="202488" y="0"/>
                </a:lnTo>
                <a:close/>
              </a:path>
              <a:path w="861059" h="202564">
                <a:moveTo>
                  <a:pt x="421944" y="0"/>
                </a:moveTo>
                <a:lnTo>
                  <a:pt x="219443" y="0"/>
                </a:lnTo>
                <a:lnTo>
                  <a:pt x="219443" y="202501"/>
                </a:lnTo>
                <a:lnTo>
                  <a:pt x="421944" y="202501"/>
                </a:lnTo>
                <a:lnTo>
                  <a:pt x="421944" y="0"/>
                </a:lnTo>
                <a:close/>
              </a:path>
              <a:path w="861059" h="202564">
                <a:moveTo>
                  <a:pt x="641400" y="0"/>
                </a:moveTo>
                <a:lnTo>
                  <a:pt x="438912" y="0"/>
                </a:lnTo>
                <a:lnTo>
                  <a:pt x="438912" y="202501"/>
                </a:lnTo>
                <a:lnTo>
                  <a:pt x="641400" y="202501"/>
                </a:lnTo>
                <a:lnTo>
                  <a:pt x="641400" y="0"/>
                </a:lnTo>
                <a:close/>
              </a:path>
              <a:path w="861059" h="202564">
                <a:moveTo>
                  <a:pt x="860856" y="0"/>
                </a:moveTo>
                <a:lnTo>
                  <a:pt x="658368" y="0"/>
                </a:lnTo>
                <a:lnTo>
                  <a:pt x="658368" y="202501"/>
                </a:lnTo>
                <a:lnTo>
                  <a:pt x="860856" y="202501"/>
                </a:lnTo>
                <a:lnTo>
                  <a:pt x="860856" y="0"/>
                </a:lnTo>
                <a:close/>
              </a:path>
            </a:pathLst>
          </a:custGeom>
          <a:solidFill>
            <a:srgbClr val="00B1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2915348" y="4572533"/>
            <a:ext cx="861060" cy="202565"/>
          </a:xfrm>
          <a:custGeom>
            <a:avLst/>
            <a:gdLst/>
            <a:ahLst/>
            <a:cxnLst/>
            <a:rect l="l" t="t" r="r" b="b"/>
            <a:pathLst>
              <a:path w="861060" h="202564">
                <a:moveTo>
                  <a:pt x="202501" y="0"/>
                </a:moveTo>
                <a:lnTo>
                  <a:pt x="0" y="0"/>
                </a:lnTo>
                <a:lnTo>
                  <a:pt x="0" y="202501"/>
                </a:lnTo>
                <a:lnTo>
                  <a:pt x="202501" y="202501"/>
                </a:lnTo>
                <a:lnTo>
                  <a:pt x="202501" y="0"/>
                </a:lnTo>
                <a:close/>
              </a:path>
              <a:path w="861060" h="202564">
                <a:moveTo>
                  <a:pt x="421957" y="0"/>
                </a:moveTo>
                <a:lnTo>
                  <a:pt x="219456" y="0"/>
                </a:lnTo>
                <a:lnTo>
                  <a:pt x="219456" y="202501"/>
                </a:lnTo>
                <a:lnTo>
                  <a:pt x="421957" y="202501"/>
                </a:lnTo>
                <a:lnTo>
                  <a:pt x="421957" y="0"/>
                </a:lnTo>
                <a:close/>
              </a:path>
              <a:path w="861060" h="202564">
                <a:moveTo>
                  <a:pt x="641413" y="0"/>
                </a:moveTo>
                <a:lnTo>
                  <a:pt x="438912" y="0"/>
                </a:lnTo>
                <a:lnTo>
                  <a:pt x="438912" y="202501"/>
                </a:lnTo>
                <a:lnTo>
                  <a:pt x="641413" y="202501"/>
                </a:lnTo>
                <a:lnTo>
                  <a:pt x="641413" y="0"/>
                </a:lnTo>
                <a:close/>
              </a:path>
              <a:path w="861060" h="202564">
                <a:moveTo>
                  <a:pt x="860869" y="0"/>
                </a:moveTo>
                <a:lnTo>
                  <a:pt x="658368" y="0"/>
                </a:lnTo>
                <a:lnTo>
                  <a:pt x="658368" y="202501"/>
                </a:lnTo>
                <a:lnTo>
                  <a:pt x="860869" y="202501"/>
                </a:lnTo>
                <a:lnTo>
                  <a:pt x="860869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6294501" y="4139488"/>
            <a:ext cx="641985" cy="202565"/>
          </a:xfrm>
          <a:custGeom>
            <a:avLst/>
            <a:gdLst/>
            <a:ahLst/>
            <a:cxnLst/>
            <a:rect l="l" t="t" r="r" b="b"/>
            <a:pathLst>
              <a:path w="641984" h="202564">
                <a:moveTo>
                  <a:pt x="202488" y="0"/>
                </a:moveTo>
                <a:lnTo>
                  <a:pt x="0" y="0"/>
                </a:lnTo>
                <a:lnTo>
                  <a:pt x="0" y="202501"/>
                </a:lnTo>
                <a:lnTo>
                  <a:pt x="202488" y="202501"/>
                </a:lnTo>
                <a:lnTo>
                  <a:pt x="202488" y="0"/>
                </a:lnTo>
                <a:close/>
              </a:path>
              <a:path w="641984" h="202564">
                <a:moveTo>
                  <a:pt x="421944" y="0"/>
                </a:moveTo>
                <a:lnTo>
                  <a:pt x="219443" y="0"/>
                </a:lnTo>
                <a:lnTo>
                  <a:pt x="219443" y="202501"/>
                </a:lnTo>
                <a:lnTo>
                  <a:pt x="421944" y="202501"/>
                </a:lnTo>
                <a:lnTo>
                  <a:pt x="421944" y="0"/>
                </a:lnTo>
                <a:close/>
              </a:path>
              <a:path w="641984" h="202564">
                <a:moveTo>
                  <a:pt x="641400" y="0"/>
                </a:moveTo>
                <a:lnTo>
                  <a:pt x="438912" y="0"/>
                </a:lnTo>
                <a:lnTo>
                  <a:pt x="438912" y="202501"/>
                </a:lnTo>
                <a:lnTo>
                  <a:pt x="641400" y="202501"/>
                </a:lnTo>
                <a:lnTo>
                  <a:pt x="641400" y="0"/>
                </a:lnTo>
                <a:close/>
              </a:path>
            </a:pathLst>
          </a:custGeom>
          <a:solidFill>
            <a:srgbClr val="00B1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6294501" y="3682288"/>
            <a:ext cx="641985" cy="202565"/>
          </a:xfrm>
          <a:custGeom>
            <a:avLst/>
            <a:gdLst/>
            <a:ahLst/>
            <a:cxnLst/>
            <a:rect l="l" t="t" r="r" b="b"/>
            <a:pathLst>
              <a:path w="641984" h="202564">
                <a:moveTo>
                  <a:pt x="202488" y="0"/>
                </a:moveTo>
                <a:lnTo>
                  <a:pt x="0" y="0"/>
                </a:lnTo>
                <a:lnTo>
                  <a:pt x="0" y="202501"/>
                </a:lnTo>
                <a:lnTo>
                  <a:pt x="202488" y="202501"/>
                </a:lnTo>
                <a:lnTo>
                  <a:pt x="202488" y="0"/>
                </a:lnTo>
                <a:close/>
              </a:path>
              <a:path w="641984" h="202564">
                <a:moveTo>
                  <a:pt x="421944" y="0"/>
                </a:moveTo>
                <a:lnTo>
                  <a:pt x="219443" y="0"/>
                </a:lnTo>
                <a:lnTo>
                  <a:pt x="219443" y="202501"/>
                </a:lnTo>
                <a:lnTo>
                  <a:pt x="421944" y="202501"/>
                </a:lnTo>
                <a:lnTo>
                  <a:pt x="421944" y="0"/>
                </a:lnTo>
                <a:close/>
              </a:path>
              <a:path w="641984" h="202564">
                <a:moveTo>
                  <a:pt x="641400" y="0"/>
                </a:moveTo>
                <a:lnTo>
                  <a:pt x="438912" y="0"/>
                </a:lnTo>
                <a:lnTo>
                  <a:pt x="438912" y="202501"/>
                </a:lnTo>
                <a:lnTo>
                  <a:pt x="641400" y="202501"/>
                </a:lnTo>
                <a:lnTo>
                  <a:pt x="641400" y="0"/>
                </a:lnTo>
                <a:close/>
              </a:path>
            </a:pathLst>
          </a:custGeom>
          <a:solidFill>
            <a:srgbClr val="00B1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6294501" y="2809087"/>
            <a:ext cx="422275" cy="202565"/>
          </a:xfrm>
          <a:custGeom>
            <a:avLst/>
            <a:gdLst/>
            <a:ahLst/>
            <a:cxnLst/>
            <a:rect l="l" t="t" r="r" b="b"/>
            <a:pathLst>
              <a:path w="422275" h="202564">
                <a:moveTo>
                  <a:pt x="202488" y="0"/>
                </a:moveTo>
                <a:lnTo>
                  <a:pt x="0" y="0"/>
                </a:lnTo>
                <a:lnTo>
                  <a:pt x="0" y="202488"/>
                </a:lnTo>
                <a:lnTo>
                  <a:pt x="202488" y="202488"/>
                </a:lnTo>
                <a:lnTo>
                  <a:pt x="202488" y="0"/>
                </a:lnTo>
                <a:close/>
              </a:path>
              <a:path w="422275" h="202564">
                <a:moveTo>
                  <a:pt x="421944" y="0"/>
                </a:moveTo>
                <a:lnTo>
                  <a:pt x="219443" y="0"/>
                </a:lnTo>
                <a:lnTo>
                  <a:pt x="219443" y="202488"/>
                </a:lnTo>
                <a:lnTo>
                  <a:pt x="421944" y="202488"/>
                </a:lnTo>
                <a:lnTo>
                  <a:pt x="421944" y="0"/>
                </a:lnTo>
                <a:close/>
              </a:path>
            </a:pathLst>
          </a:custGeom>
          <a:solidFill>
            <a:srgbClr val="00B1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4667948" y="4572533"/>
            <a:ext cx="861060" cy="202565"/>
          </a:xfrm>
          <a:custGeom>
            <a:avLst/>
            <a:gdLst/>
            <a:ahLst/>
            <a:cxnLst/>
            <a:rect l="l" t="t" r="r" b="b"/>
            <a:pathLst>
              <a:path w="861060" h="202564">
                <a:moveTo>
                  <a:pt x="202501" y="0"/>
                </a:moveTo>
                <a:lnTo>
                  <a:pt x="0" y="0"/>
                </a:lnTo>
                <a:lnTo>
                  <a:pt x="0" y="202501"/>
                </a:lnTo>
                <a:lnTo>
                  <a:pt x="202501" y="202501"/>
                </a:lnTo>
                <a:lnTo>
                  <a:pt x="202501" y="0"/>
                </a:lnTo>
                <a:close/>
              </a:path>
              <a:path w="861060" h="202564">
                <a:moveTo>
                  <a:pt x="421957" y="0"/>
                </a:moveTo>
                <a:lnTo>
                  <a:pt x="219456" y="0"/>
                </a:lnTo>
                <a:lnTo>
                  <a:pt x="219456" y="202501"/>
                </a:lnTo>
                <a:lnTo>
                  <a:pt x="421957" y="202501"/>
                </a:lnTo>
                <a:lnTo>
                  <a:pt x="421957" y="0"/>
                </a:lnTo>
                <a:close/>
              </a:path>
              <a:path w="861060" h="202564">
                <a:moveTo>
                  <a:pt x="641413" y="0"/>
                </a:moveTo>
                <a:lnTo>
                  <a:pt x="438912" y="0"/>
                </a:lnTo>
                <a:lnTo>
                  <a:pt x="438912" y="202501"/>
                </a:lnTo>
                <a:lnTo>
                  <a:pt x="641413" y="202501"/>
                </a:lnTo>
                <a:lnTo>
                  <a:pt x="641413" y="0"/>
                </a:lnTo>
                <a:close/>
              </a:path>
              <a:path w="861060" h="202564">
                <a:moveTo>
                  <a:pt x="860869" y="0"/>
                </a:moveTo>
                <a:lnTo>
                  <a:pt x="658368" y="0"/>
                </a:lnTo>
                <a:lnTo>
                  <a:pt x="658368" y="202501"/>
                </a:lnTo>
                <a:lnTo>
                  <a:pt x="860869" y="202501"/>
                </a:lnTo>
                <a:lnTo>
                  <a:pt x="86086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2915348" y="4139488"/>
            <a:ext cx="641985" cy="202565"/>
          </a:xfrm>
          <a:custGeom>
            <a:avLst/>
            <a:gdLst/>
            <a:ahLst/>
            <a:cxnLst/>
            <a:rect l="l" t="t" r="r" b="b"/>
            <a:pathLst>
              <a:path w="641985" h="202564">
                <a:moveTo>
                  <a:pt x="202501" y="0"/>
                </a:moveTo>
                <a:lnTo>
                  <a:pt x="0" y="0"/>
                </a:lnTo>
                <a:lnTo>
                  <a:pt x="0" y="202501"/>
                </a:lnTo>
                <a:lnTo>
                  <a:pt x="202501" y="202501"/>
                </a:lnTo>
                <a:lnTo>
                  <a:pt x="202501" y="0"/>
                </a:lnTo>
                <a:close/>
              </a:path>
              <a:path w="641985" h="202564">
                <a:moveTo>
                  <a:pt x="421957" y="0"/>
                </a:moveTo>
                <a:lnTo>
                  <a:pt x="219456" y="0"/>
                </a:lnTo>
                <a:lnTo>
                  <a:pt x="219456" y="202501"/>
                </a:lnTo>
                <a:lnTo>
                  <a:pt x="421957" y="202501"/>
                </a:lnTo>
                <a:lnTo>
                  <a:pt x="421957" y="0"/>
                </a:lnTo>
                <a:close/>
              </a:path>
              <a:path w="641985" h="202564">
                <a:moveTo>
                  <a:pt x="641413" y="0"/>
                </a:moveTo>
                <a:lnTo>
                  <a:pt x="438912" y="0"/>
                </a:lnTo>
                <a:lnTo>
                  <a:pt x="438912" y="202501"/>
                </a:lnTo>
                <a:lnTo>
                  <a:pt x="641413" y="202501"/>
                </a:lnTo>
                <a:lnTo>
                  <a:pt x="64141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2915348" y="3682288"/>
            <a:ext cx="641985" cy="202565"/>
          </a:xfrm>
          <a:custGeom>
            <a:avLst/>
            <a:gdLst/>
            <a:ahLst/>
            <a:cxnLst/>
            <a:rect l="l" t="t" r="r" b="b"/>
            <a:pathLst>
              <a:path w="641985" h="202564">
                <a:moveTo>
                  <a:pt x="202501" y="0"/>
                </a:moveTo>
                <a:lnTo>
                  <a:pt x="0" y="0"/>
                </a:lnTo>
                <a:lnTo>
                  <a:pt x="0" y="202501"/>
                </a:lnTo>
                <a:lnTo>
                  <a:pt x="202501" y="202501"/>
                </a:lnTo>
                <a:lnTo>
                  <a:pt x="202501" y="0"/>
                </a:lnTo>
                <a:close/>
              </a:path>
              <a:path w="641985" h="202564">
                <a:moveTo>
                  <a:pt x="421957" y="0"/>
                </a:moveTo>
                <a:lnTo>
                  <a:pt x="219456" y="0"/>
                </a:lnTo>
                <a:lnTo>
                  <a:pt x="219456" y="202501"/>
                </a:lnTo>
                <a:lnTo>
                  <a:pt x="421957" y="202501"/>
                </a:lnTo>
                <a:lnTo>
                  <a:pt x="421957" y="0"/>
                </a:lnTo>
                <a:close/>
              </a:path>
              <a:path w="641985" h="202564">
                <a:moveTo>
                  <a:pt x="641413" y="0"/>
                </a:moveTo>
                <a:lnTo>
                  <a:pt x="438912" y="0"/>
                </a:lnTo>
                <a:lnTo>
                  <a:pt x="438912" y="202501"/>
                </a:lnTo>
                <a:lnTo>
                  <a:pt x="641413" y="202501"/>
                </a:lnTo>
                <a:lnTo>
                  <a:pt x="64141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4667948" y="3682288"/>
            <a:ext cx="641985" cy="202565"/>
          </a:xfrm>
          <a:custGeom>
            <a:avLst/>
            <a:gdLst/>
            <a:ahLst/>
            <a:cxnLst/>
            <a:rect l="l" t="t" r="r" b="b"/>
            <a:pathLst>
              <a:path w="641985" h="202564">
                <a:moveTo>
                  <a:pt x="202501" y="0"/>
                </a:moveTo>
                <a:lnTo>
                  <a:pt x="0" y="0"/>
                </a:lnTo>
                <a:lnTo>
                  <a:pt x="0" y="202501"/>
                </a:lnTo>
                <a:lnTo>
                  <a:pt x="202501" y="202501"/>
                </a:lnTo>
                <a:lnTo>
                  <a:pt x="202501" y="0"/>
                </a:lnTo>
                <a:close/>
              </a:path>
              <a:path w="641985" h="202564">
                <a:moveTo>
                  <a:pt x="421957" y="0"/>
                </a:moveTo>
                <a:lnTo>
                  <a:pt x="219456" y="0"/>
                </a:lnTo>
                <a:lnTo>
                  <a:pt x="219456" y="202501"/>
                </a:lnTo>
                <a:lnTo>
                  <a:pt x="421957" y="202501"/>
                </a:lnTo>
                <a:lnTo>
                  <a:pt x="421957" y="0"/>
                </a:lnTo>
                <a:close/>
              </a:path>
              <a:path w="641985" h="202564">
                <a:moveTo>
                  <a:pt x="641413" y="0"/>
                </a:moveTo>
                <a:lnTo>
                  <a:pt x="438912" y="0"/>
                </a:lnTo>
                <a:lnTo>
                  <a:pt x="438912" y="202501"/>
                </a:lnTo>
                <a:lnTo>
                  <a:pt x="641413" y="202501"/>
                </a:lnTo>
                <a:lnTo>
                  <a:pt x="64141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2915348" y="2809087"/>
            <a:ext cx="422275" cy="202565"/>
          </a:xfrm>
          <a:custGeom>
            <a:avLst/>
            <a:gdLst/>
            <a:ahLst/>
            <a:cxnLst/>
            <a:rect l="l" t="t" r="r" b="b"/>
            <a:pathLst>
              <a:path w="422275" h="202564">
                <a:moveTo>
                  <a:pt x="202501" y="0"/>
                </a:moveTo>
                <a:lnTo>
                  <a:pt x="0" y="0"/>
                </a:lnTo>
                <a:lnTo>
                  <a:pt x="0" y="202488"/>
                </a:lnTo>
                <a:lnTo>
                  <a:pt x="202501" y="202488"/>
                </a:lnTo>
                <a:lnTo>
                  <a:pt x="202501" y="0"/>
                </a:lnTo>
                <a:close/>
              </a:path>
              <a:path w="422275" h="202564">
                <a:moveTo>
                  <a:pt x="421957" y="0"/>
                </a:moveTo>
                <a:lnTo>
                  <a:pt x="219456" y="0"/>
                </a:lnTo>
                <a:lnTo>
                  <a:pt x="219456" y="202488"/>
                </a:lnTo>
                <a:lnTo>
                  <a:pt x="421957" y="202488"/>
                </a:lnTo>
                <a:lnTo>
                  <a:pt x="421957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4667948" y="2809087"/>
            <a:ext cx="422275" cy="202565"/>
          </a:xfrm>
          <a:custGeom>
            <a:avLst/>
            <a:gdLst/>
            <a:ahLst/>
            <a:cxnLst/>
            <a:rect l="l" t="t" r="r" b="b"/>
            <a:pathLst>
              <a:path w="422275" h="202564">
                <a:moveTo>
                  <a:pt x="202501" y="0"/>
                </a:moveTo>
                <a:lnTo>
                  <a:pt x="0" y="0"/>
                </a:lnTo>
                <a:lnTo>
                  <a:pt x="0" y="202488"/>
                </a:lnTo>
                <a:lnTo>
                  <a:pt x="202501" y="202488"/>
                </a:lnTo>
                <a:lnTo>
                  <a:pt x="202501" y="0"/>
                </a:lnTo>
                <a:close/>
              </a:path>
              <a:path w="422275" h="202564">
                <a:moveTo>
                  <a:pt x="421957" y="0"/>
                </a:moveTo>
                <a:lnTo>
                  <a:pt x="219456" y="0"/>
                </a:lnTo>
                <a:lnTo>
                  <a:pt x="219456" y="202488"/>
                </a:lnTo>
                <a:lnTo>
                  <a:pt x="421957" y="202488"/>
                </a:lnTo>
                <a:lnTo>
                  <a:pt x="42195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2915354" y="2347935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4" h="202564">
                <a:moveTo>
                  <a:pt x="202500" y="0"/>
                </a:moveTo>
                <a:lnTo>
                  <a:pt x="0" y="0"/>
                </a:lnTo>
                <a:lnTo>
                  <a:pt x="0" y="202500"/>
                </a:lnTo>
                <a:lnTo>
                  <a:pt x="202500" y="202500"/>
                </a:lnTo>
                <a:lnTo>
                  <a:pt x="20250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4667954" y="2347935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4" h="202564">
                <a:moveTo>
                  <a:pt x="202500" y="0"/>
                </a:moveTo>
                <a:lnTo>
                  <a:pt x="0" y="0"/>
                </a:lnTo>
                <a:lnTo>
                  <a:pt x="0" y="202500"/>
                </a:lnTo>
                <a:lnTo>
                  <a:pt x="202500" y="202500"/>
                </a:lnTo>
                <a:lnTo>
                  <a:pt x="2025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2915354" y="1925293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4" h="202564">
                <a:moveTo>
                  <a:pt x="202500" y="0"/>
                </a:moveTo>
                <a:lnTo>
                  <a:pt x="0" y="0"/>
                </a:lnTo>
                <a:lnTo>
                  <a:pt x="0" y="202500"/>
                </a:lnTo>
                <a:lnTo>
                  <a:pt x="202500" y="202500"/>
                </a:lnTo>
                <a:lnTo>
                  <a:pt x="20250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4667954" y="1903171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4" h="202564">
                <a:moveTo>
                  <a:pt x="202500" y="0"/>
                </a:moveTo>
                <a:lnTo>
                  <a:pt x="0" y="0"/>
                </a:lnTo>
                <a:lnTo>
                  <a:pt x="0" y="202500"/>
                </a:lnTo>
                <a:lnTo>
                  <a:pt x="202500" y="202500"/>
                </a:lnTo>
                <a:lnTo>
                  <a:pt x="2025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4974792" y="2000837"/>
            <a:ext cx="104139" cy="104139"/>
          </a:xfrm>
          <a:custGeom>
            <a:avLst/>
            <a:gdLst/>
            <a:ahLst/>
            <a:cxnLst/>
            <a:rect l="l" t="t" r="r" b="b"/>
            <a:pathLst>
              <a:path w="104139" h="104139">
                <a:moveTo>
                  <a:pt x="103915" y="0"/>
                </a:moveTo>
                <a:lnTo>
                  <a:pt x="0" y="0"/>
                </a:lnTo>
                <a:lnTo>
                  <a:pt x="0" y="103915"/>
                </a:lnTo>
                <a:lnTo>
                  <a:pt x="103915" y="103915"/>
                </a:lnTo>
                <a:lnTo>
                  <a:pt x="10391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5156160" y="2000837"/>
            <a:ext cx="104139" cy="104139"/>
          </a:xfrm>
          <a:custGeom>
            <a:avLst/>
            <a:gdLst/>
            <a:ahLst/>
            <a:cxnLst/>
            <a:rect l="l" t="t" r="r" b="b"/>
            <a:pathLst>
              <a:path w="104139" h="104139">
                <a:moveTo>
                  <a:pt x="103915" y="0"/>
                </a:moveTo>
                <a:lnTo>
                  <a:pt x="0" y="0"/>
                </a:lnTo>
                <a:lnTo>
                  <a:pt x="0" y="103915"/>
                </a:lnTo>
                <a:lnTo>
                  <a:pt x="103915" y="103915"/>
                </a:lnTo>
                <a:lnTo>
                  <a:pt x="10391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5337529" y="2000837"/>
            <a:ext cx="104139" cy="104139"/>
          </a:xfrm>
          <a:custGeom>
            <a:avLst/>
            <a:gdLst/>
            <a:ahLst/>
            <a:cxnLst/>
            <a:rect l="l" t="t" r="r" b="b"/>
            <a:pathLst>
              <a:path w="104139" h="104139">
                <a:moveTo>
                  <a:pt x="103915" y="0"/>
                </a:moveTo>
                <a:lnTo>
                  <a:pt x="0" y="0"/>
                </a:lnTo>
                <a:lnTo>
                  <a:pt x="0" y="103915"/>
                </a:lnTo>
                <a:lnTo>
                  <a:pt x="103915" y="103915"/>
                </a:lnTo>
                <a:lnTo>
                  <a:pt x="10391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4667948" y="4132960"/>
            <a:ext cx="861060" cy="202565"/>
          </a:xfrm>
          <a:custGeom>
            <a:avLst/>
            <a:gdLst/>
            <a:ahLst/>
            <a:cxnLst/>
            <a:rect l="l" t="t" r="r" b="b"/>
            <a:pathLst>
              <a:path w="861060" h="202564">
                <a:moveTo>
                  <a:pt x="202501" y="0"/>
                </a:moveTo>
                <a:lnTo>
                  <a:pt x="0" y="0"/>
                </a:lnTo>
                <a:lnTo>
                  <a:pt x="0" y="202501"/>
                </a:lnTo>
                <a:lnTo>
                  <a:pt x="202501" y="202501"/>
                </a:lnTo>
                <a:lnTo>
                  <a:pt x="202501" y="0"/>
                </a:lnTo>
                <a:close/>
              </a:path>
              <a:path w="861060" h="202564">
                <a:moveTo>
                  <a:pt x="421957" y="0"/>
                </a:moveTo>
                <a:lnTo>
                  <a:pt x="219456" y="0"/>
                </a:lnTo>
                <a:lnTo>
                  <a:pt x="219456" y="202501"/>
                </a:lnTo>
                <a:lnTo>
                  <a:pt x="421957" y="202501"/>
                </a:lnTo>
                <a:lnTo>
                  <a:pt x="421957" y="0"/>
                </a:lnTo>
                <a:close/>
              </a:path>
              <a:path w="861060" h="202564">
                <a:moveTo>
                  <a:pt x="641413" y="0"/>
                </a:moveTo>
                <a:lnTo>
                  <a:pt x="438912" y="0"/>
                </a:lnTo>
                <a:lnTo>
                  <a:pt x="438912" y="202501"/>
                </a:lnTo>
                <a:lnTo>
                  <a:pt x="641413" y="202501"/>
                </a:lnTo>
                <a:lnTo>
                  <a:pt x="641413" y="0"/>
                </a:lnTo>
                <a:close/>
              </a:path>
              <a:path w="861060" h="202564">
                <a:moveTo>
                  <a:pt x="860869" y="0"/>
                </a:moveTo>
                <a:lnTo>
                  <a:pt x="658368" y="0"/>
                </a:lnTo>
                <a:lnTo>
                  <a:pt x="658368" y="202501"/>
                </a:lnTo>
                <a:lnTo>
                  <a:pt x="860869" y="202501"/>
                </a:lnTo>
                <a:lnTo>
                  <a:pt x="86086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object 3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93603" y="13106"/>
            <a:ext cx="1005284" cy="733858"/>
          </a:xfrm>
          <a:prstGeom prst="rect">
            <a:avLst/>
          </a:prstGeom>
        </p:spPr>
      </p:pic>
      <p:sp>
        <p:nvSpPr>
          <p:cNvPr id="34" name="object 34" descr=""/>
          <p:cNvSpPr/>
          <p:nvPr/>
        </p:nvSpPr>
        <p:spPr>
          <a:xfrm>
            <a:off x="2915348" y="3242132"/>
            <a:ext cx="422275" cy="202565"/>
          </a:xfrm>
          <a:custGeom>
            <a:avLst/>
            <a:gdLst/>
            <a:ahLst/>
            <a:cxnLst/>
            <a:rect l="l" t="t" r="r" b="b"/>
            <a:pathLst>
              <a:path w="422275" h="202564">
                <a:moveTo>
                  <a:pt x="202501" y="0"/>
                </a:moveTo>
                <a:lnTo>
                  <a:pt x="0" y="0"/>
                </a:lnTo>
                <a:lnTo>
                  <a:pt x="0" y="202501"/>
                </a:lnTo>
                <a:lnTo>
                  <a:pt x="202501" y="202501"/>
                </a:lnTo>
                <a:lnTo>
                  <a:pt x="202501" y="0"/>
                </a:lnTo>
                <a:close/>
              </a:path>
              <a:path w="422275" h="202564">
                <a:moveTo>
                  <a:pt x="421957" y="0"/>
                </a:moveTo>
                <a:lnTo>
                  <a:pt x="219456" y="0"/>
                </a:lnTo>
                <a:lnTo>
                  <a:pt x="219456" y="202501"/>
                </a:lnTo>
                <a:lnTo>
                  <a:pt x="421957" y="202501"/>
                </a:lnTo>
                <a:lnTo>
                  <a:pt x="421957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4664075" y="3242132"/>
            <a:ext cx="422275" cy="202565"/>
          </a:xfrm>
          <a:custGeom>
            <a:avLst/>
            <a:gdLst/>
            <a:ahLst/>
            <a:cxnLst/>
            <a:rect l="l" t="t" r="r" b="b"/>
            <a:pathLst>
              <a:path w="422275" h="202564">
                <a:moveTo>
                  <a:pt x="202501" y="0"/>
                </a:moveTo>
                <a:lnTo>
                  <a:pt x="0" y="0"/>
                </a:lnTo>
                <a:lnTo>
                  <a:pt x="0" y="202501"/>
                </a:lnTo>
                <a:lnTo>
                  <a:pt x="202501" y="202501"/>
                </a:lnTo>
                <a:lnTo>
                  <a:pt x="202501" y="0"/>
                </a:lnTo>
                <a:close/>
              </a:path>
              <a:path w="422275" h="202564">
                <a:moveTo>
                  <a:pt x="421957" y="0"/>
                </a:moveTo>
                <a:lnTo>
                  <a:pt x="219456" y="0"/>
                </a:lnTo>
                <a:lnTo>
                  <a:pt x="219456" y="202501"/>
                </a:lnTo>
                <a:lnTo>
                  <a:pt x="421957" y="202501"/>
                </a:lnTo>
                <a:lnTo>
                  <a:pt x="42195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6286017" y="3242132"/>
            <a:ext cx="422275" cy="202565"/>
          </a:xfrm>
          <a:custGeom>
            <a:avLst/>
            <a:gdLst/>
            <a:ahLst/>
            <a:cxnLst/>
            <a:rect l="l" t="t" r="r" b="b"/>
            <a:pathLst>
              <a:path w="422275" h="202564">
                <a:moveTo>
                  <a:pt x="202501" y="0"/>
                </a:moveTo>
                <a:lnTo>
                  <a:pt x="0" y="0"/>
                </a:lnTo>
                <a:lnTo>
                  <a:pt x="0" y="202501"/>
                </a:lnTo>
                <a:lnTo>
                  <a:pt x="202501" y="202501"/>
                </a:lnTo>
                <a:lnTo>
                  <a:pt x="202501" y="0"/>
                </a:lnTo>
                <a:close/>
              </a:path>
              <a:path w="422275" h="202564">
                <a:moveTo>
                  <a:pt x="421957" y="0"/>
                </a:moveTo>
                <a:lnTo>
                  <a:pt x="219456" y="0"/>
                </a:lnTo>
                <a:lnTo>
                  <a:pt x="219456" y="202501"/>
                </a:lnTo>
                <a:lnTo>
                  <a:pt x="421957" y="202501"/>
                </a:lnTo>
                <a:lnTo>
                  <a:pt x="421957" y="0"/>
                </a:lnTo>
                <a:close/>
              </a:path>
            </a:pathLst>
          </a:custGeom>
          <a:solidFill>
            <a:srgbClr val="00B15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2531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8559" y="4702358"/>
            <a:ext cx="390523" cy="23431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5832487" y="851804"/>
            <a:ext cx="1731010" cy="1662430"/>
            <a:chOff x="5832487" y="851804"/>
            <a:chExt cx="1731010" cy="1662430"/>
          </a:xfrm>
        </p:grpSpPr>
        <p:sp>
          <p:nvSpPr>
            <p:cNvPr id="5" name="object 5" descr=""/>
            <p:cNvSpPr/>
            <p:nvPr/>
          </p:nvSpPr>
          <p:spPr>
            <a:xfrm>
              <a:off x="5837885" y="857201"/>
              <a:ext cx="1720214" cy="1651635"/>
            </a:xfrm>
            <a:custGeom>
              <a:avLst/>
              <a:gdLst/>
              <a:ahLst/>
              <a:cxnLst/>
              <a:rect l="l" t="t" r="r" b="b"/>
              <a:pathLst>
                <a:path w="1720215" h="1651635">
                  <a:moveTo>
                    <a:pt x="859854" y="0"/>
                  </a:moveTo>
                  <a:lnTo>
                    <a:pt x="811061" y="1306"/>
                  </a:lnTo>
                  <a:lnTo>
                    <a:pt x="762982" y="5181"/>
                  </a:lnTo>
                  <a:lnTo>
                    <a:pt x="715690" y="11553"/>
                  </a:lnTo>
                  <a:lnTo>
                    <a:pt x="669256" y="20353"/>
                  </a:lnTo>
                  <a:lnTo>
                    <a:pt x="623755" y="31511"/>
                  </a:lnTo>
                  <a:lnTo>
                    <a:pt x="579258" y="44957"/>
                  </a:lnTo>
                  <a:lnTo>
                    <a:pt x="535838" y="60623"/>
                  </a:lnTo>
                  <a:lnTo>
                    <a:pt x="493568" y="78438"/>
                  </a:lnTo>
                  <a:lnTo>
                    <a:pt x="452520" y="98332"/>
                  </a:lnTo>
                  <a:lnTo>
                    <a:pt x="412766" y="120236"/>
                  </a:lnTo>
                  <a:lnTo>
                    <a:pt x="374380" y="144081"/>
                  </a:lnTo>
                  <a:lnTo>
                    <a:pt x="337434" y="169795"/>
                  </a:lnTo>
                  <a:lnTo>
                    <a:pt x="302001" y="197311"/>
                  </a:lnTo>
                  <a:lnTo>
                    <a:pt x="268152" y="226557"/>
                  </a:lnTo>
                  <a:lnTo>
                    <a:pt x="235961" y="257465"/>
                  </a:lnTo>
                  <a:lnTo>
                    <a:pt x="205501" y="289964"/>
                  </a:lnTo>
                  <a:lnTo>
                    <a:pt x="176844" y="323985"/>
                  </a:lnTo>
                  <a:lnTo>
                    <a:pt x="150061" y="359459"/>
                  </a:lnTo>
                  <a:lnTo>
                    <a:pt x="125227" y="396315"/>
                  </a:lnTo>
                  <a:lnTo>
                    <a:pt x="102414" y="434484"/>
                  </a:lnTo>
                  <a:lnTo>
                    <a:pt x="81694" y="473896"/>
                  </a:lnTo>
                  <a:lnTo>
                    <a:pt x="63140" y="514482"/>
                  </a:lnTo>
                  <a:lnTo>
                    <a:pt x="46824" y="556171"/>
                  </a:lnTo>
                  <a:lnTo>
                    <a:pt x="32819" y="598894"/>
                  </a:lnTo>
                  <a:lnTo>
                    <a:pt x="21197" y="642582"/>
                  </a:lnTo>
                  <a:lnTo>
                    <a:pt x="12032" y="687165"/>
                  </a:lnTo>
                  <a:lnTo>
                    <a:pt x="5396" y="732572"/>
                  </a:lnTo>
                  <a:lnTo>
                    <a:pt x="1361" y="778735"/>
                  </a:lnTo>
                  <a:lnTo>
                    <a:pt x="0" y="825583"/>
                  </a:lnTo>
                  <a:lnTo>
                    <a:pt x="1361" y="872432"/>
                  </a:lnTo>
                  <a:lnTo>
                    <a:pt x="5396" y="918595"/>
                  </a:lnTo>
                  <a:lnTo>
                    <a:pt x="12032" y="964002"/>
                  </a:lnTo>
                  <a:lnTo>
                    <a:pt x="21197" y="1008585"/>
                  </a:lnTo>
                  <a:lnTo>
                    <a:pt x="32819" y="1052273"/>
                  </a:lnTo>
                  <a:lnTo>
                    <a:pt x="46824" y="1094996"/>
                  </a:lnTo>
                  <a:lnTo>
                    <a:pt x="63140" y="1136685"/>
                  </a:lnTo>
                  <a:lnTo>
                    <a:pt x="81694" y="1177271"/>
                  </a:lnTo>
                  <a:lnTo>
                    <a:pt x="102414" y="1216683"/>
                  </a:lnTo>
                  <a:lnTo>
                    <a:pt x="125227" y="1254852"/>
                  </a:lnTo>
                  <a:lnTo>
                    <a:pt x="150061" y="1291708"/>
                  </a:lnTo>
                  <a:lnTo>
                    <a:pt x="176844" y="1327182"/>
                  </a:lnTo>
                  <a:lnTo>
                    <a:pt x="205501" y="1361203"/>
                  </a:lnTo>
                  <a:lnTo>
                    <a:pt x="235961" y="1393702"/>
                  </a:lnTo>
                  <a:lnTo>
                    <a:pt x="268152" y="1424610"/>
                  </a:lnTo>
                  <a:lnTo>
                    <a:pt x="302001" y="1453856"/>
                  </a:lnTo>
                  <a:lnTo>
                    <a:pt x="337434" y="1481372"/>
                  </a:lnTo>
                  <a:lnTo>
                    <a:pt x="374380" y="1507086"/>
                  </a:lnTo>
                  <a:lnTo>
                    <a:pt x="412766" y="1530931"/>
                  </a:lnTo>
                  <a:lnTo>
                    <a:pt x="452520" y="1552835"/>
                  </a:lnTo>
                  <a:lnTo>
                    <a:pt x="493568" y="1572729"/>
                  </a:lnTo>
                  <a:lnTo>
                    <a:pt x="535838" y="1590544"/>
                  </a:lnTo>
                  <a:lnTo>
                    <a:pt x="579258" y="1606209"/>
                  </a:lnTo>
                  <a:lnTo>
                    <a:pt x="623755" y="1619656"/>
                  </a:lnTo>
                  <a:lnTo>
                    <a:pt x="669256" y="1630814"/>
                  </a:lnTo>
                  <a:lnTo>
                    <a:pt x="715690" y="1639614"/>
                  </a:lnTo>
                  <a:lnTo>
                    <a:pt x="762982" y="1645986"/>
                  </a:lnTo>
                  <a:lnTo>
                    <a:pt x="811061" y="1649860"/>
                  </a:lnTo>
                  <a:lnTo>
                    <a:pt x="859854" y="1651167"/>
                  </a:lnTo>
                  <a:lnTo>
                    <a:pt x="908647" y="1649860"/>
                  </a:lnTo>
                  <a:lnTo>
                    <a:pt x="956726" y="1645986"/>
                  </a:lnTo>
                  <a:lnTo>
                    <a:pt x="1004019" y="1639614"/>
                  </a:lnTo>
                  <a:lnTo>
                    <a:pt x="1050452" y="1630814"/>
                  </a:lnTo>
                  <a:lnTo>
                    <a:pt x="1095953" y="1619656"/>
                  </a:lnTo>
                  <a:lnTo>
                    <a:pt x="1140450" y="1606209"/>
                  </a:lnTo>
                  <a:lnTo>
                    <a:pt x="1183870" y="1590544"/>
                  </a:lnTo>
                  <a:lnTo>
                    <a:pt x="1226140" y="1572729"/>
                  </a:lnTo>
                  <a:lnTo>
                    <a:pt x="1267188" y="1552835"/>
                  </a:lnTo>
                  <a:lnTo>
                    <a:pt x="1306941" y="1530931"/>
                  </a:lnTo>
                  <a:lnTo>
                    <a:pt x="1345327" y="1507086"/>
                  </a:lnTo>
                  <a:lnTo>
                    <a:pt x="1382273" y="1481372"/>
                  </a:lnTo>
                  <a:lnTo>
                    <a:pt x="1417707" y="1453856"/>
                  </a:lnTo>
                  <a:lnTo>
                    <a:pt x="1451555" y="1424610"/>
                  </a:lnTo>
                  <a:lnTo>
                    <a:pt x="1483746" y="1393702"/>
                  </a:lnTo>
                  <a:lnTo>
                    <a:pt x="1514206" y="1361203"/>
                  </a:lnTo>
                  <a:lnTo>
                    <a:pt x="1542864" y="1327182"/>
                  </a:lnTo>
                  <a:lnTo>
                    <a:pt x="1569646" y="1291708"/>
                  </a:lnTo>
                  <a:lnTo>
                    <a:pt x="1594480" y="1254852"/>
                  </a:lnTo>
                  <a:lnTo>
                    <a:pt x="1617293" y="1216683"/>
                  </a:lnTo>
                  <a:lnTo>
                    <a:pt x="1638013" y="1177271"/>
                  </a:lnTo>
                  <a:lnTo>
                    <a:pt x="1656568" y="1136685"/>
                  </a:lnTo>
                  <a:lnTo>
                    <a:pt x="1672884" y="1094996"/>
                  </a:lnTo>
                  <a:lnTo>
                    <a:pt x="1686889" y="1052273"/>
                  </a:lnTo>
                  <a:lnTo>
                    <a:pt x="1698510" y="1008585"/>
                  </a:lnTo>
                  <a:lnTo>
                    <a:pt x="1707675" y="964002"/>
                  </a:lnTo>
                  <a:lnTo>
                    <a:pt x="1714312" y="918595"/>
                  </a:lnTo>
                  <a:lnTo>
                    <a:pt x="1718347" y="872432"/>
                  </a:lnTo>
                  <a:lnTo>
                    <a:pt x="1719708" y="825583"/>
                  </a:lnTo>
                  <a:lnTo>
                    <a:pt x="1718347" y="778735"/>
                  </a:lnTo>
                  <a:lnTo>
                    <a:pt x="1714312" y="732572"/>
                  </a:lnTo>
                  <a:lnTo>
                    <a:pt x="1707675" y="687165"/>
                  </a:lnTo>
                  <a:lnTo>
                    <a:pt x="1698510" y="642582"/>
                  </a:lnTo>
                  <a:lnTo>
                    <a:pt x="1686889" y="598894"/>
                  </a:lnTo>
                  <a:lnTo>
                    <a:pt x="1672884" y="556171"/>
                  </a:lnTo>
                  <a:lnTo>
                    <a:pt x="1656568" y="514482"/>
                  </a:lnTo>
                  <a:lnTo>
                    <a:pt x="1638013" y="473896"/>
                  </a:lnTo>
                  <a:lnTo>
                    <a:pt x="1617293" y="434484"/>
                  </a:lnTo>
                  <a:lnTo>
                    <a:pt x="1594480" y="396315"/>
                  </a:lnTo>
                  <a:lnTo>
                    <a:pt x="1569646" y="359459"/>
                  </a:lnTo>
                  <a:lnTo>
                    <a:pt x="1542864" y="323985"/>
                  </a:lnTo>
                  <a:lnTo>
                    <a:pt x="1514206" y="289964"/>
                  </a:lnTo>
                  <a:lnTo>
                    <a:pt x="1483746" y="257465"/>
                  </a:lnTo>
                  <a:lnTo>
                    <a:pt x="1451555" y="226557"/>
                  </a:lnTo>
                  <a:lnTo>
                    <a:pt x="1417707" y="197311"/>
                  </a:lnTo>
                  <a:lnTo>
                    <a:pt x="1382273" y="169795"/>
                  </a:lnTo>
                  <a:lnTo>
                    <a:pt x="1345327" y="144081"/>
                  </a:lnTo>
                  <a:lnTo>
                    <a:pt x="1306941" y="120236"/>
                  </a:lnTo>
                  <a:lnTo>
                    <a:pt x="1267188" y="98332"/>
                  </a:lnTo>
                  <a:lnTo>
                    <a:pt x="1226140" y="78438"/>
                  </a:lnTo>
                  <a:lnTo>
                    <a:pt x="1183870" y="60623"/>
                  </a:lnTo>
                  <a:lnTo>
                    <a:pt x="1140450" y="44957"/>
                  </a:lnTo>
                  <a:lnTo>
                    <a:pt x="1095953" y="31511"/>
                  </a:lnTo>
                  <a:lnTo>
                    <a:pt x="1050452" y="20353"/>
                  </a:lnTo>
                  <a:lnTo>
                    <a:pt x="1004019" y="11553"/>
                  </a:lnTo>
                  <a:lnTo>
                    <a:pt x="956726" y="5181"/>
                  </a:lnTo>
                  <a:lnTo>
                    <a:pt x="908647" y="1306"/>
                  </a:lnTo>
                  <a:lnTo>
                    <a:pt x="859854" y="0"/>
                  </a:lnTo>
                  <a:close/>
                </a:path>
              </a:pathLst>
            </a:custGeom>
            <a:solidFill>
              <a:srgbClr val="C1F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837885" y="857201"/>
              <a:ext cx="1720214" cy="1651635"/>
            </a:xfrm>
            <a:custGeom>
              <a:avLst/>
              <a:gdLst/>
              <a:ahLst/>
              <a:cxnLst/>
              <a:rect l="l" t="t" r="r" b="b"/>
              <a:pathLst>
                <a:path w="1720215" h="1651635">
                  <a:moveTo>
                    <a:pt x="0" y="825584"/>
                  </a:moveTo>
                  <a:lnTo>
                    <a:pt x="1361" y="778735"/>
                  </a:lnTo>
                  <a:lnTo>
                    <a:pt x="5396" y="732572"/>
                  </a:lnTo>
                  <a:lnTo>
                    <a:pt x="12032" y="687165"/>
                  </a:lnTo>
                  <a:lnTo>
                    <a:pt x="21197" y="642582"/>
                  </a:lnTo>
                  <a:lnTo>
                    <a:pt x="32819" y="598894"/>
                  </a:lnTo>
                  <a:lnTo>
                    <a:pt x="46824" y="556171"/>
                  </a:lnTo>
                  <a:lnTo>
                    <a:pt x="63140" y="514482"/>
                  </a:lnTo>
                  <a:lnTo>
                    <a:pt x="81694" y="473896"/>
                  </a:lnTo>
                  <a:lnTo>
                    <a:pt x="102414" y="434484"/>
                  </a:lnTo>
                  <a:lnTo>
                    <a:pt x="125227" y="396315"/>
                  </a:lnTo>
                  <a:lnTo>
                    <a:pt x="150061" y="359459"/>
                  </a:lnTo>
                  <a:lnTo>
                    <a:pt x="176843" y="323985"/>
                  </a:lnTo>
                  <a:lnTo>
                    <a:pt x="205501" y="289964"/>
                  </a:lnTo>
                  <a:lnTo>
                    <a:pt x="235961" y="257465"/>
                  </a:lnTo>
                  <a:lnTo>
                    <a:pt x="268152" y="226557"/>
                  </a:lnTo>
                  <a:lnTo>
                    <a:pt x="302000" y="197311"/>
                  </a:lnTo>
                  <a:lnTo>
                    <a:pt x="337434" y="169795"/>
                  </a:lnTo>
                  <a:lnTo>
                    <a:pt x="374380" y="144081"/>
                  </a:lnTo>
                  <a:lnTo>
                    <a:pt x="412766" y="120236"/>
                  </a:lnTo>
                  <a:lnTo>
                    <a:pt x="452519" y="98332"/>
                  </a:lnTo>
                  <a:lnTo>
                    <a:pt x="493567" y="78438"/>
                  </a:lnTo>
                  <a:lnTo>
                    <a:pt x="535838" y="60623"/>
                  </a:lnTo>
                  <a:lnTo>
                    <a:pt x="579258" y="44957"/>
                  </a:lnTo>
                  <a:lnTo>
                    <a:pt x="623754" y="31511"/>
                  </a:lnTo>
                  <a:lnTo>
                    <a:pt x="669256" y="20352"/>
                  </a:lnTo>
                  <a:lnTo>
                    <a:pt x="715689" y="11553"/>
                  </a:lnTo>
                  <a:lnTo>
                    <a:pt x="762981" y="5181"/>
                  </a:lnTo>
                  <a:lnTo>
                    <a:pt x="811060" y="1306"/>
                  </a:lnTo>
                  <a:lnTo>
                    <a:pt x="859854" y="0"/>
                  </a:lnTo>
                  <a:lnTo>
                    <a:pt x="908647" y="1306"/>
                  </a:lnTo>
                  <a:lnTo>
                    <a:pt x="956726" y="5181"/>
                  </a:lnTo>
                  <a:lnTo>
                    <a:pt x="1004018" y="11553"/>
                  </a:lnTo>
                  <a:lnTo>
                    <a:pt x="1050451" y="20352"/>
                  </a:lnTo>
                  <a:lnTo>
                    <a:pt x="1095952" y="31511"/>
                  </a:lnTo>
                  <a:lnTo>
                    <a:pt x="1140449" y="44957"/>
                  </a:lnTo>
                  <a:lnTo>
                    <a:pt x="1183869" y="60623"/>
                  </a:lnTo>
                  <a:lnTo>
                    <a:pt x="1226140" y="78438"/>
                  </a:lnTo>
                  <a:lnTo>
                    <a:pt x="1267188" y="98332"/>
                  </a:lnTo>
                  <a:lnTo>
                    <a:pt x="1306941" y="120236"/>
                  </a:lnTo>
                  <a:lnTo>
                    <a:pt x="1345327" y="144081"/>
                  </a:lnTo>
                  <a:lnTo>
                    <a:pt x="1382273" y="169795"/>
                  </a:lnTo>
                  <a:lnTo>
                    <a:pt x="1417707" y="197311"/>
                  </a:lnTo>
                  <a:lnTo>
                    <a:pt x="1451555" y="226557"/>
                  </a:lnTo>
                  <a:lnTo>
                    <a:pt x="1483746" y="257465"/>
                  </a:lnTo>
                  <a:lnTo>
                    <a:pt x="1514206" y="289964"/>
                  </a:lnTo>
                  <a:lnTo>
                    <a:pt x="1542864" y="323985"/>
                  </a:lnTo>
                  <a:lnTo>
                    <a:pt x="1569646" y="359459"/>
                  </a:lnTo>
                  <a:lnTo>
                    <a:pt x="1594480" y="396315"/>
                  </a:lnTo>
                  <a:lnTo>
                    <a:pt x="1617293" y="434484"/>
                  </a:lnTo>
                  <a:lnTo>
                    <a:pt x="1638013" y="473896"/>
                  </a:lnTo>
                  <a:lnTo>
                    <a:pt x="1656567" y="514482"/>
                  </a:lnTo>
                  <a:lnTo>
                    <a:pt x="1672883" y="556171"/>
                  </a:lnTo>
                  <a:lnTo>
                    <a:pt x="1686888" y="598894"/>
                  </a:lnTo>
                  <a:lnTo>
                    <a:pt x="1698510" y="642582"/>
                  </a:lnTo>
                  <a:lnTo>
                    <a:pt x="1707675" y="687165"/>
                  </a:lnTo>
                  <a:lnTo>
                    <a:pt x="1714311" y="732572"/>
                  </a:lnTo>
                  <a:lnTo>
                    <a:pt x="1718346" y="778735"/>
                  </a:lnTo>
                  <a:lnTo>
                    <a:pt x="1719708" y="825584"/>
                  </a:lnTo>
                  <a:lnTo>
                    <a:pt x="1718346" y="872432"/>
                  </a:lnTo>
                  <a:lnTo>
                    <a:pt x="1714311" y="918595"/>
                  </a:lnTo>
                  <a:lnTo>
                    <a:pt x="1707675" y="964002"/>
                  </a:lnTo>
                  <a:lnTo>
                    <a:pt x="1698510" y="1008585"/>
                  </a:lnTo>
                  <a:lnTo>
                    <a:pt x="1686888" y="1052273"/>
                  </a:lnTo>
                  <a:lnTo>
                    <a:pt x="1672883" y="1094996"/>
                  </a:lnTo>
                  <a:lnTo>
                    <a:pt x="1656567" y="1136685"/>
                  </a:lnTo>
                  <a:lnTo>
                    <a:pt x="1638013" y="1177271"/>
                  </a:lnTo>
                  <a:lnTo>
                    <a:pt x="1617293" y="1216683"/>
                  </a:lnTo>
                  <a:lnTo>
                    <a:pt x="1594480" y="1254852"/>
                  </a:lnTo>
                  <a:lnTo>
                    <a:pt x="1569646" y="1291708"/>
                  </a:lnTo>
                  <a:lnTo>
                    <a:pt x="1542864" y="1327182"/>
                  </a:lnTo>
                  <a:lnTo>
                    <a:pt x="1514206" y="1361203"/>
                  </a:lnTo>
                  <a:lnTo>
                    <a:pt x="1483746" y="1393702"/>
                  </a:lnTo>
                  <a:lnTo>
                    <a:pt x="1451555" y="1424610"/>
                  </a:lnTo>
                  <a:lnTo>
                    <a:pt x="1417707" y="1453856"/>
                  </a:lnTo>
                  <a:lnTo>
                    <a:pt x="1382273" y="1481372"/>
                  </a:lnTo>
                  <a:lnTo>
                    <a:pt x="1345327" y="1507086"/>
                  </a:lnTo>
                  <a:lnTo>
                    <a:pt x="1306941" y="1530931"/>
                  </a:lnTo>
                  <a:lnTo>
                    <a:pt x="1267188" y="1552835"/>
                  </a:lnTo>
                  <a:lnTo>
                    <a:pt x="1226140" y="1572729"/>
                  </a:lnTo>
                  <a:lnTo>
                    <a:pt x="1183869" y="1590544"/>
                  </a:lnTo>
                  <a:lnTo>
                    <a:pt x="1140449" y="1606210"/>
                  </a:lnTo>
                  <a:lnTo>
                    <a:pt x="1095952" y="1619656"/>
                  </a:lnTo>
                  <a:lnTo>
                    <a:pt x="1050451" y="1630815"/>
                  </a:lnTo>
                  <a:lnTo>
                    <a:pt x="1004018" y="1639614"/>
                  </a:lnTo>
                  <a:lnTo>
                    <a:pt x="956726" y="1645986"/>
                  </a:lnTo>
                  <a:lnTo>
                    <a:pt x="908647" y="1649861"/>
                  </a:lnTo>
                  <a:lnTo>
                    <a:pt x="859854" y="1651168"/>
                  </a:lnTo>
                  <a:lnTo>
                    <a:pt x="811060" y="1649861"/>
                  </a:lnTo>
                  <a:lnTo>
                    <a:pt x="762981" y="1645986"/>
                  </a:lnTo>
                  <a:lnTo>
                    <a:pt x="715689" y="1639614"/>
                  </a:lnTo>
                  <a:lnTo>
                    <a:pt x="669256" y="1630815"/>
                  </a:lnTo>
                  <a:lnTo>
                    <a:pt x="623754" y="1619656"/>
                  </a:lnTo>
                  <a:lnTo>
                    <a:pt x="579258" y="1606210"/>
                  </a:lnTo>
                  <a:lnTo>
                    <a:pt x="535838" y="1590544"/>
                  </a:lnTo>
                  <a:lnTo>
                    <a:pt x="493567" y="1572729"/>
                  </a:lnTo>
                  <a:lnTo>
                    <a:pt x="452519" y="1552835"/>
                  </a:lnTo>
                  <a:lnTo>
                    <a:pt x="412766" y="1530931"/>
                  </a:lnTo>
                  <a:lnTo>
                    <a:pt x="374380" y="1507086"/>
                  </a:lnTo>
                  <a:lnTo>
                    <a:pt x="337434" y="1481372"/>
                  </a:lnTo>
                  <a:lnTo>
                    <a:pt x="302000" y="1453856"/>
                  </a:lnTo>
                  <a:lnTo>
                    <a:pt x="268152" y="1424610"/>
                  </a:lnTo>
                  <a:lnTo>
                    <a:pt x="235961" y="1393702"/>
                  </a:lnTo>
                  <a:lnTo>
                    <a:pt x="205501" y="1361203"/>
                  </a:lnTo>
                  <a:lnTo>
                    <a:pt x="176843" y="1327182"/>
                  </a:lnTo>
                  <a:lnTo>
                    <a:pt x="150061" y="1291708"/>
                  </a:lnTo>
                  <a:lnTo>
                    <a:pt x="125227" y="1254852"/>
                  </a:lnTo>
                  <a:lnTo>
                    <a:pt x="102414" y="1216683"/>
                  </a:lnTo>
                  <a:lnTo>
                    <a:pt x="81694" y="1177271"/>
                  </a:lnTo>
                  <a:lnTo>
                    <a:pt x="63140" y="1136685"/>
                  </a:lnTo>
                  <a:lnTo>
                    <a:pt x="46824" y="1094996"/>
                  </a:lnTo>
                  <a:lnTo>
                    <a:pt x="32819" y="1052273"/>
                  </a:lnTo>
                  <a:lnTo>
                    <a:pt x="21197" y="1008585"/>
                  </a:lnTo>
                  <a:lnTo>
                    <a:pt x="12032" y="964002"/>
                  </a:lnTo>
                  <a:lnTo>
                    <a:pt x="5396" y="918595"/>
                  </a:lnTo>
                  <a:lnTo>
                    <a:pt x="1361" y="872432"/>
                  </a:lnTo>
                  <a:lnTo>
                    <a:pt x="0" y="825584"/>
                  </a:lnTo>
                  <a:close/>
                </a:path>
              </a:pathLst>
            </a:custGeom>
            <a:ln w="10795">
              <a:solidFill>
                <a:srgbClr val="83E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7177237" y="586739"/>
            <a:ext cx="3905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D232AA"/>
                </a:solidFill>
                <a:latin typeface="Trebuchet MS"/>
                <a:cs typeface="Trebuchet MS"/>
              </a:rPr>
              <a:t>Pilot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2109" y="287527"/>
            <a:ext cx="2740660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80" b="0">
                <a:solidFill>
                  <a:srgbClr val="F2F4F4"/>
                </a:solidFill>
                <a:latin typeface="Trebuchet MS"/>
                <a:cs typeface="Trebuchet MS"/>
              </a:rPr>
              <a:t>Migration</a:t>
            </a:r>
            <a:r>
              <a:rPr dirty="0" sz="2700" spc="-204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2700" spc="-55" b="0">
                <a:solidFill>
                  <a:srgbClr val="F2F4F4"/>
                </a:solidFill>
                <a:latin typeface="Trebuchet MS"/>
                <a:cs typeface="Trebuchet MS"/>
              </a:rPr>
              <a:t>heatmap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334858" y="1086916"/>
            <a:ext cx="6151880" cy="3383279"/>
          </a:xfrm>
          <a:custGeom>
            <a:avLst/>
            <a:gdLst/>
            <a:ahLst/>
            <a:cxnLst/>
            <a:rect l="l" t="t" r="r" b="b"/>
            <a:pathLst>
              <a:path w="6151880" h="3383279">
                <a:moveTo>
                  <a:pt x="6151791" y="1691513"/>
                </a:moveTo>
                <a:lnTo>
                  <a:pt x="6075591" y="1653413"/>
                </a:lnTo>
                <a:lnTo>
                  <a:pt x="5923191" y="1577213"/>
                </a:lnTo>
                <a:lnTo>
                  <a:pt x="5923191" y="1653413"/>
                </a:lnTo>
                <a:lnTo>
                  <a:pt x="3050717" y="1653413"/>
                </a:lnTo>
                <a:lnTo>
                  <a:pt x="3050717" y="228600"/>
                </a:lnTo>
                <a:lnTo>
                  <a:pt x="3126917" y="228600"/>
                </a:lnTo>
                <a:lnTo>
                  <a:pt x="3107867" y="190500"/>
                </a:lnTo>
                <a:lnTo>
                  <a:pt x="3012617" y="0"/>
                </a:lnTo>
                <a:lnTo>
                  <a:pt x="2898317" y="228600"/>
                </a:lnTo>
                <a:lnTo>
                  <a:pt x="2974517" y="228600"/>
                </a:lnTo>
                <a:lnTo>
                  <a:pt x="2974517" y="1653413"/>
                </a:lnTo>
                <a:lnTo>
                  <a:pt x="0" y="1653413"/>
                </a:lnTo>
                <a:lnTo>
                  <a:pt x="0" y="1729613"/>
                </a:lnTo>
                <a:lnTo>
                  <a:pt x="2974517" y="1729613"/>
                </a:lnTo>
                <a:lnTo>
                  <a:pt x="2974517" y="3383038"/>
                </a:lnTo>
                <a:lnTo>
                  <a:pt x="3050717" y="3383038"/>
                </a:lnTo>
                <a:lnTo>
                  <a:pt x="3050717" y="1729613"/>
                </a:lnTo>
                <a:lnTo>
                  <a:pt x="5923191" y="1729613"/>
                </a:lnTo>
                <a:lnTo>
                  <a:pt x="5923191" y="1805813"/>
                </a:lnTo>
                <a:lnTo>
                  <a:pt x="6075591" y="1729613"/>
                </a:lnTo>
                <a:lnTo>
                  <a:pt x="6151791" y="169151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536690" y="2897123"/>
            <a:ext cx="12382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50FF1F"/>
                </a:solidFill>
                <a:latin typeface="Trebuchet MS"/>
                <a:cs typeface="Trebuchet MS"/>
              </a:rPr>
              <a:t>Easy</a:t>
            </a:r>
            <a:r>
              <a:rPr dirty="0" sz="1400" spc="-85">
                <a:solidFill>
                  <a:srgbClr val="50FF1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0FF1F"/>
                </a:solidFill>
                <a:latin typeface="Trebuchet MS"/>
                <a:cs typeface="Trebuchet MS"/>
              </a:rPr>
              <a:t>to</a:t>
            </a:r>
            <a:r>
              <a:rPr dirty="0" sz="1400" spc="-85">
                <a:solidFill>
                  <a:srgbClr val="50FF1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50FF1F"/>
                </a:solidFill>
                <a:latin typeface="Trebuchet MS"/>
                <a:cs typeface="Trebuchet MS"/>
              </a:rPr>
              <a:t>migrate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567226" y="830579"/>
            <a:ext cx="15608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50FF1F"/>
                </a:solidFill>
                <a:latin typeface="Trebuchet MS"/>
                <a:cs typeface="Trebuchet MS"/>
              </a:rPr>
              <a:t>High</a:t>
            </a:r>
            <a:r>
              <a:rPr dirty="0" sz="1400" spc="-20">
                <a:solidFill>
                  <a:srgbClr val="50FF1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0FF1F"/>
                </a:solidFill>
                <a:latin typeface="Trebuchet MS"/>
                <a:cs typeface="Trebuchet MS"/>
              </a:rPr>
              <a:t>business</a:t>
            </a:r>
            <a:r>
              <a:rPr dirty="0" sz="1400" spc="-10">
                <a:solidFill>
                  <a:srgbClr val="50FF1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50FF1F"/>
                </a:solidFill>
                <a:latin typeface="Trebuchet MS"/>
                <a:cs typeface="Trebuchet MS"/>
              </a:rPr>
              <a:t>value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404394" y="4579620"/>
            <a:ext cx="23374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20</a:t>
            </a:r>
            <a:r>
              <a:rPr dirty="0" sz="600" spc="-285">
                <a:solidFill>
                  <a:srgbClr val="F2F4F4"/>
                </a:solidFill>
                <a:latin typeface="Trebuchet MS"/>
                <a:cs typeface="Trebuchet MS"/>
              </a:rPr>
              <a:t>1</a:t>
            </a:r>
            <a:r>
              <a:rPr dirty="0" baseline="9920" sz="2100" spc="-637">
                <a:solidFill>
                  <a:srgbClr val="FF0000"/>
                </a:solidFill>
                <a:latin typeface="Trebuchet MS"/>
                <a:cs typeface="Trebuchet MS"/>
              </a:rPr>
              <a:t>L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9</a:t>
            </a:r>
            <a:r>
              <a:rPr dirty="0" sz="600" spc="-85">
                <a:solidFill>
                  <a:srgbClr val="F2F4F4"/>
                </a:solidFill>
                <a:latin typeface="Trebuchet MS"/>
                <a:cs typeface="Trebuchet MS"/>
              </a:rPr>
              <a:t>,</a:t>
            </a:r>
            <a:r>
              <a:rPr dirty="0" baseline="9920" sz="2100" spc="-847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A</a:t>
            </a:r>
            <a:r>
              <a:rPr dirty="0" sz="600" spc="-275">
                <a:solidFill>
                  <a:srgbClr val="F2F4F4"/>
                </a:solidFill>
                <a:latin typeface="Trebuchet MS"/>
                <a:cs typeface="Trebuchet MS"/>
              </a:rPr>
              <a:t>m</a:t>
            </a:r>
            <a:r>
              <a:rPr dirty="0" baseline="9920" sz="2100" spc="-1170">
                <a:solidFill>
                  <a:srgbClr val="FF0000"/>
                </a:solidFill>
                <a:latin typeface="Trebuchet MS"/>
                <a:cs typeface="Trebuchet MS"/>
              </a:rPr>
              <a:t>w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z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o</a:t>
            </a:r>
            <a:r>
              <a:rPr dirty="0" sz="600" spc="-110">
                <a:solidFill>
                  <a:srgbClr val="F2F4F4"/>
                </a:solidFill>
                <a:latin typeface="Trebuchet MS"/>
                <a:cs typeface="Trebuchet MS"/>
              </a:rPr>
              <a:t>n</a:t>
            </a:r>
            <a:r>
              <a:rPr dirty="0" baseline="9920" sz="2100" spc="-817">
                <a:solidFill>
                  <a:srgbClr val="FF0000"/>
                </a:solidFill>
                <a:latin typeface="Trebuchet MS"/>
                <a:cs typeface="Trebuchet MS"/>
              </a:rPr>
              <a:t>b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W</a:t>
            </a:r>
            <a:r>
              <a:rPr dirty="0" sz="600" spc="-290">
                <a:solidFill>
                  <a:srgbClr val="F2F4F4"/>
                </a:solidFill>
                <a:latin typeface="Trebuchet MS"/>
                <a:cs typeface="Trebuchet MS"/>
              </a:rPr>
              <a:t>e</a:t>
            </a:r>
            <a:r>
              <a:rPr dirty="0" baseline="9920" sz="2100" spc="-750">
                <a:solidFill>
                  <a:srgbClr val="FF0000"/>
                </a:solidFill>
                <a:latin typeface="Trebuchet MS"/>
                <a:cs typeface="Trebuchet MS"/>
              </a:rPr>
              <a:t>u</a:t>
            </a:r>
            <a:r>
              <a:rPr dirty="0" sz="600" spc="10">
                <a:solidFill>
                  <a:srgbClr val="F2F4F4"/>
                </a:solidFill>
                <a:latin typeface="Trebuchet MS"/>
                <a:cs typeface="Trebuchet MS"/>
              </a:rPr>
              <a:t>b </a:t>
            </a:r>
            <a:r>
              <a:rPr dirty="0" sz="600" spc="-290">
                <a:solidFill>
                  <a:srgbClr val="F2F4F4"/>
                </a:solidFill>
                <a:latin typeface="Trebuchet MS"/>
                <a:cs typeface="Trebuchet MS"/>
              </a:rPr>
              <a:t>S</a:t>
            </a:r>
            <a:r>
              <a:rPr dirty="0" baseline="9920" sz="2100" spc="-442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dirty="0" sz="600" spc="-55">
                <a:solidFill>
                  <a:srgbClr val="F2F4F4"/>
                </a:solidFill>
                <a:latin typeface="Trebuchet MS"/>
                <a:cs typeface="Trebuchet MS"/>
              </a:rPr>
              <a:t>e</a:t>
            </a:r>
            <a:r>
              <a:rPr dirty="0" baseline="9920" sz="2100" spc="-592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r</a:t>
            </a:r>
            <a:r>
              <a:rPr dirty="0" sz="600" spc="-200">
                <a:solidFill>
                  <a:srgbClr val="F2F4F4"/>
                </a:solidFill>
                <a:latin typeface="Trebuchet MS"/>
                <a:cs typeface="Trebuchet MS"/>
              </a:rPr>
              <a:t>v</a:t>
            </a:r>
            <a:r>
              <a:rPr dirty="0" baseline="9920" sz="2100" spc="-937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i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c</a:t>
            </a:r>
            <a:r>
              <a:rPr dirty="0" sz="600" spc="-105">
                <a:solidFill>
                  <a:srgbClr val="F2F4F4"/>
                </a:solidFill>
                <a:latin typeface="Trebuchet MS"/>
                <a:cs typeface="Trebuchet MS"/>
              </a:rPr>
              <a:t>e</a:t>
            </a:r>
            <a:r>
              <a:rPr dirty="0" baseline="9920" sz="2100" spc="-1064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,</a:t>
            </a:r>
            <a:r>
              <a:rPr dirty="0" sz="600" spc="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65">
                <a:solidFill>
                  <a:srgbClr val="F2F4F4"/>
                </a:solidFill>
                <a:latin typeface="Trebuchet MS"/>
                <a:cs typeface="Trebuchet MS"/>
              </a:rPr>
              <a:t>I</a:t>
            </a:r>
            <a:r>
              <a:rPr dirty="0" baseline="9920" sz="2100" spc="-81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dirty="0" sz="600" spc="-45">
                <a:solidFill>
                  <a:srgbClr val="F2F4F4"/>
                </a:solidFill>
                <a:latin typeface="Trebuchet MS"/>
                <a:cs typeface="Trebuchet MS"/>
              </a:rPr>
              <a:t>n</a:t>
            </a:r>
            <a:r>
              <a:rPr dirty="0" sz="600" spc="-85">
                <a:solidFill>
                  <a:srgbClr val="F2F4F4"/>
                </a:solidFill>
                <a:latin typeface="Trebuchet MS"/>
                <a:cs typeface="Trebuchet MS"/>
              </a:rPr>
              <a:t>c</a:t>
            </a:r>
            <a:r>
              <a:rPr dirty="0" baseline="9920" sz="2100" spc="-81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.</a:t>
            </a:r>
            <a:r>
              <a:rPr dirty="0" sz="600" spc="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10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baseline="9920" sz="2100" spc="-944">
                <a:solidFill>
                  <a:srgbClr val="FF0000"/>
                </a:solidFill>
                <a:latin typeface="Trebuchet MS"/>
                <a:cs typeface="Trebuchet MS"/>
              </a:rPr>
              <a:t>v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it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s</a:t>
            </a:r>
            <a:r>
              <a:rPr dirty="0" baseline="9920" sz="2100" spc="-922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af</a:t>
            </a:r>
            <a:r>
              <a:rPr dirty="0" sz="600" spc="-175">
                <a:solidFill>
                  <a:srgbClr val="F2F4F4"/>
                </a:solidFill>
                <a:latin typeface="Trebuchet MS"/>
                <a:cs typeface="Trebuchet MS"/>
              </a:rPr>
              <a:t>f</a:t>
            </a:r>
            <a:r>
              <a:rPr dirty="0" baseline="9920" sz="2100" spc="-419">
                <a:solidFill>
                  <a:srgbClr val="FF0000"/>
                </a:solidFill>
                <a:latin typeface="Trebuchet MS"/>
                <a:cs typeface="Trebuchet MS"/>
              </a:rPr>
              <a:t>l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i</a:t>
            </a:r>
            <a:r>
              <a:rPr dirty="0" sz="600" spc="-85">
                <a:solidFill>
                  <a:srgbClr val="F2F4F4"/>
                </a:solidFill>
                <a:latin typeface="Trebuchet MS"/>
                <a:cs typeface="Trebuchet MS"/>
              </a:rPr>
              <a:t>l</a:t>
            </a:r>
            <a:r>
              <a:rPr dirty="0" baseline="9920" sz="2100" spc="-1087">
                <a:solidFill>
                  <a:srgbClr val="FF0000"/>
                </a:solidFill>
                <a:latin typeface="Trebuchet MS"/>
                <a:cs typeface="Trebuchet MS"/>
              </a:rPr>
              <a:t>u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i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a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t</a:t>
            </a:r>
            <a:r>
              <a:rPr dirty="0" sz="600" spc="-275">
                <a:solidFill>
                  <a:srgbClr val="F2F4F4"/>
                </a:solidFill>
                <a:latin typeface="Trebuchet MS"/>
                <a:cs typeface="Trebuchet MS"/>
              </a:rPr>
              <a:t>e</a:t>
            </a:r>
            <a:r>
              <a:rPr dirty="0" baseline="9920" sz="2100" spc="-81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.</a:t>
            </a:r>
            <a:r>
              <a:rPr dirty="0" sz="600" spc="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 spc="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2752935" y="1189661"/>
            <a:ext cx="4596765" cy="2573020"/>
            <a:chOff x="2752935" y="1189661"/>
            <a:chExt cx="4596765" cy="2573020"/>
          </a:xfrm>
        </p:grpSpPr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4022" y="1189661"/>
              <a:ext cx="146750" cy="14795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9755" y="2900287"/>
              <a:ext cx="214728" cy="21653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6393" y="1486672"/>
              <a:ext cx="146750" cy="14795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8247" y="1519397"/>
              <a:ext cx="146750" cy="14795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4310" y="2043343"/>
              <a:ext cx="146750" cy="14795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50589" y="1775604"/>
              <a:ext cx="146750" cy="14795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2253" y="1772146"/>
              <a:ext cx="146750" cy="14795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02154" y="1977886"/>
              <a:ext cx="214728" cy="21653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26231" y="2553738"/>
              <a:ext cx="150084" cy="15131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0188" y="2253392"/>
              <a:ext cx="214728" cy="216535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41853" y="2249934"/>
              <a:ext cx="214728" cy="21653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51755" y="2455674"/>
              <a:ext cx="214728" cy="216535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32385" y="1574974"/>
              <a:ext cx="214728" cy="216535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86469" y="3073714"/>
              <a:ext cx="179334" cy="18082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10436" y="3052401"/>
              <a:ext cx="214728" cy="216535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90229" y="1509516"/>
              <a:ext cx="214728" cy="216535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41463" y="2903745"/>
              <a:ext cx="214728" cy="216535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4968199" y="3097325"/>
              <a:ext cx="139700" cy="140970"/>
            </a:xfrm>
            <a:custGeom>
              <a:avLst/>
              <a:gdLst/>
              <a:ahLst/>
              <a:cxnLst/>
              <a:rect l="l" t="t" r="r" b="b"/>
              <a:pathLst>
                <a:path w="139700" h="140969">
                  <a:moveTo>
                    <a:pt x="69644" y="0"/>
                  </a:moveTo>
                  <a:lnTo>
                    <a:pt x="42535" y="5521"/>
                  </a:lnTo>
                  <a:lnTo>
                    <a:pt x="20398" y="20578"/>
                  </a:lnTo>
                  <a:lnTo>
                    <a:pt x="5473" y="42912"/>
                  </a:lnTo>
                  <a:lnTo>
                    <a:pt x="0" y="70261"/>
                  </a:lnTo>
                  <a:lnTo>
                    <a:pt x="5473" y="97610"/>
                  </a:lnTo>
                  <a:lnTo>
                    <a:pt x="20398" y="119944"/>
                  </a:lnTo>
                  <a:lnTo>
                    <a:pt x="42535" y="135001"/>
                  </a:lnTo>
                  <a:lnTo>
                    <a:pt x="69644" y="140522"/>
                  </a:lnTo>
                  <a:lnTo>
                    <a:pt x="96752" y="135001"/>
                  </a:lnTo>
                  <a:lnTo>
                    <a:pt x="118890" y="119944"/>
                  </a:lnTo>
                  <a:lnTo>
                    <a:pt x="133815" y="97610"/>
                  </a:lnTo>
                  <a:lnTo>
                    <a:pt x="139288" y="70261"/>
                  </a:lnTo>
                  <a:lnTo>
                    <a:pt x="133815" y="42912"/>
                  </a:lnTo>
                  <a:lnTo>
                    <a:pt x="118890" y="20578"/>
                  </a:lnTo>
                  <a:lnTo>
                    <a:pt x="96752" y="5521"/>
                  </a:lnTo>
                  <a:lnTo>
                    <a:pt x="6964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968199" y="3097325"/>
              <a:ext cx="139700" cy="140970"/>
            </a:xfrm>
            <a:custGeom>
              <a:avLst/>
              <a:gdLst/>
              <a:ahLst/>
              <a:cxnLst/>
              <a:rect l="l" t="t" r="r" b="b"/>
              <a:pathLst>
                <a:path w="139700" h="140969">
                  <a:moveTo>
                    <a:pt x="0" y="70262"/>
                  </a:moveTo>
                  <a:lnTo>
                    <a:pt x="5473" y="42912"/>
                  </a:lnTo>
                  <a:lnTo>
                    <a:pt x="20398" y="20579"/>
                  </a:lnTo>
                  <a:lnTo>
                    <a:pt x="42535" y="5521"/>
                  </a:lnTo>
                  <a:lnTo>
                    <a:pt x="69644" y="0"/>
                  </a:lnTo>
                  <a:lnTo>
                    <a:pt x="96753" y="5521"/>
                  </a:lnTo>
                  <a:lnTo>
                    <a:pt x="118890" y="20579"/>
                  </a:lnTo>
                  <a:lnTo>
                    <a:pt x="133815" y="42912"/>
                  </a:lnTo>
                  <a:lnTo>
                    <a:pt x="139289" y="70262"/>
                  </a:lnTo>
                  <a:lnTo>
                    <a:pt x="133815" y="97611"/>
                  </a:lnTo>
                  <a:lnTo>
                    <a:pt x="118890" y="119944"/>
                  </a:lnTo>
                  <a:lnTo>
                    <a:pt x="96753" y="135002"/>
                  </a:lnTo>
                  <a:lnTo>
                    <a:pt x="69644" y="140524"/>
                  </a:lnTo>
                  <a:lnTo>
                    <a:pt x="42535" y="135002"/>
                  </a:lnTo>
                  <a:lnTo>
                    <a:pt x="20398" y="119944"/>
                  </a:lnTo>
                  <a:lnTo>
                    <a:pt x="5473" y="97611"/>
                  </a:lnTo>
                  <a:lnTo>
                    <a:pt x="0" y="70262"/>
                  </a:lnTo>
                  <a:close/>
                </a:path>
              </a:pathLst>
            </a:custGeom>
            <a:ln w="10795">
              <a:solidFill>
                <a:srgbClr val="002B4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72146" y="3055859"/>
              <a:ext cx="214728" cy="21653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74044" y="1412027"/>
              <a:ext cx="175300" cy="176759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36418" y="1709039"/>
              <a:ext cx="175300" cy="17675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88269" y="1741763"/>
              <a:ext cx="175300" cy="176759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50612" y="1997971"/>
              <a:ext cx="175300" cy="176759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92276" y="1994513"/>
              <a:ext cx="175300" cy="176759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53636" y="2301850"/>
              <a:ext cx="103655" cy="104478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22255" y="2247263"/>
              <a:ext cx="150084" cy="151319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20288" y="2522768"/>
              <a:ext cx="150084" cy="151319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61954" y="2519310"/>
              <a:ext cx="150084" cy="151319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5122905" y="3233107"/>
              <a:ext cx="204470" cy="205740"/>
            </a:xfrm>
            <a:custGeom>
              <a:avLst/>
              <a:gdLst/>
              <a:ahLst/>
              <a:cxnLst/>
              <a:rect l="l" t="t" r="r" b="b"/>
              <a:pathLst>
                <a:path w="204470" h="205739">
                  <a:moveTo>
                    <a:pt x="101965" y="0"/>
                  </a:moveTo>
                  <a:lnTo>
                    <a:pt x="62275" y="8084"/>
                  </a:lnTo>
                  <a:lnTo>
                    <a:pt x="29865" y="30129"/>
                  </a:lnTo>
                  <a:lnTo>
                    <a:pt x="8012" y="62828"/>
                  </a:lnTo>
                  <a:lnTo>
                    <a:pt x="0" y="102869"/>
                  </a:lnTo>
                  <a:lnTo>
                    <a:pt x="8012" y="142911"/>
                  </a:lnTo>
                  <a:lnTo>
                    <a:pt x="29865" y="175610"/>
                  </a:lnTo>
                  <a:lnTo>
                    <a:pt x="62275" y="197655"/>
                  </a:lnTo>
                  <a:lnTo>
                    <a:pt x="101965" y="205739"/>
                  </a:lnTo>
                  <a:lnTo>
                    <a:pt x="141655" y="197655"/>
                  </a:lnTo>
                  <a:lnTo>
                    <a:pt x="174067" y="175610"/>
                  </a:lnTo>
                  <a:lnTo>
                    <a:pt x="195919" y="142911"/>
                  </a:lnTo>
                  <a:lnTo>
                    <a:pt x="203932" y="102869"/>
                  </a:lnTo>
                  <a:lnTo>
                    <a:pt x="195919" y="62828"/>
                  </a:lnTo>
                  <a:lnTo>
                    <a:pt x="174067" y="30129"/>
                  </a:lnTo>
                  <a:lnTo>
                    <a:pt x="141655" y="8084"/>
                  </a:lnTo>
                  <a:lnTo>
                    <a:pt x="10196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122905" y="3233107"/>
              <a:ext cx="204470" cy="205740"/>
            </a:xfrm>
            <a:custGeom>
              <a:avLst/>
              <a:gdLst/>
              <a:ahLst/>
              <a:cxnLst/>
              <a:rect l="l" t="t" r="r" b="b"/>
              <a:pathLst>
                <a:path w="204470" h="205739">
                  <a:moveTo>
                    <a:pt x="0" y="102870"/>
                  </a:moveTo>
                  <a:lnTo>
                    <a:pt x="8013" y="62828"/>
                  </a:lnTo>
                  <a:lnTo>
                    <a:pt x="29865" y="30129"/>
                  </a:lnTo>
                  <a:lnTo>
                    <a:pt x="62276" y="8084"/>
                  </a:lnTo>
                  <a:lnTo>
                    <a:pt x="101966" y="0"/>
                  </a:lnTo>
                  <a:lnTo>
                    <a:pt x="141656" y="8084"/>
                  </a:lnTo>
                  <a:lnTo>
                    <a:pt x="174067" y="30129"/>
                  </a:lnTo>
                  <a:lnTo>
                    <a:pt x="195919" y="62828"/>
                  </a:lnTo>
                  <a:lnTo>
                    <a:pt x="203933" y="102870"/>
                  </a:lnTo>
                  <a:lnTo>
                    <a:pt x="195919" y="142911"/>
                  </a:lnTo>
                  <a:lnTo>
                    <a:pt x="174067" y="175610"/>
                  </a:lnTo>
                  <a:lnTo>
                    <a:pt x="141656" y="197655"/>
                  </a:lnTo>
                  <a:lnTo>
                    <a:pt x="101966" y="205740"/>
                  </a:lnTo>
                  <a:lnTo>
                    <a:pt x="62276" y="197655"/>
                  </a:lnTo>
                  <a:lnTo>
                    <a:pt x="29865" y="175610"/>
                  </a:lnTo>
                  <a:lnTo>
                    <a:pt x="8013" y="142911"/>
                  </a:lnTo>
                  <a:lnTo>
                    <a:pt x="0" y="102870"/>
                  </a:lnTo>
                  <a:close/>
                </a:path>
              </a:pathLst>
            </a:custGeom>
            <a:ln w="10795">
              <a:solidFill>
                <a:srgbClr val="002B4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4844243" y="3421288"/>
              <a:ext cx="139700" cy="140970"/>
            </a:xfrm>
            <a:custGeom>
              <a:avLst/>
              <a:gdLst/>
              <a:ahLst/>
              <a:cxnLst/>
              <a:rect l="l" t="t" r="r" b="b"/>
              <a:pathLst>
                <a:path w="139700" h="140970">
                  <a:moveTo>
                    <a:pt x="69644" y="0"/>
                  </a:moveTo>
                  <a:lnTo>
                    <a:pt x="42535" y="5521"/>
                  </a:lnTo>
                  <a:lnTo>
                    <a:pt x="20398" y="20579"/>
                  </a:lnTo>
                  <a:lnTo>
                    <a:pt x="5473" y="42913"/>
                  </a:lnTo>
                  <a:lnTo>
                    <a:pt x="0" y="70262"/>
                  </a:lnTo>
                  <a:lnTo>
                    <a:pt x="5473" y="97611"/>
                  </a:lnTo>
                  <a:lnTo>
                    <a:pt x="20398" y="119944"/>
                  </a:lnTo>
                  <a:lnTo>
                    <a:pt x="42535" y="135002"/>
                  </a:lnTo>
                  <a:lnTo>
                    <a:pt x="69644" y="140524"/>
                  </a:lnTo>
                  <a:lnTo>
                    <a:pt x="96753" y="135002"/>
                  </a:lnTo>
                  <a:lnTo>
                    <a:pt x="118891" y="119944"/>
                  </a:lnTo>
                  <a:lnTo>
                    <a:pt x="133816" y="97611"/>
                  </a:lnTo>
                  <a:lnTo>
                    <a:pt x="139289" y="70262"/>
                  </a:lnTo>
                  <a:lnTo>
                    <a:pt x="133816" y="42913"/>
                  </a:lnTo>
                  <a:lnTo>
                    <a:pt x="118891" y="20579"/>
                  </a:lnTo>
                  <a:lnTo>
                    <a:pt x="96753" y="5521"/>
                  </a:lnTo>
                  <a:lnTo>
                    <a:pt x="6964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4844243" y="3421288"/>
              <a:ext cx="139700" cy="140970"/>
            </a:xfrm>
            <a:custGeom>
              <a:avLst/>
              <a:gdLst/>
              <a:ahLst/>
              <a:cxnLst/>
              <a:rect l="l" t="t" r="r" b="b"/>
              <a:pathLst>
                <a:path w="139700" h="140970">
                  <a:moveTo>
                    <a:pt x="0" y="70262"/>
                  </a:moveTo>
                  <a:lnTo>
                    <a:pt x="5473" y="42912"/>
                  </a:lnTo>
                  <a:lnTo>
                    <a:pt x="20398" y="20579"/>
                  </a:lnTo>
                  <a:lnTo>
                    <a:pt x="42535" y="5521"/>
                  </a:lnTo>
                  <a:lnTo>
                    <a:pt x="69644" y="0"/>
                  </a:lnTo>
                  <a:lnTo>
                    <a:pt x="96753" y="5521"/>
                  </a:lnTo>
                  <a:lnTo>
                    <a:pt x="118890" y="20579"/>
                  </a:lnTo>
                  <a:lnTo>
                    <a:pt x="133815" y="42912"/>
                  </a:lnTo>
                  <a:lnTo>
                    <a:pt x="139289" y="70262"/>
                  </a:lnTo>
                  <a:lnTo>
                    <a:pt x="133815" y="97611"/>
                  </a:lnTo>
                  <a:lnTo>
                    <a:pt x="118890" y="119944"/>
                  </a:lnTo>
                  <a:lnTo>
                    <a:pt x="96753" y="135002"/>
                  </a:lnTo>
                  <a:lnTo>
                    <a:pt x="69644" y="140524"/>
                  </a:lnTo>
                  <a:lnTo>
                    <a:pt x="42535" y="135002"/>
                  </a:lnTo>
                  <a:lnTo>
                    <a:pt x="20398" y="119944"/>
                  </a:lnTo>
                  <a:lnTo>
                    <a:pt x="5473" y="97611"/>
                  </a:lnTo>
                  <a:lnTo>
                    <a:pt x="0" y="70262"/>
                  </a:lnTo>
                  <a:close/>
                </a:path>
              </a:pathLst>
            </a:custGeom>
            <a:ln w="10795">
              <a:solidFill>
                <a:srgbClr val="002B4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48188" y="3379824"/>
              <a:ext cx="214728" cy="216535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22255" y="3393992"/>
              <a:ext cx="164013" cy="165371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69899" y="3507779"/>
              <a:ext cx="246758" cy="248944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3069899" y="3507779"/>
              <a:ext cx="247015" cy="249554"/>
            </a:xfrm>
            <a:custGeom>
              <a:avLst/>
              <a:gdLst/>
              <a:ahLst/>
              <a:cxnLst/>
              <a:rect l="l" t="t" r="r" b="b"/>
              <a:pathLst>
                <a:path w="247014" h="249554">
                  <a:moveTo>
                    <a:pt x="0" y="124472"/>
                  </a:moveTo>
                  <a:lnTo>
                    <a:pt x="9695" y="76022"/>
                  </a:lnTo>
                  <a:lnTo>
                    <a:pt x="36136" y="36457"/>
                  </a:lnTo>
                  <a:lnTo>
                    <a:pt x="75354" y="9781"/>
                  </a:lnTo>
                  <a:lnTo>
                    <a:pt x="123379" y="0"/>
                  </a:lnTo>
                  <a:lnTo>
                    <a:pt x="171403" y="9781"/>
                  </a:lnTo>
                  <a:lnTo>
                    <a:pt x="210621" y="36457"/>
                  </a:lnTo>
                  <a:lnTo>
                    <a:pt x="237062" y="76022"/>
                  </a:lnTo>
                  <a:lnTo>
                    <a:pt x="246758" y="124472"/>
                  </a:lnTo>
                  <a:lnTo>
                    <a:pt x="237062" y="172922"/>
                  </a:lnTo>
                  <a:lnTo>
                    <a:pt x="210621" y="212487"/>
                  </a:lnTo>
                  <a:lnTo>
                    <a:pt x="171403" y="239163"/>
                  </a:lnTo>
                  <a:lnTo>
                    <a:pt x="123379" y="248945"/>
                  </a:lnTo>
                  <a:lnTo>
                    <a:pt x="75354" y="239163"/>
                  </a:lnTo>
                  <a:lnTo>
                    <a:pt x="36136" y="212487"/>
                  </a:lnTo>
                  <a:lnTo>
                    <a:pt x="9695" y="172922"/>
                  </a:lnTo>
                  <a:lnTo>
                    <a:pt x="0" y="124472"/>
                  </a:lnTo>
                  <a:close/>
                </a:path>
              </a:pathLst>
            </a:custGeom>
            <a:ln w="10795">
              <a:solidFill>
                <a:srgbClr val="002B4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52935" y="3546106"/>
              <a:ext cx="164013" cy="165371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082463" y="1594807"/>
              <a:ext cx="146750" cy="147955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38340" y="1804858"/>
              <a:ext cx="214728" cy="216535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60409" y="1798727"/>
              <a:ext cx="150084" cy="151319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58441" y="2074233"/>
              <a:ext cx="150084" cy="151319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00106" y="2070775"/>
              <a:ext cx="150084" cy="151319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28363" y="2460180"/>
              <a:ext cx="150084" cy="151319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553885" y="2362114"/>
              <a:ext cx="214728" cy="216535"/>
            </a:xfrm>
            <a:prstGeom prst="rect">
              <a:avLst/>
            </a:prstGeom>
          </p:spPr>
        </p:pic>
      </p:grpSp>
      <p:sp>
        <p:nvSpPr>
          <p:cNvPr id="59" name="object 59" descr=""/>
          <p:cNvSpPr txBox="1"/>
          <p:nvPr/>
        </p:nvSpPr>
        <p:spPr>
          <a:xfrm>
            <a:off x="1336267" y="2891027"/>
            <a:ext cx="12700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0000"/>
                </a:solidFill>
                <a:latin typeface="Trebuchet MS"/>
                <a:cs typeface="Trebuchet MS"/>
              </a:rPr>
              <a:t>Hard</a:t>
            </a:r>
            <a:r>
              <a:rPr dirty="0" sz="1400" spc="-9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0000"/>
                </a:solidFill>
                <a:latin typeface="Trebuchet MS"/>
                <a:cs typeface="Trebuchet MS"/>
              </a:rPr>
              <a:t>to</a:t>
            </a:r>
            <a:r>
              <a:rPr dirty="0" sz="1400" spc="-85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Trebuchet MS"/>
                <a:cs typeface="Trebuchet MS"/>
              </a:rPr>
              <a:t>migrate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2531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3429794" y="4681220"/>
            <a:ext cx="228663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8343900" y="4702358"/>
            <a:ext cx="475615" cy="269875"/>
            <a:chOff x="8343900" y="4702358"/>
            <a:chExt cx="475615" cy="26987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8559" y="4702358"/>
              <a:ext cx="390523" cy="23431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43900" y="4706910"/>
              <a:ext cx="443362" cy="26506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2109" y="273811"/>
            <a:ext cx="69545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70" b="0">
                <a:solidFill>
                  <a:srgbClr val="F2F4F4"/>
                </a:solidFill>
                <a:latin typeface="Trebuchet MS"/>
                <a:cs typeface="Trebuchet MS"/>
              </a:rPr>
              <a:t>Cost</a:t>
            </a:r>
            <a:r>
              <a:rPr dirty="0" sz="3000" spc="-220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65" b="0">
                <a:solidFill>
                  <a:srgbClr val="F2F4F4"/>
                </a:solidFill>
                <a:latin typeface="Trebuchet MS"/>
                <a:cs typeface="Trebuchet MS"/>
              </a:rPr>
              <a:t>savings</a:t>
            </a:r>
            <a:r>
              <a:rPr dirty="0" sz="3000" spc="-220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100" b="0">
                <a:solidFill>
                  <a:srgbClr val="F2F4F4"/>
                </a:solidFill>
                <a:latin typeface="Trebuchet MS"/>
                <a:cs typeface="Trebuchet MS"/>
              </a:rPr>
              <a:t>improve</a:t>
            </a:r>
            <a:r>
              <a:rPr dirty="0" sz="3000" spc="-225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50" b="0">
                <a:solidFill>
                  <a:srgbClr val="F2F4F4"/>
                </a:solidFill>
                <a:latin typeface="Trebuchet MS"/>
                <a:cs typeface="Trebuchet MS"/>
              </a:rPr>
              <a:t>through</a:t>
            </a:r>
            <a:r>
              <a:rPr dirty="0" sz="3000" spc="-220" b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3000" spc="-85" b="0">
                <a:solidFill>
                  <a:srgbClr val="F2F4F4"/>
                </a:solidFill>
                <a:latin typeface="Trebuchet MS"/>
                <a:cs typeface="Trebuchet MS"/>
              </a:rPr>
              <a:t>optimizations</a:t>
            </a:r>
            <a:endParaRPr sz="3000">
              <a:latin typeface="Trebuchet MS"/>
              <a:cs typeface="Trebuchet M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301752" y="3435096"/>
            <a:ext cx="8531860" cy="91440"/>
            <a:chOff x="301752" y="3435096"/>
            <a:chExt cx="8531860" cy="9144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3435096"/>
              <a:ext cx="8531352" cy="9143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42900" y="3461508"/>
              <a:ext cx="8444865" cy="0"/>
            </a:xfrm>
            <a:custGeom>
              <a:avLst/>
              <a:gdLst/>
              <a:ahLst/>
              <a:cxnLst/>
              <a:rect l="l" t="t" r="r" b="b"/>
              <a:pathLst>
                <a:path w="8444865" h="0">
                  <a:moveTo>
                    <a:pt x="0" y="0"/>
                  </a:moveTo>
                  <a:lnTo>
                    <a:pt x="8444363" y="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269265" y="3569716"/>
            <a:ext cx="18611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2885" marR="255904" indent="144780">
              <a:lnSpc>
                <a:spcPct val="100000"/>
              </a:lnSpc>
              <a:spcBef>
                <a:spcPts val="100"/>
              </a:spcBef>
              <a:tabLst>
                <a:tab pos="965200" algn="l"/>
              </a:tabLst>
            </a:pPr>
            <a:r>
              <a:rPr dirty="0" sz="1000" spc="25">
                <a:solidFill>
                  <a:srgbClr val="FFFFFF"/>
                </a:solidFill>
                <a:latin typeface="Trebuchet MS"/>
                <a:cs typeface="Trebuchet MS"/>
              </a:rPr>
              <a:t>On-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Lift</a:t>
            </a:r>
            <a:r>
              <a:rPr dirty="0" sz="1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1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Shift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Premises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229354" y="3569716"/>
            <a:ext cx="7264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922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Instance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Right-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Sizing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165636" y="3569716"/>
            <a:ext cx="5753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209" marR="5080" indent="-17145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Improved Elasticity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998090" y="3569716"/>
            <a:ext cx="53975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6034" marR="5080" indent="-1397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Measure, Monitor, Improve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810024" y="3569716"/>
            <a:ext cx="15144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0660" marR="5080" indent="-188595">
              <a:lnSpc>
                <a:spcPct val="100000"/>
              </a:lnSpc>
              <a:spcBef>
                <a:spcPts val="100"/>
              </a:spcBef>
              <a:tabLst>
                <a:tab pos="746760" algn="l"/>
                <a:tab pos="899160" algn="l"/>
              </a:tabLst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Optimized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Storage </a:t>
            </a: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EC2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Optimization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217103" y="3566667"/>
            <a:ext cx="7308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1594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Serverless 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Architecture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496558" y="3569716"/>
            <a:ext cx="5543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450" marR="5080" indent="-3175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Managed Services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119143" y="3569716"/>
            <a:ext cx="6261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7145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True</a:t>
            </a:r>
            <a:r>
              <a:rPr dirty="0" sz="1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45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Optimized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000078" y="2370327"/>
            <a:ext cx="867410" cy="41592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5080" indent="80010">
              <a:lnSpc>
                <a:spcPts val="1510"/>
              </a:lnSpc>
              <a:spcBef>
                <a:spcPts val="190"/>
              </a:spcBef>
            </a:pP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True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TCO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comparison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 rot="600000">
            <a:off x="4220260" y="1999673"/>
            <a:ext cx="1979840" cy="165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00"/>
              </a:lnSpc>
            </a:pPr>
            <a:r>
              <a:rPr dirty="0" baseline="6410" sz="1950" spc="-15">
                <a:solidFill>
                  <a:srgbClr val="FFFFFF"/>
                </a:solidFill>
                <a:latin typeface="Trebuchet MS"/>
                <a:cs typeface="Trebuchet MS"/>
              </a:rPr>
              <a:t>Post</a:t>
            </a:r>
            <a:r>
              <a:rPr dirty="0" baseline="6410" sz="1950" spc="-1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baseline="6410" sz="1950" spc="-44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baseline="4273" sz="1950" spc="-44">
                <a:solidFill>
                  <a:srgbClr val="FFFFFF"/>
                </a:solidFill>
                <a:latin typeface="Trebuchet MS"/>
                <a:cs typeface="Trebuchet MS"/>
              </a:rPr>
              <a:t>igration</a:t>
            </a:r>
            <a:r>
              <a:rPr dirty="0" baseline="4273" sz="1950" spc="-1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baseline="2136" sz="1950" spc="-52">
                <a:solidFill>
                  <a:srgbClr val="FFFFFF"/>
                </a:solidFill>
                <a:latin typeface="Trebuchet MS"/>
                <a:cs typeface="Trebuchet MS"/>
              </a:rPr>
              <a:t>cost</a:t>
            </a:r>
            <a:r>
              <a:rPr dirty="0" baseline="2136" sz="1950" spc="-97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baseline="2136" sz="1950" spc="-15">
                <a:solidFill>
                  <a:srgbClr val="FFFFFF"/>
                </a:solidFill>
                <a:latin typeface="Trebuchet MS"/>
                <a:cs typeface="Trebuchet MS"/>
              </a:rPr>
              <a:t>sav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ings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231647" y="1411223"/>
            <a:ext cx="8811895" cy="2859405"/>
            <a:chOff x="231647" y="1411223"/>
            <a:chExt cx="8811895" cy="2859405"/>
          </a:xfrm>
        </p:grpSpPr>
        <p:sp>
          <p:nvSpPr>
            <p:cNvPr id="22" name="object 22" descr=""/>
            <p:cNvSpPr/>
            <p:nvPr/>
          </p:nvSpPr>
          <p:spPr>
            <a:xfrm>
              <a:off x="639933" y="1707770"/>
              <a:ext cx="217804" cy="1742439"/>
            </a:xfrm>
            <a:custGeom>
              <a:avLst/>
              <a:gdLst/>
              <a:ahLst/>
              <a:cxnLst/>
              <a:rect l="l" t="t" r="r" b="b"/>
              <a:pathLst>
                <a:path w="217805" h="1742439">
                  <a:moveTo>
                    <a:pt x="217714" y="0"/>
                  </a:moveTo>
                  <a:lnTo>
                    <a:pt x="0" y="0"/>
                  </a:lnTo>
                  <a:lnTo>
                    <a:pt x="0" y="1742347"/>
                  </a:lnTo>
                  <a:lnTo>
                    <a:pt x="217714" y="1742347"/>
                  </a:lnTo>
                  <a:lnTo>
                    <a:pt x="217714" y="0"/>
                  </a:lnTo>
                  <a:close/>
                </a:path>
              </a:pathLst>
            </a:custGeom>
            <a:solidFill>
              <a:srgbClr val="F5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442206" y="1963275"/>
              <a:ext cx="217804" cy="1496060"/>
            </a:xfrm>
            <a:custGeom>
              <a:avLst/>
              <a:gdLst/>
              <a:ahLst/>
              <a:cxnLst/>
              <a:rect l="l" t="t" r="r" b="b"/>
              <a:pathLst>
                <a:path w="217805" h="1496060">
                  <a:moveTo>
                    <a:pt x="217713" y="0"/>
                  </a:moveTo>
                  <a:lnTo>
                    <a:pt x="0" y="0"/>
                  </a:lnTo>
                  <a:lnTo>
                    <a:pt x="0" y="1495635"/>
                  </a:lnTo>
                  <a:lnTo>
                    <a:pt x="217713" y="1495635"/>
                  </a:lnTo>
                  <a:lnTo>
                    <a:pt x="217713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518967" y="1963276"/>
              <a:ext cx="217804" cy="197485"/>
            </a:xfrm>
            <a:custGeom>
              <a:avLst/>
              <a:gdLst/>
              <a:ahLst/>
              <a:cxnLst/>
              <a:rect l="l" t="t" r="r" b="b"/>
              <a:pathLst>
                <a:path w="217805" h="197485">
                  <a:moveTo>
                    <a:pt x="0" y="0"/>
                  </a:moveTo>
                  <a:lnTo>
                    <a:pt x="217714" y="0"/>
                  </a:lnTo>
                  <a:lnTo>
                    <a:pt x="217714" y="197146"/>
                  </a:lnTo>
                  <a:lnTo>
                    <a:pt x="0" y="19714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348117" y="2160422"/>
              <a:ext cx="217804" cy="197485"/>
            </a:xfrm>
            <a:custGeom>
              <a:avLst/>
              <a:gdLst/>
              <a:ahLst/>
              <a:cxnLst/>
              <a:rect l="l" t="t" r="r" b="b"/>
              <a:pathLst>
                <a:path w="217804" h="197485">
                  <a:moveTo>
                    <a:pt x="0" y="0"/>
                  </a:moveTo>
                  <a:lnTo>
                    <a:pt x="217714" y="0"/>
                  </a:lnTo>
                  <a:lnTo>
                    <a:pt x="217714" y="197146"/>
                  </a:lnTo>
                  <a:lnTo>
                    <a:pt x="0" y="19714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177268" y="2357568"/>
              <a:ext cx="217804" cy="197485"/>
            </a:xfrm>
            <a:custGeom>
              <a:avLst/>
              <a:gdLst/>
              <a:ahLst/>
              <a:cxnLst/>
              <a:rect l="l" t="t" r="r" b="b"/>
              <a:pathLst>
                <a:path w="217804" h="197485">
                  <a:moveTo>
                    <a:pt x="0" y="0"/>
                  </a:moveTo>
                  <a:lnTo>
                    <a:pt x="217714" y="0"/>
                  </a:lnTo>
                  <a:lnTo>
                    <a:pt x="217714" y="197146"/>
                  </a:lnTo>
                  <a:lnTo>
                    <a:pt x="0" y="19714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006418" y="2554715"/>
              <a:ext cx="217804" cy="904240"/>
            </a:xfrm>
            <a:custGeom>
              <a:avLst/>
              <a:gdLst/>
              <a:ahLst/>
              <a:cxnLst/>
              <a:rect l="l" t="t" r="r" b="b"/>
              <a:pathLst>
                <a:path w="217804" h="904239">
                  <a:moveTo>
                    <a:pt x="217713" y="0"/>
                  </a:moveTo>
                  <a:lnTo>
                    <a:pt x="0" y="0"/>
                  </a:lnTo>
                  <a:lnTo>
                    <a:pt x="0" y="904195"/>
                  </a:lnTo>
                  <a:lnTo>
                    <a:pt x="217713" y="904195"/>
                  </a:lnTo>
                  <a:lnTo>
                    <a:pt x="217713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835569" y="2554715"/>
              <a:ext cx="217804" cy="197485"/>
            </a:xfrm>
            <a:custGeom>
              <a:avLst/>
              <a:gdLst/>
              <a:ahLst/>
              <a:cxnLst/>
              <a:rect l="l" t="t" r="r" b="b"/>
              <a:pathLst>
                <a:path w="217804" h="197485">
                  <a:moveTo>
                    <a:pt x="0" y="0"/>
                  </a:moveTo>
                  <a:lnTo>
                    <a:pt x="217714" y="0"/>
                  </a:lnTo>
                  <a:lnTo>
                    <a:pt x="217714" y="197146"/>
                  </a:lnTo>
                  <a:lnTo>
                    <a:pt x="0" y="19714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664720" y="2768841"/>
              <a:ext cx="217804" cy="194945"/>
            </a:xfrm>
            <a:custGeom>
              <a:avLst/>
              <a:gdLst/>
              <a:ahLst/>
              <a:cxnLst/>
              <a:rect l="l" t="t" r="r" b="b"/>
              <a:pathLst>
                <a:path w="217804" h="194944">
                  <a:moveTo>
                    <a:pt x="0" y="0"/>
                  </a:moveTo>
                  <a:lnTo>
                    <a:pt x="217714" y="0"/>
                  </a:lnTo>
                  <a:lnTo>
                    <a:pt x="217714" y="194356"/>
                  </a:lnTo>
                  <a:lnTo>
                    <a:pt x="0" y="19435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493871" y="2982967"/>
              <a:ext cx="217804" cy="197485"/>
            </a:xfrm>
            <a:custGeom>
              <a:avLst/>
              <a:gdLst/>
              <a:ahLst/>
              <a:cxnLst/>
              <a:rect l="l" t="t" r="r" b="b"/>
              <a:pathLst>
                <a:path w="217804" h="197485">
                  <a:moveTo>
                    <a:pt x="0" y="0"/>
                  </a:moveTo>
                  <a:lnTo>
                    <a:pt x="217714" y="0"/>
                  </a:lnTo>
                  <a:lnTo>
                    <a:pt x="217714" y="197143"/>
                  </a:lnTo>
                  <a:lnTo>
                    <a:pt x="0" y="19714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8323023" y="2982967"/>
              <a:ext cx="217804" cy="476250"/>
            </a:xfrm>
            <a:custGeom>
              <a:avLst/>
              <a:gdLst/>
              <a:ahLst/>
              <a:cxnLst/>
              <a:rect l="l" t="t" r="r" b="b"/>
              <a:pathLst>
                <a:path w="217804" h="476250">
                  <a:moveTo>
                    <a:pt x="217713" y="0"/>
                  </a:moveTo>
                  <a:lnTo>
                    <a:pt x="0" y="0"/>
                  </a:lnTo>
                  <a:lnTo>
                    <a:pt x="0" y="475943"/>
                  </a:lnTo>
                  <a:lnTo>
                    <a:pt x="217713" y="475943"/>
                  </a:lnTo>
                  <a:lnTo>
                    <a:pt x="217713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735586" y="1875458"/>
              <a:ext cx="4976495" cy="901065"/>
            </a:xfrm>
            <a:custGeom>
              <a:avLst/>
              <a:gdLst/>
              <a:ahLst/>
              <a:cxnLst/>
              <a:rect l="l" t="t" r="r" b="b"/>
              <a:pathLst>
                <a:path w="4976495" h="901064">
                  <a:moveTo>
                    <a:pt x="2188" y="0"/>
                  </a:moveTo>
                  <a:lnTo>
                    <a:pt x="0" y="12510"/>
                  </a:lnTo>
                  <a:lnTo>
                    <a:pt x="37531" y="19074"/>
                  </a:lnTo>
                  <a:lnTo>
                    <a:pt x="39719" y="6564"/>
                  </a:lnTo>
                  <a:lnTo>
                    <a:pt x="2188" y="0"/>
                  </a:lnTo>
                  <a:close/>
                </a:path>
                <a:path w="4976495" h="901064">
                  <a:moveTo>
                    <a:pt x="52228" y="8752"/>
                  </a:moveTo>
                  <a:lnTo>
                    <a:pt x="50040" y="21262"/>
                  </a:lnTo>
                  <a:lnTo>
                    <a:pt x="87571" y="27826"/>
                  </a:lnTo>
                  <a:lnTo>
                    <a:pt x="89759" y="15317"/>
                  </a:lnTo>
                  <a:lnTo>
                    <a:pt x="52228" y="8752"/>
                  </a:lnTo>
                  <a:close/>
                </a:path>
                <a:path w="4976495" h="901064">
                  <a:moveTo>
                    <a:pt x="102269" y="17505"/>
                  </a:moveTo>
                  <a:lnTo>
                    <a:pt x="100081" y="30015"/>
                  </a:lnTo>
                  <a:lnTo>
                    <a:pt x="137610" y="36579"/>
                  </a:lnTo>
                  <a:lnTo>
                    <a:pt x="139799" y="24069"/>
                  </a:lnTo>
                  <a:lnTo>
                    <a:pt x="102269" y="17505"/>
                  </a:lnTo>
                  <a:close/>
                </a:path>
                <a:path w="4976495" h="901064">
                  <a:moveTo>
                    <a:pt x="152309" y="26257"/>
                  </a:moveTo>
                  <a:lnTo>
                    <a:pt x="150121" y="38768"/>
                  </a:lnTo>
                  <a:lnTo>
                    <a:pt x="187651" y="45332"/>
                  </a:lnTo>
                  <a:lnTo>
                    <a:pt x="189839" y="32821"/>
                  </a:lnTo>
                  <a:lnTo>
                    <a:pt x="152309" y="26257"/>
                  </a:lnTo>
                  <a:close/>
                </a:path>
                <a:path w="4976495" h="901064">
                  <a:moveTo>
                    <a:pt x="202350" y="35010"/>
                  </a:moveTo>
                  <a:lnTo>
                    <a:pt x="200162" y="47519"/>
                  </a:lnTo>
                  <a:lnTo>
                    <a:pt x="237691" y="54084"/>
                  </a:lnTo>
                  <a:lnTo>
                    <a:pt x="239880" y="41574"/>
                  </a:lnTo>
                  <a:lnTo>
                    <a:pt x="202350" y="35010"/>
                  </a:lnTo>
                  <a:close/>
                </a:path>
                <a:path w="4976495" h="901064">
                  <a:moveTo>
                    <a:pt x="252389" y="43762"/>
                  </a:moveTo>
                  <a:lnTo>
                    <a:pt x="250202" y="56272"/>
                  </a:lnTo>
                  <a:lnTo>
                    <a:pt x="287732" y="62837"/>
                  </a:lnTo>
                  <a:lnTo>
                    <a:pt x="289920" y="50326"/>
                  </a:lnTo>
                  <a:lnTo>
                    <a:pt x="252389" y="43762"/>
                  </a:lnTo>
                  <a:close/>
                </a:path>
                <a:path w="4976495" h="901064">
                  <a:moveTo>
                    <a:pt x="302430" y="52514"/>
                  </a:moveTo>
                  <a:lnTo>
                    <a:pt x="300241" y="65025"/>
                  </a:lnTo>
                  <a:lnTo>
                    <a:pt x="337773" y="71589"/>
                  </a:lnTo>
                  <a:lnTo>
                    <a:pt x="339961" y="59079"/>
                  </a:lnTo>
                  <a:lnTo>
                    <a:pt x="302430" y="52514"/>
                  </a:lnTo>
                  <a:close/>
                </a:path>
                <a:path w="4976495" h="901064">
                  <a:moveTo>
                    <a:pt x="352470" y="61267"/>
                  </a:moveTo>
                  <a:lnTo>
                    <a:pt x="350282" y="73776"/>
                  </a:lnTo>
                  <a:lnTo>
                    <a:pt x="387813" y="80341"/>
                  </a:lnTo>
                  <a:lnTo>
                    <a:pt x="390001" y="67831"/>
                  </a:lnTo>
                  <a:lnTo>
                    <a:pt x="352470" y="61267"/>
                  </a:lnTo>
                  <a:close/>
                </a:path>
                <a:path w="4976495" h="901064">
                  <a:moveTo>
                    <a:pt x="402511" y="70020"/>
                  </a:moveTo>
                  <a:lnTo>
                    <a:pt x="400323" y="82529"/>
                  </a:lnTo>
                  <a:lnTo>
                    <a:pt x="437852" y="89094"/>
                  </a:lnTo>
                  <a:lnTo>
                    <a:pt x="440041" y="76583"/>
                  </a:lnTo>
                  <a:lnTo>
                    <a:pt x="402511" y="70020"/>
                  </a:lnTo>
                  <a:close/>
                </a:path>
                <a:path w="4976495" h="901064">
                  <a:moveTo>
                    <a:pt x="452551" y="78771"/>
                  </a:moveTo>
                  <a:lnTo>
                    <a:pt x="450363" y="91282"/>
                  </a:lnTo>
                  <a:lnTo>
                    <a:pt x="487893" y="97847"/>
                  </a:lnTo>
                  <a:lnTo>
                    <a:pt x="490081" y="85336"/>
                  </a:lnTo>
                  <a:lnTo>
                    <a:pt x="452551" y="78771"/>
                  </a:lnTo>
                  <a:close/>
                </a:path>
                <a:path w="4976495" h="901064">
                  <a:moveTo>
                    <a:pt x="502592" y="87524"/>
                  </a:moveTo>
                  <a:lnTo>
                    <a:pt x="500404" y="100034"/>
                  </a:lnTo>
                  <a:lnTo>
                    <a:pt x="537933" y="106598"/>
                  </a:lnTo>
                  <a:lnTo>
                    <a:pt x="540122" y="94089"/>
                  </a:lnTo>
                  <a:lnTo>
                    <a:pt x="502592" y="87524"/>
                  </a:lnTo>
                  <a:close/>
                </a:path>
                <a:path w="4976495" h="901064">
                  <a:moveTo>
                    <a:pt x="552632" y="96277"/>
                  </a:moveTo>
                  <a:lnTo>
                    <a:pt x="550444" y="108786"/>
                  </a:lnTo>
                  <a:lnTo>
                    <a:pt x="587974" y="115351"/>
                  </a:lnTo>
                  <a:lnTo>
                    <a:pt x="590162" y="102840"/>
                  </a:lnTo>
                  <a:lnTo>
                    <a:pt x="552632" y="96277"/>
                  </a:lnTo>
                  <a:close/>
                </a:path>
                <a:path w="4976495" h="901064">
                  <a:moveTo>
                    <a:pt x="602672" y="105029"/>
                  </a:moveTo>
                  <a:lnTo>
                    <a:pt x="600483" y="117539"/>
                  </a:lnTo>
                  <a:lnTo>
                    <a:pt x="638014" y="124104"/>
                  </a:lnTo>
                  <a:lnTo>
                    <a:pt x="640203" y="111593"/>
                  </a:lnTo>
                  <a:lnTo>
                    <a:pt x="602672" y="105029"/>
                  </a:lnTo>
                  <a:close/>
                </a:path>
                <a:path w="4976495" h="901064">
                  <a:moveTo>
                    <a:pt x="652712" y="113781"/>
                  </a:moveTo>
                  <a:lnTo>
                    <a:pt x="650524" y="126291"/>
                  </a:lnTo>
                  <a:lnTo>
                    <a:pt x="688055" y="132855"/>
                  </a:lnTo>
                  <a:lnTo>
                    <a:pt x="690243" y="120346"/>
                  </a:lnTo>
                  <a:lnTo>
                    <a:pt x="652712" y="113781"/>
                  </a:lnTo>
                  <a:close/>
                </a:path>
                <a:path w="4976495" h="901064">
                  <a:moveTo>
                    <a:pt x="702753" y="122534"/>
                  </a:moveTo>
                  <a:lnTo>
                    <a:pt x="700565" y="135044"/>
                  </a:lnTo>
                  <a:lnTo>
                    <a:pt x="738094" y="141608"/>
                  </a:lnTo>
                  <a:lnTo>
                    <a:pt x="740282" y="129098"/>
                  </a:lnTo>
                  <a:lnTo>
                    <a:pt x="702753" y="122534"/>
                  </a:lnTo>
                  <a:close/>
                </a:path>
                <a:path w="4976495" h="901064">
                  <a:moveTo>
                    <a:pt x="752793" y="131286"/>
                  </a:moveTo>
                  <a:lnTo>
                    <a:pt x="750605" y="143797"/>
                  </a:lnTo>
                  <a:lnTo>
                    <a:pt x="788135" y="150361"/>
                  </a:lnTo>
                  <a:lnTo>
                    <a:pt x="790323" y="137850"/>
                  </a:lnTo>
                  <a:lnTo>
                    <a:pt x="752793" y="131286"/>
                  </a:lnTo>
                  <a:close/>
                </a:path>
                <a:path w="4976495" h="901064">
                  <a:moveTo>
                    <a:pt x="802834" y="140039"/>
                  </a:moveTo>
                  <a:lnTo>
                    <a:pt x="800646" y="152548"/>
                  </a:lnTo>
                  <a:lnTo>
                    <a:pt x="838175" y="159113"/>
                  </a:lnTo>
                  <a:lnTo>
                    <a:pt x="840364" y="146603"/>
                  </a:lnTo>
                  <a:lnTo>
                    <a:pt x="802834" y="140039"/>
                  </a:lnTo>
                  <a:close/>
                </a:path>
                <a:path w="4976495" h="901064">
                  <a:moveTo>
                    <a:pt x="852873" y="148791"/>
                  </a:moveTo>
                  <a:lnTo>
                    <a:pt x="850686" y="161301"/>
                  </a:lnTo>
                  <a:lnTo>
                    <a:pt x="888216" y="167866"/>
                  </a:lnTo>
                  <a:lnTo>
                    <a:pt x="890404" y="155355"/>
                  </a:lnTo>
                  <a:lnTo>
                    <a:pt x="852873" y="148791"/>
                  </a:lnTo>
                  <a:close/>
                </a:path>
                <a:path w="4976495" h="901064">
                  <a:moveTo>
                    <a:pt x="902914" y="157543"/>
                  </a:moveTo>
                  <a:lnTo>
                    <a:pt x="900725" y="170054"/>
                  </a:lnTo>
                  <a:lnTo>
                    <a:pt x="938256" y="176618"/>
                  </a:lnTo>
                  <a:lnTo>
                    <a:pt x="940445" y="164108"/>
                  </a:lnTo>
                  <a:lnTo>
                    <a:pt x="902914" y="157543"/>
                  </a:lnTo>
                  <a:close/>
                </a:path>
                <a:path w="4976495" h="901064">
                  <a:moveTo>
                    <a:pt x="952954" y="166296"/>
                  </a:moveTo>
                  <a:lnTo>
                    <a:pt x="950766" y="178805"/>
                  </a:lnTo>
                  <a:lnTo>
                    <a:pt x="988297" y="185370"/>
                  </a:lnTo>
                  <a:lnTo>
                    <a:pt x="990484" y="172860"/>
                  </a:lnTo>
                  <a:lnTo>
                    <a:pt x="952954" y="166296"/>
                  </a:lnTo>
                  <a:close/>
                </a:path>
                <a:path w="4976495" h="901064">
                  <a:moveTo>
                    <a:pt x="1002995" y="175049"/>
                  </a:moveTo>
                  <a:lnTo>
                    <a:pt x="1000806" y="187558"/>
                  </a:lnTo>
                  <a:lnTo>
                    <a:pt x="1038336" y="194123"/>
                  </a:lnTo>
                  <a:lnTo>
                    <a:pt x="1040524" y="181612"/>
                  </a:lnTo>
                  <a:lnTo>
                    <a:pt x="1002995" y="175049"/>
                  </a:lnTo>
                  <a:close/>
                </a:path>
                <a:path w="4976495" h="901064">
                  <a:moveTo>
                    <a:pt x="1053035" y="183800"/>
                  </a:moveTo>
                  <a:lnTo>
                    <a:pt x="1050847" y="196311"/>
                  </a:lnTo>
                  <a:lnTo>
                    <a:pt x="1088377" y="202876"/>
                  </a:lnTo>
                  <a:lnTo>
                    <a:pt x="1090565" y="190365"/>
                  </a:lnTo>
                  <a:lnTo>
                    <a:pt x="1053035" y="183800"/>
                  </a:lnTo>
                  <a:close/>
                </a:path>
                <a:path w="4976495" h="901064">
                  <a:moveTo>
                    <a:pt x="1103076" y="192553"/>
                  </a:moveTo>
                  <a:lnTo>
                    <a:pt x="1100888" y="205063"/>
                  </a:lnTo>
                  <a:lnTo>
                    <a:pt x="1138417" y="211627"/>
                  </a:lnTo>
                  <a:lnTo>
                    <a:pt x="1140606" y="199118"/>
                  </a:lnTo>
                  <a:lnTo>
                    <a:pt x="1103076" y="192553"/>
                  </a:lnTo>
                  <a:close/>
                </a:path>
                <a:path w="4976495" h="901064">
                  <a:moveTo>
                    <a:pt x="1153115" y="201306"/>
                  </a:moveTo>
                  <a:lnTo>
                    <a:pt x="1150928" y="213815"/>
                  </a:lnTo>
                  <a:lnTo>
                    <a:pt x="1188458" y="220380"/>
                  </a:lnTo>
                  <a:lnTo>
                    <a:pt x="1190646" y="207869"/>
                  </a:lnTo>
                  <a:lnTo>
                    <a:pt x="1153115" y="201306"/>
                  </a:lnTo>
                  <a:close/>
                </a:path>
                <a:path w="4976495" h="901064">
                  <a:moveTo>
                    <a:pt x="1203156" y="210057"/>
                  </a:moveTo>
                  <a:lnTo>
                    <a:pt x="1200967" y="222568"/>
                  </a:lnTo>
                  <a:lnTo>
                    <a:pt x="1238498" y="229133"/>
                  </a:lnTo>
                  <a:lnTo>
                    <a:pt x="1240687" y="216622"/>
                  </a:lnTo>
                  <a:lnTo>
                    <a:pt x="1203156" y="210057"/>
                  </a:lnTo>
                  <a:close/>
                </a:path>
                <a:path w="4976495" h="901064">
                  <a:moveTo>
                    <a:pt x="1253196" y="218810"/>
                  </a:moveTo>
                  <a:lnTo>
                    <a:pt x="1251008" y="231320"/>
                  </a:lnTo>
                  <a:lnTo>
                    <a:pt x="1288539" y="237884"/>
                  </a:lnTo>
                  <a:lnTo>
                    <a:pt x="1290727" y="225375"/>
                  </a:lnTo>
                  <a:lnTo>
                    <a:pt x="1253196" y="218810"/>
                  </a:lnTo>
                  <a:close/>
                </a:path>
                <a:path w="4976495" h="901064">
                  <a:moveTo>
                    <a:pt x="1303237" y="227563"/>
                  </a:moveTo>
                  <a:lnTo>
                    <a:pt x="1301048" y="240073"/>
                  </a:lnTo>
                  <a:lnTo>
                    <a:pt x="1338580" y="246637"/>
                  </a:lnTo>
                  <a:lnTo>
                    <a:pt x="1340766" y="234127"/>
                  </a:lnTo>
                  <a:lnTo>
                    <a:pt x="1303237" y="227563"/>
                  </a:lnTo>
                  <a:close/>
                </a:path>
                <a:path w="4976495" h="901064">
                  <a:moveTo>
                    <a:pt x="1353277" y="236315"/>
                  </a:moveTo>
                  <a:lnTo>
                    <a:pt x="1351089" y="248826"/>
                  </a:lnTo>
                  <a:lnTo>
                    <a:pt x="1388619" y="255390"/>
                  </a:lnTo>
                  <a:lnTo>
                    <a:pt x="1390807" y="242879"/>
                  </a:lnTo>
                  <a:lnTo>
                    <a:pt x="1353277" y="236315"/>
                  </a:lnTo>
                  <a:close/>
                </a:path>
                <a:path w="4976495" h="901064">
                  <a:moveTo>
                    <a:pt x="1403318" y="245068"/>
                  </a:moveTo>
                  <a:lnTo>
                    <a:pt x="1401130" y="257577"/>
                  </a:lnTo>
                  <a:lnTo>
                    <a:pt x="1438659" y="264142"/>
                  </a:lnTo>
                  <a:lnTo>
                    <a:pt x="1440848" y="251632"/>
                  </a:lnTo>
                  <a:lnTo>
                    <a:pt x="1403318" y="245068"/>
                  </a:lnTo>
                  <a:close/>
                </a:path>
                <a:path w="4976495" h="901064">
                  <a:moveTo>
                    <a:pt x="1453358" y="253820"/>
                  </a:moveTo>
                  <a:lnTo>
                    <a:pt x="1451170" y="266330"/>
                  </a:lnTo>
                  <a:lnTo>
                    <a:pt x="1488700" y="272895"/>
                  </a:lnTo>
                  <a:lnTo>
                    <a:pt x="1490888" y="260384"/>
                  </a:lnTo>
                  <a:lnTo>
                    <a:pt x="1453358" y="253820"/>
                  </a:lnTo>
                  <a:close/>
                </a:path>
                <a:path w="4976495" h="901064">
                  <a:moveTo>
                    <a:pt x="1503399" y="262572"/>
                  </a:moveTo>
                  <a:lnTo>
                    <a:pt x="1501211" y="275083"/>
                  </a:lnTo>
                  <a:lnTo>
                    <a:pt x="1538740" y="281647"/>
                  </a:lnTo>
                  <a:lnTo>
                    <a:pt x="1540929" y="269137"/>
                  </a:lnTo>
                  <a:lnTo>
                    <a:pt x="1503399" y="262572"/>
                  </a:lnTo>
                  <a:close/>
                </a:path>
                <a:path w="4976495" h="901064">
                  <a:moveTo>
                    <a:pt x="1553438" y="271325"/>
                  </a:moveTo>
                  <a:lnTo>
                    <a:pt x="1551251" y="283834"/>
                  </a:lnTo>
                  <a:lnTo>
                    <a:pt x="1588781" y="290399"/>
                  </a:lnTo>
                  <a:lnTo>
                    <a:pt x="1590969" y="277889"/>
                  </a:lnTo>
                  <a:lnTo>
                    <a:pt x="1553438" y="271325"/>
                  </a:lnTo>
                  <a:close/>
                </a:path>
                <a:path w="4976495" h="901064">
                  <a:moveTo>
                    <a:pt x="1603479" y="280078"/>
                  </a:moveTo>
                  <a:lnTo>
                    <a:pt x="1601290" y="292587"/>
                  </a:lnTo>
                  <a:lnTo>
                    <a:pt x="1638821" y="299152"/>
                  </a:lnTo>
                  <a:lnTo>
                    <a:pt x="1641010" y="286641"/>
                  </a:lnTo>
                  <a:lnTo>
                    <a:pt x="1603479" y="280078"/>
                  </a:lnTo>
                  <a:close/>
                </a:path>
                <a:path w="4976495" h="901064">
                  <a:moveTo>
                    <a:pt x="1653519" y="288829"/>
                  </a:moveTo>
                  <a:lnTo>
                    <a:pt x="1651331" y="301340"/>
                  </a:lnTo>
                  <a:lnTo>
                    <a:pt x="1688862" y="307905"/>
                  </a:lnTo>
                  <a:lnTo>
                    <a:pt x="1691050" y="295394"/>
                  </a:lnTo>
                  <a:lnTo>
                    <a:pt x="1653519" y="288829"/>
                  </a:lnTo>
                  <a:close/>
                </a:path>
                <a:path w="4976495" h="901064">
                  <a:moveTo>
                    <a:pt x="1703560" y="297582"/>
                  </a:moveTo>
                  <a:lnTo>
                    <a:pt x="1701372" y="310092"/>
                  </a:lnTo>
                  <a:lnTo>
                    <a:pt x="1738903" y="316656"/>
                  </a:lnTo>
                  <a:lnTo>
                    <a:pt x="1741089" y="304147"/>
                  </a:lnTo>
                  <a:lnTo>
                    <a:pt x="1703560" y="297582"/>
                  </a:lnTo>
                  <a:close/>
                </a:path>
                <a:path w="4976495" h="901064">
                  <a:moveTo>
                    <a:pt x="1753600" y="306335"/>
                  </a:moveTo>
                  <a:lnTo>
                    <a:pt x="1751412" y="318844"/>
                  </a:lnTo>
                  <a:lnTo>
                    <a:pt x="1788942" y="325409"/>
                  </a:lnTo>
                  <a:lnTo>
                    <a:pt x="1791130" y="312898"/>
                  </a:lnTo>
                  <a:lnTo>
                    <a:pt x="1753600" y="306335"/>
                  </a:lnTo>
                  <a:close/>
                </a:path>
                <a:path w="4976495" h="901064">
                  <a:moveTo>
                    <a:pt x="1803641" y="315087"/>
                  </a:moveTo>
                  <a:lnTo>
                    <a:pt x="1801453" y="327597"/>
                  </a:lnTo>
                  <a:lnTo>
                    <a:pt x="1838982" y="334162"/>
                  </a:lnTo>
                  <a:lnTo>
                    <a:pt x="1841171" y="321651"/>
                  </a:lnTo>
                  <a:lnTo>
                    <a:pt x="1803641" y="315087"/>
                  </a:lnTo>
                  <a:close/>
                </a:path>
                <a:path w="4976495" h="901064">
                  <a:moveTo>
                    <a:pt x="1853681" y="323839"/>
                  </a:moveTo>
                  <a:lnTo>
                    <a:pt x="1851493" y="336349"/>
                  </a:lnTo>
                  <a:lnTo>
                    <a:pt x="1889023" y="342913"/>
                  </a:lnTo>
                  <a:lnTo>
                    <a:pt x="1891211" y="330404"/>
                  </a:lnTo>
                  <a:lnTo>
                    <a:pt x="1853681" y="323839"/>
                  </a:lnTo>
                  <a:close/>
                </a:path>
                <a:path w="4976495" h="901064">
                  <a:moveTo>
                    <a:pt x="1903722" y="332592"/>
                  </a:moveTo>
                  <a:lnTo>
                    <a:pt x="1901534" y="345102"/>
                  </a:lnTo>
                  <a:lnTo>
                    <a:pt x="1939063" y="351666"/>
                  </a:lnTo>
                  <a:lnTo>
                    <a:pt x="1941252" y="339156"/>
                  </a:lnTo>
                  <a:lnTo>
                    <a:pt x="1903722" y="332592"/>
                  </a:lnTo>
                  <a:close/>
                </a:path>
                <a:path w="4976495" h="901064">
                  <a:moveTo>
                    <a:pt x="1953761" y="341344"/>
                  </a:moveTo>
                  <a:lnTo>
                    <a:pt x="1951574" y="353855"/>
                  </a:lnTo>
                  <a:lnTo>
                    <a:pt x="1989104" y="360418"/>
                  </a:lnTo>
                  <a:lnTo>
                    <a:pt x="1991292" y="347908"/>
                  </a:lnTo>
                  <a:lnTo>
                    <a:pt x="1953761" y="341344"/>
                  </a:lnTo>
                  <a:close/>
                </a:path>
                <a:path w="4976495" h="901064">
                  <a:moveTo>
                    <a:pt x="2003802" y="350097"/>
                  </a:moveTo>
                  <a:lnTo>
                    <a:pt x="2001613" y="362606"/>
                  </a:lnTo>
                  <a:lnTo>
                    <a:pt x="2039145" y="369171"/>
                  </a:lnTo>
                  <a:lnTo>
                    <a:pt x="2041333" y="356661"/>
                  </a:lnTo>
                  <a:lnTo>
                    <a:pt x="2003802" y="350097"/>
                  </a:lnTo>
                  <a:close/>
                </a:path>
                <a:path w="4976495" h="901064">
                  <a:moveTo>
                    <a:pt x="2053842" y="358849"/>
                  </a:moveTo>
                  <a:lnTo>
                    <a:pt x="2051654" y="371359"/>
                  </a:lnTo>
                  <a:lnTo>
                    <a:pt x="2089185" y="377924"/>
                  </a:lnTo>
                  <a:lnTo>
                    <a:pt x="2091372" y="365413"/>
                  </a:lnTo>
                  <a:lnTo>
                    <a:pt x="2053842" y="358849"/>
                  </a:lnTo>
                  <a:close/>
                </a:path>
                <a:path w="4976495" h="901064">
                  <a:moveTo>
                    <a:pt x="2103883" y="367601"/>
                  </a:moveTo>
                  <a:lnTo>
                    <a:pt x="2101695" y="380112"/>
                  </a:lnTo>
                  <a:lnTo>
                    <a:pt x="2139226" y="386675"/>
                  </a:lnTo>
                  <a:lnTo>
                    <a:pt x="2141413" y="374166"/>
                  </a:lnTo>
                  <a:lnTo>
                    <a:pt x="2103883" y="367601"/>
                  </a:lnTo>
                  <a:close/>
                </a:path>
                <a:path w="4976495" h="901064">
                  <a:moveTo>
                    <a:pt x="2153923" y="376354"/>
                  </a:moveTo>
                  <a:lnTo>
                    <a:pt x="2151735" y="388863"/>
                  </a:lnTo>
                  <a:lnTo>
                    <a:pt x="2189265" y="395428"/>
                  </a:lnTo>
                  <a:lnTo>
                    <a:pt x="2191453" y="382918"/>
                  </a:lnTo>
                  <a:lnTo>
                    <a:pt x="2153923" y="376354"/>
                  </a:lnTo>
                  <a:close/>
                </a:path>
                <a:path w="4976495" h="901064">
                  <a:moveTo>
                    <a:pt x="2203964" y="385107"/>
                  </a:moveTo>
                  <a:lnTo>
                    <a:pt x="2201776" y="397616"/>
                  </a:lnTo>
                  <a:lnTo>
                    <a:pt x="2239305" y="404181"/>
                  </a:lnTo>
                  <a:lnTo>
                    <a:pt x="2241494" y="391670"/>
                  </a:lnTo>
                  <a:lnTo>
                    <a:pt x="2203964" y="385107"/>
                  </a:lnTo>
                  <a:close/>
                </a:path>
                <a:path w="4976495" h="901064">
                  <a:moveTo>
                    <a:pt x="2254003" y="393858"/>
                  </a:moveTo>
                  <a:lnTo>
                    <a:pt x="2251815" y="406369"/>
                  </a:lnTo>
                  <a:lnTo>
                    <a:pt x="2289346" y="412932"/>
                  </a:lnTo>
                  <a:lnTo>
                    <a:pt x="2291534" y="400423"/>
                  </a:lnTo>
                  <a:lnTo>
                    <a:pt x="2254003" y="393858"/>
                  </a:lnTo>
                  <a:close/>
                </a:path>
                <a:path w="4976495" h="901064">
                  <a:moveTo>
                    <a:pt x="2304044" y="402611"/>
                  </a:moveTo>
                  <a:lnTo>
                    <a:pt x="2301855" y="415121"/>
                  </a:lnTo>
                  <a:lnTo>
                    <a:pt x="2339386" y="421685"/>
                  </a:lnTo>
                  <a:lnTo>
                    <a:pt x="2341573" y="409176"/>
                  </a:lnTo>
                  <a:lnTo>
                    <a:pt x="2304044" y="402611"/>
                  </a:lnTo>
                  <a:close/>
                </a:path>
                <a:path w="4976495" h="901064">
                  <a:moveTo>
                    <a:pt x="2354084" y="411364"/>
                  </a:moveTo>
                  <a:lnTo>
                    <a:pt x="2351896" y="423873"/>
                  </a:lnTo>
                  <a:lnTo>
                    <a:pt x="2389426" y="430438"/>
                  </a:lnTo>
                  <a:lnTo>
                    <a:pt x="2391614" y="417927"/>
                  </a:lnTo>
                  <a:lnTo>
                    <a:pt x="2354084" y="411364"/>
                  </a:lnTo>
                  <a:close/>
                </a:path>
                <a:path w="4976495" h="901064">
                  <a:moveTo>
                    <a:pt x="2404125" y="420115"/>
                  </a:moveTo>
                  <a:lnTo>
                    <a:pt x="2401937" y="432626"/>
                  </a:lnTo>
                  <a:lnTo>
                    <a:pt x="2439466" y="439190"/>
                  </a:lnTo>
                  <a:lnTo>
                    <a:pt x="2441655" y="426680"/>
                  </a:lnTo>
                  <a:lnTo>
                    <a:pt x="2404125" y="420115"/>
                  </a:lnTo>
                  <a:close/>
                </a:path>
                <a:path w="4976495" h="901064">
                  <a:moveTo>
                    <a:pt x="2454164" y="428868"/>
                  </a:moveTo>
                  <a:lnTo>
                    <a:pt x="2451977" y="441378"/>
                  </a:lnTo>
                  <a:lnTo>
                    <a:pt x="2489507" y="447942"/>
                  </a:lnTo>
                  <a:lnTo>
                    <a:pt x="2491695" y="435433"/>
                  </a:lnTo>
                  <a:lnTo>
                    <a:pt x="2454164" y="428868"/>
                  </a:lnTo>
                  <a:close/>
                </a:path>
                <a:path w="4976495" h="901064">
                  <a:moveTo>
                    <a:pt x="2504205" y="437621"/>
                  </a:moveTo>
                  <a:lnTo>
                    <a:pt x="2502016" y="450131"/>
                  </a:lnTo>
                  <a:lnTo>
                    <a:pt x="2539547" y="456695"/>
                  </a:lnTo>
                  <a:lnTo>
                    <a:pt x="2541736" y="444185"/>
                  </a:lnTo>
                  <a:lnTo>
                    <a:pt x="2504205" y="437621"/>
                  </a:lnTo>
                  <a:close/>
                </a:path>
                <a:path w="4976495" h="901064">
                  <a:moveTo>
                    <a:pt x="2554245" y="446373"/>
                  </a:moveTo>
                  <a:lnTo>
                    <a:pt x="2552057" y="458884"/>
                  </a:lnTo>
                  <a:lnTo>
                    <a:pt x="2589587" y="465447"/>
                  </a:lnTo>
                  <a:lnTo>
                    <a:pt x="2591775" y="452937"/>
                  </a:lnTo>
                  <a:lnTo>
                    <a:pt x="2554245" y="446373"/>
                  </a:lnTo>
                  <a:close/>
                </a:path>
                <a:path w="4976495" h="901064">
                  <a:moveTo>
                    <a:pt x="2604286" y="455126"/>
                  </a:moveTo>
                  <a:lnTo>
                    <a:pt x="2602097" y="467635"/>
                  </a:lnTo>
                  <a:lnTo>
                    <a:pt x="2639627" y="474200"/>
                  </a:lnTo>
                  <a:lnTo>
                    <a:pt x="2641815" y="461690"/>
                  </a:lnTo>
                  <a:lnTo>
                    <a:pt x="2604286" y="455126"/>
                  </a:lnTo>
                  <a:close/>
                </a:path>
                <a:path w="4976495" h="901064">
                  <a:moveTo>
                    <a:pt x="2654325" y="463878"/>
                  </a:moveTo>
                  <a:lnTo>
                    <a:pt x="2652138" y="476388"/>
                  </a:lnTo>
                  <a:lnTo>
                    <a:pt x="2689668" y="482953"/>
                  </a:lnTo>
                  <a:lnTo>
                    <a:pt x="2691856" y="470442"/>
                  </a:lnTo>
                  <a:lnTo>
                    <a:pt x="2654325" y="463878"/>
                  </a:lnTo>
                  <a:close/>
                </a:path>
                <a:path w="4976495" h="901064">
                  <a:moveTo>
                    <a:pt x="2704365" y="472630"/>
                  </a:moveTo>
                  <a:lnTo>
                    <a:pt x="2702177" y="485141"/>
                  </a:lnTo>
                  <a:lnTo>
                    <a:pt x="2739708" y="491704"/>
                  </a:lnTo>
                  <a:lnTo>
                    <a:pt x="2741896" y="479195"/>
                  </a:lnTo>
                  <a:lnTo>
                    <a:pt x="2704365" y="472630"/>
                  </a:lnTo>
                  <a:close/>
                </a:path>
                <a:path w="4976495" h="901064">
                  <a:moveTo>
                    <a:pt x="2754406" y="481383"/>
                  </a:moveTo>
                  <a:lnTo>
                    <a:pt x="2752218" y="493892"/>
                  </a:lnTo>
                  <a:lnTo>
                    <a:pt x="2789749" y="500457"/>
                  </a:lnTo>
                  <a:lnTo>
                    <a:pt x="2791936" y="487947"/>
                  </a:lnTo>
                  <a:lnTo>
                    <a:pt x="2754406" y="481383"/>
                  </a:lnTo>
                  <a:close/>
                </a:path>
                <a:path w="4976495" h="901064">
                  <a:moveTo>
                    <a:pt x="2804447" y="490134"/>
                  </a:moveTo>
                  <a:lnTo>
                    <a:pt x="2802258" y="502645"/>
                  </a:lnTo>
                  <a:lnTo>
                    <a:pt x="2839788" y="509210"/>
                  </a:lnTo>
                  <a:lnTo>
                    <a:pt x="2841976" y="496699"/>
                  </a:lnTo>
                  <a:lnTo>
                    <a:pt x="2804447" y="490134"/>
                  </a:lnTo>
                  <a:close/>
                </a:path>
                <a:path w="4976495" h="901064">
                  <a:moveTo>
                    <a:pt x="2854487" y="498887"/>
                  </a:moveTo>
                  <a:lnTo>
                    <a:pt x="2852299" y="511398"/>
                  </a:lnTo>
                  <a:lnTo>
                    <a:pt x="2889829" y="517961"/>
                  </a:lnTo>
                  <a:lnTo>
                    <a:pt x="2892017" y="505452"/>
                  </a:lnTo>
                  <a:lnTo>
                    <a:pt x="2854487" y="498887"/>
                  </a:lnTo>
                  <a:close/>
                </a:path>
                <a:path w="4976495" h="901064">
                  <a:moveTo>
                    <a:pt x="2904526" y="507640"/>
                  </a:moveTo>
                  <a:lnTo>
                    <a:pt x="2902338" y="520150"/>
                  </a:lnTo>
                  <a:lnTo>
                    <a:pt x="2939869" y="526714"/>
                  </a:lnTo>
                  <a:lnTo>
                    <a:pt x="2942057" y="514205"/>
                  </a:lnTo>
                  <a:lnTo>
                    <a:pt x="2904526" y="507640"/>
                  </a:lnTo>
                  <a:close/>
                </a:path>
                <a:path w="4976495" h="901064">
                  <a:moveTo>
                    <a:pt x="2954567" y="516392"/>
                  </a:moveTo>
                  <a:lnTo>
                    <a:pt x="2952379" y="528902"/>
                  </a:lnTo>
                  <a:lnTo>
                    <a:pt x="2989910" y="535467"/>
                  </a:lnTo>
                  <a:lnTo>
                    <a:pt x="2992097" y="522956"/>
                  </a:lnTo>
                  <a:lnTo>
                    <a:pt x="2954567" y="516392"/>
                  </a:lnTo>
                  <a:close/>
                </a:path>
                <a:path w="4976495" h="901064">
                  <a:moveTo>
                    <a:pt x="3004607" y="525144"/>
                  </a:moveTo>
                  <a:lnTo>
                    <a:pt x="3002419" y="537655"/>
                  </a:lnTo>
                  <a:lnTo>
                    <a:pt x="3039949" y="544219"/>
                  </a:lnTo>
                  <a:lnTo>
                    <a:pt x="3042137" y="531709"/>
                  </a:lnTo>
                  <a:lnTo>
                    <a:pt x="3004607" y="525144"/>
                  </a:lnTo>
                  <a:close/>
                </a:path>
                <a:path w="4976495" h="901064">
                  <a:moveTo>
                    <a:pt x="3054648" y="533897"/>
                  </a:moveTo>
                  <a:lnTo>
                    <a:pt x="3052460" y="546407"/>
                  </a:lnTo>
                  <a:lnTo>
                    <a:pt x="3089990" y="552971"/>
                  </a:lnTo>
                  <a:lnTo>
                    <a:pt x="3092178" y="540462"/>
                  </a:lnTo>
                  <a:lnTo>
                    <a:pt x="3054648" y="533897"/>
                  </a:lnTo>
                  <a:close/>
                </a:path>
                <a:path w="4976495" h="901064">
                  <a:moveTo>
                    <a:pt x="3104687" y="542649"/>
                  </a:moveTo>
                  <a:lnTo>
                    <a:pt x="3102500" y="555160"/>
                  </a:lnTo>
                  <a:lnTo>
                    <a:pt x="3140030" y="561724"/>
                  </a:lnTo>
                  <a:lnTo>
                    <a:pt x="3142218" y="549214"/>
                  </a:lnTo>
                  <a:lnTo>
                    <a:pt x="3104687" y="542649"/>
                  </a:lnTo>
                  <a:close/>
                </a:path>
                <a:path w="4976495" h="901064">
                  <a:moveTo>
                    <a:pt x="3154728" y="551402"/>
                  </a:moveTo>
                  <a:lnTo>
                    <a:pt x="3152540" y="563913"/>
                  </a:lnTo>
                  <a:lnTo>
                    <a:pt x="3190071" y="570476"/>
                  </a:lnTo>
                  <a:lnTo>
                    <a:pt x="3192259" y="557966"/>
                  </a:lnTo>
                  <a:lnTo>
                    <a:pt x="3154728" y="551402"/>
                  </a:lnTo>
                  <a:close/>
                </a:path>
                <a:path w="4976495" h="901064">
                  <a:moveTo>
                    <a:pt x="3204768" y="560155"/>
                  </a:moveTo>
                  <a:lnTo>
                    <a:pt x="3202580" y="572664"/>
                  </a:lnTo>
                  <a:lnTo>
                    <a:pt x="3240110" y="579229"/>
                  </a:lnTo>
                  <a:lnTo>
                    <a:pt x="3242298" y="566719"/>
                  </a:lnTo>
                  <a:lnTo>
                    <a:pt x="3204768" y="560155"/>
                  </a:lnTo>
                  <a:close/>
                </a:path>
                <a:path w="4976495" h="901064">
                  <a:moveTo>
                    <a:pt x="3254809" y="568907"/>
                  </a:moveTo>
                  <a:lnTo>
                    <a:pt x="3252621" y="581417"/>
                  </a:lnTo>
                  <a:lnTo>
                    <a:pt x="3290150" y="587982"/>
                  </a:lnTo>
                  <a:lnTo>
                    <a:pt x="3292339" y="575471"/>
                  </a:lnTo>
                  <a:lnTo>
                    <a:pt x="3254809" y="568907"/>
                  </a:lnTo>
                  <a:close/>
                </a:path>
                <a:path w="4976495" h="901064">
                  <a:moveTo>
                    <a:pt x="3304848" y="577659"/>
                  </a:moveTo>
                  <a:lnTo>
                    <a:pt x="3302661" y="590170"/>
                  </a:lnTo>
                  <a:lnTo>
                    <a:pt x="3340191" y="596733"/>
                  </a:lnTo>
                  <a:lnTo>
                    <a:pt x="3342379" y="584224"/>
                  </a:lnTo>
                  <a:lnTo>
                    <a:pt x="3304848" y="577659"/>
                  </a:lnTo>
                  <a:close/>
                </a:path>
                <a:path w="4976495" h="901064">
                  <a:moveTo>
                    <a:pt x="3354889" y="586412"/>
                  </a:moveTo>
                  <a:lnTo>
                    <a:pt x="3352700" y="598921"/>
                  </a:lnTo>
                  <a:lnTo>
                    <a:pt x="3390231" y="605486"/>
                  </a:lnTo>
                  <a:lnTo>
                    <a:pt x="3392420" y="592976"/>
                  </a:lnTo>
                  <a:lnTo>
                    <a:pt x="3354889" y="586412"/>
                  </a:lnTo>
                  <a:close/>
                </a:path>
                <a:path w="4976495" h="901064">
                  <a:moveTo>
                    <a:pt x="3404929" y="595165"/>
                  </a:moveTo>
                  <a:lnTo>
                    <a:pt x="3402741" y="607674"/>
                  </a:lnTo>
                  <a:lnTo>
                    <a:pt x="3440272" y="614239"/>
                  </a:lnTo>
                  <a:lnTo>
                    <a:pt x="3442459" y="601728"/>
                  </a:lnTo>
                  <a:lnTo>
                    <a:pt x="3404929" y="595165"/>
                  </a:lnTo>
                  <a:close/>
                </a:path>
                <a:path w="4976495" h="901064">
                  <a:moveTo>
                    <a:pt x="3454970" y="603916"/>
                  </a:moveTo>
                  <a:lnTo>
                    <a:pt x="3452782" y="616427"/>
                  </a:lnTo>
                  <a:lnTo>
                    <a:pt x="3490311" y="622992"/>
                  </a:lnTo>
                  <a:lnTo>
                    <a:pt x="3492500" y="610481"/>
                  </a:lnTo>
                  <a:lnTo>
                    <a:pt x="3454970" y="603916"/>
                  </a:lnTo>
                  <a:close/>
                </a:path>
                <a:path w="4976495" h="901064">
                  <a:moveTo>
                    <a:pt x="3505010" y="612669"/>
                  </a:moveTo>
                  <a:lnTo>
                    <a:pt x="3502822" y="625179"/>
                  </a:lnTo>
                  <a:lnTo>
                    <a:pt x="3540352" y="631743"/>
                  </a:lnTo>
                  <a:lnTo>
                    <a:pt x="3542540" y="619234"/>
                  </a:lnTo>
                  <a:lnTo>
                    <a:pt x="3505010" y="612669"/>
                  </a:lnTo>
                  <a:close/>
                </a:path>
                <a:path w="4976495" h="901064">
                  <a:moveTo>
                    <a:pt x="3555050" y="621422"/>
                  </a:moveTo>
                  <a:lnTo>
                    <a:pt x="3552861" y="633931"/>
                  </a:lnTo>
                  <a:lnTo>
                    <a:pt x="3590392" y="640496"/>
                  </a:lnTo>
                  <a:lnTo>
                    <a:pt x="3592581" y="627985"/>
                  </a:lnTo>
                  <a:lnTo>
                    <a:pt x="3555050" y="621422"/>
                  </a:lnTo>
                  <a:close/>
                </a:path>
                <a:path w="4976495" h="901064">
                  <a:moveTo>
                    <a:pt x="3605090" y="630174"/>
                  </a:moveTo>
                  <a:lnTo>
                    <a:pt x="3602902" y="642684"/>
                  </a:lnTo>
                  <a:lnTo>
                    <a:pt x="3640433" y="649249"/>
                  </a:lnTo>
                  <a:lnTo>
                    <a:pt x="3642620" y="636738"/>
                  </a:lnTo>
                  <a:lnTo>
                    <a:pt x="3605090" y="630174"/>
                  </a:lnTo>
                  <a:close/>
                </a:path>
                <a:path w="4976495" h="901064">
                  <a:moveTo>
                    <a:pt x="3655131" y="638926"/>
                  </a:moveTo>
                  <a:lnTo>
                    <a:pt x="3652942" y="651436"/>
                  </a:lnTo>
                  <a:lnTo>
                    <a:pt x="3690472" y="658000"/>
                  </a:lnTo>
                  <a:lnTo>
                    <a:pt x="3692660" y="645491"/>
                  </a:lnTo>
                  <a:lnTo>
                    <a:pt x="3655131" y="638926"/>
                  </a:lnTo>
                  <a:close/>
                </a:path>
                <a:path w="4976495" h="901064">
                  <a:moveTo>
                    <a:pt x="3705171" y="647679"/>
                  </a:moveTo>
                  <a:lnTo>
                    <a:pt x="3702983" y="660189"/>
                  </a:lnTo>
                  <a:lnTo>
                    <a:pt x="3740513" y="666753"/>
                  </a:lnTo>
                  <a:lnTo>
                    <a:pt x="3742701" y="654243"/>
                  </a:lnTo>
                  <a:lnTo>
                    <a:pt x="3705171" y="647679"/>
                  </a:lnTo>
                  <a:close/>
                </a:path>
                <a:path w="4976495" h="901064">
                  <a:moveTo>
                    <a:pt x="3755210" y="656431"/>
                  </a:moveTo>
                  <a:lnTo>
                    <a:pt x="3753023" y="668942"/>
                  </a:lnTo>
                  <a:lnTo>
                    <a:pt x="3790553" y="675506"/>
                  </a:lnTo>
                  <a:lnTo>
                    <a:pt x="3792741" y="662995"/>
                  </a:lnTo>
                  <a:lnTo>
                    <a:pt x="3755210" y="656431"/>
                  </a:lnTo>
                  <a:close/>
                </a:path>
                <a:path w="4976495" h="901064">
                  <a:moveTo>
                    <a:pt x="3805251" y="665184"/>
                  </a:moveTo>
                  <a:lnTo>
                    <a:pt x="3803063" y="677694"/>
                  </a:lnTo>
                  <a:lnTo>
                    <a:pt x="3840594" y="684258"/>
                  </a:lnTo>
                  <a:lnTo>
                    <a:pt x="3842782" y="671748"/>
                  </a:lnTo>
                  <a:lnTo>
                    <a:pt x="3805251" y="665184"/>
                  </a:lnTo>
                  <a:close/>
                </a:path>
                <a:path w="4976495" h="901064">
                  <a:moveTo>
                    <a:pt x="3855292" y="673936"/>
                  </a:moveTo>
                  <a:lnTo>
                    <a:pt x="3853103" y="686446"/>
                  </a:lnTo>
                  <a:lnTo>
                    <a:pt x="3890633" y="693011"/>
                  </a:lnTo>
                  <a:lnTo>
                    <a:pt x="3892821" y="680500"/>
                  </a:lnTo>
                  <a:lnTo>
                    <a:pt x="3855292" y="673936"/>
                  </a:lnTo>
                  <a:close/>
                </a:path>
                <a:path w="4976495" h="901064">
                  <a:moveTo>
                    <a:pt x="3905332" y="682688"/>
                  </a:moveTo>
                  <a:lnTo>
                    <a:pt x="3903144" y="695199"/>
                  </a:lnTo>
                  <a:lnTo>
                    <a:pt x="3940674" y="701763"/>
                  </a:lnTo>
                  <a:lnTo>
                    <a:pt x="3942862" y="689253"/>
                  </a:lnTo>
                  <a:lnTo>
                    <a:pt x="3905332" y="682688"/>
                  </a:lnTo>
                  <a:close/>
                </a:path>
                <a:path w="4976495" h="901064">
                  <a:moveTo>
                    <a:pt x="3955371" y="691441"/>
                  </a:moveTo>
                  <a:lnTo>
                    <a:pt x="3953184" y="703952"/>
                  </a:lnTo>
                  <a:lnTo>
                    <a:pt x="3990714" y="710515"/>
                  </a:lnTo>
                  <a:lnTo>
                    <a:pt x="3992902" y="698005"/>
                  </a:lnTo>
                  <a:lnTo>
                    <a:pt x="3955371" y="691441"/>
                  </a:lnTo>
                  <a:close/>
                </a:path>
                <a:path w="4976495" h="901064">
                  <a:moveTo>
                    <a:pt x="4005412" y="700194"/>
                  </a:moveTo>
                  <a:lnTo>
                    <a:pt x="4003224" y="712703"/>
                  </a:lnTo>
                  <a:lnTo>
                    <a:pt x="4040755" y="719268"/>
                  </a:lnTo>
                  <a:lnTo>
                    <a:pt x="4042943" y="706758"/>
                  </a:lnTo>
                  <a:lnTo>
                    <a:pt x="4005412" y="700194"/>
                  </a:lnTo>
                  <a:close/>
                </a:path>
                <a:path w="4976495" h="901064">
                  <a:moveTo>
                    <a:pt x="4055452" y="708945"/>
                  </a:moveTo>
                  <a:lnTo>
                    <a:pt x="4053264" y="721456"/>
                  </a:lnTo>
                  <a:lnTo>
                    <a:pt x="4090795" y="728021"/>
                  </a:lnTo>
                  <a:lnTo>
                    <a:pt x="4092982" y="715510"/>
                  </a:lnTo>
                  <a:lnTo>
                    <a:pt x="4055452" y="708945"/>
                  </a:lnTo>
                  <a:close/>
                </a:path>
                <a:path w="4976495" h="901064">
                  <a:moveTo>
                    <a:pt x="4105493" y="717698"/>
                  </a:moveTo>
                  <a:lnTo>
                    <a:pt x="4103305" y="730209"/>
                  </a:lnTo>
                  <a:lnTo>
                    <a:pt x="4140836" y="736772"/>
                  </a:lnTo>
                  <a:lnTo>
                    <a:pt x="4143023" y="724263"/>
                  </a:lnTo>
                  <a:lnTo>
                    <a:pt x="4105493" y="717698"/>
                  </a:lnTo>
                  <a:close/>
                </a:path>
                <a:path w="4976495" h="901064">
                  <a:moveTo>
                    <a:pt x="4155533" y="726451"/>
                  </a:moveTo>
                  <a:lnTo>
                    <a:pt x="4153345" y="738960"/>
                  </a:lnTo>
                  <a:lnTo>
                    <a:pt x="4190876" y="745525"/>
                  </a:lnTo>
                  <a:lnTo>
                    <a:pt x="4193063" y="733016"/>
                  </a:lnTo>
                  <a:lnTo>
                    <a:pt x="4155533" y="726451"/>
                  </a:lnTo>
                  <a:close/>
                </a:path>
                <a:path w="4976495" h="901064">
                  <a:moveTo>
                    <a:pt x="4205574" y="735204"/>
                  </a:moveTo>
                  <a:lnTo>
                    <a:pt x="4203386" y="747713"/>
                  </a:lnTo>
                  <a:lnTo>
                    <a:pt x="4240917" y="754278"/>
                  </a:lnTo>
                  <a:lnTo>
                    <a:pt x="4243105" y="741767"/>
                  </a:lnTo>
                  <a:lnTo>
                    <a:pt x="4205574" y="735204"/>
                  </a:lnTo>
                  <a:close/>
                </a:path>
                <a:path w="4976495" h="901064">
                  <a:moveTo>
                    <a:pt x="4255615" y="743955"/>
                  </a:moveTo>
                  <a:lnTo>
                    <a:pt x="4253426" y="756466"/>
                  </a:lnTo>
                  <a:lnTo>
                    <a:pt x="4290957" y="763029"/>
                  </a:lnTo>
                  <a:lnTo>
                    <a:pt x="4293144" y="750520"/>
                  </a:lnTo>
                  <a:lnTo>
                    <a:pt x="4255615" y="743955"/>
                  </a:lnTo>
                  <a:close/>
                </a:path>
                <a:path w="4976495" h="901064">
                  <a:moveTo>
                    <a:pt x="4305655" y="752708"/>
                  </a:moveTo>
                  <a:lnTo>
                    <a:pt x="4303467" y="765218"/>
                  </a:lnTo>
                  <a:lnTo>
                    <a:pt x="4340998" y="771782"/>
                  </a:lnTo>
                  <a:lnTo>
                    <a:pt x="4343185" y="759273"/>
                  </a:lnTo>
                  <a:lnTo>
                    <a:pt x="4305655" y="752708"/>
                  </a:lnTo>
                  <a:close/>
                </a:path>
                <a:path w="4976495" h="901064">
                  <a:moveTo>
                    <a:pt x="4355696" y="761461"/>
                  </a:moveTo>
                  <a:lnTo>
                    <a:pt x="4353507" y="773971"/>
                  </a:lnTo>
                  <a:lnTo>
                    <a:pt x="4391038" y="780535"/>
                  </a:lnTo>
                  <a:lnTo>
                    <a:pt x="4393225" y="768024"/>
                  </a:lnTo>
                  <a:lnTo>
                    <a:pt x="4355696" y="761461"/>
                  </a:lnTo>
                  <a:close/>
                </a:path>
                <a:path w="4976495" h="901064">
                  <a:moveTo>
                    <a:pt x="4405736" y="770213"/>
                  </a:moveTo>
                  <a:lnTo>
                    <a:pt x="4403548" y="782723"/>
                  </a:lnTo>
                  <a:lnTo>
                    <a:pt x="4441079" y="789287"/>
                  </a:lnTo>
                  <a:lnTo>
                    <a:pt x="4443266" y="776777"/>
                  </a:lnTo>
                  <a:lnTo>
                    <a:pt x="4405736" y="770213"/>
                  </a:lnTo>
                  <a:close/>
                </a:path>
                <a:path w="4976495" h="901064">
                  <a:moveTo>
                    <a:pt x="4455777" y="778965"/>
                  </a:moveTo>
                  <a:lnTo>
                    <a:pt x="4453589" y="791475"/>
                  </a:lnTo>
                  <a:lnTo>
                    <a:pt x="4491120" y="798040"/>
                  </a:lnTo>
                  <a:lnTo>
                    <a:pt x="4493306" y="785530"/>
                  </a:lnTo>
                  <a:lnTo>
                    <a:pt x="4455777" y="778965"/>
                  </a:lnTo>
                  <a:close/>
                </a:path>
                <a:path w="4976495" h="901064">
                  <a:moveTo>
                    <a:pt x="4505817" y="787718"/>
                  </a:moveTo>
                  <a:lnTo>
                    <a:pt x="4503629" y="800228"/>
                  </a:lnTo>
                  <a:lnTo>
                    <a:pt x="4541159" y="806792"/>
                  </a:lnTo>
                  <a:lnTo>
                    <a:pt x="4543347" y="794282"/>
                  </a:lnTo>
                  <a:lnTo>
                    <a:pt x="4505817" y="787718"/>
                  </a:lnTo>
                  <a:close/>
                </a:path>
                <a:path w="4976495" h="901064">
                  <a:moveTo>
                    <a:pt x="4555858" y="796470"/>
                  </a:moveTo>
                  <a:lnTo>
                    <a:pt x="4553670" y="808981"/>
                  </a:lnTo>
                  <a:lnTo>
                    <a:pt x="4591199" y="815545"/>
                  </a:lnTo>
                  <a:lnTo>
                    <a:pt x="4593388" y="803034"/>
                  </a:lnTo>
                  <a:lnTo>
                    <a:pt x="4555858" y="796470"/>
                  </a:lnTo>
                  <a:close/>
                </a:path>
                <a:path w="4976495" h="901064">
                  <a:moveTo>
                    <a:pt x="4605898" y="805223"/>
                  </a:moveTo>
                  <a:lnTo>
                    <a:pt x="4603710" y="817732"/>
                  </a:lnTo>
                  <a:lnTo>
                    <a:pt x="4641240" y="824297"/>
                  </a:lnTo>
                  <a:lnTo>
                    <a:pt x="4643428" y="811787"/>
                  </a:lnTo>
                  <a:lnTo>
                    <a:pt x="4605898" y="805223"/>
                  </a:lnTo>
                  <a:close/>
                </a:path>
                <a:path w="4976495" h="901064">
                  <a:moveTo>
                    <a:pt x="4655939" y="813976"/>
                  </a:moveTo>
                  <a:lnTo>
                    <a:pt x="4653751" y="826485"/>
                  </a:lnTo>
                  <a:lnTo>
                    <a:pt x="4691280" y="833050"/>
                  </a:lnTo>
                  <a:lnTo>
                    <a:pt x="4693469" y="820539"/>
                  </a:lnTo>
                  <a:lnTo>
                    <a:pt x="4655939" y="813976"/>
                  </a:lnTo>
                  <a:close/>
                </a:path>
                <a:path w="4976495" h="901064">
                  <a:moveTo>
                    <a:pt x="4705979" y="822727"/>
                  </a:moveTo>
                  <a:lnTo>
                    <a:pt x="4703791" y="835238"/>
                  </a:lnTo>
                  <a:lnTo>
                    <a:pt x="4741321" y="841801"/>
                  </a:lnTo>
                  <a:lnTo>
                    <a:pt x="4743509" y="829292"/>
                  </a:lnTo>
                  <a:lnTo>
                    <a:pt x="4705979" y="822727"/>
                  </a:lnTo>
                  <a:close/>
                </a:path>
                <a:path w="4976495" h="901064">
                  <a:moveTo>
                    <a:pt x="4756020" y="831480"/>
                  </a:moveTo>
                  <a:lnTo>
                    <a:pt x="4753832" y="843989"/>
                  </a:lnTo>
                  <a:lnTo>
                    <a:pt x="4791362" y="850554"/>
                  </a:lnTo>
                  <a:lnTo>
                    <a:pt x="4793550" y="838045"/>
                  </a:lnTo>
                  <a:lnTo>
                    <a:pt x="4756020" y="831480"/>
                  </a:lnTo>
                  <a:close/>
                </a:path>
                <a:path w="4976495" h="901064">
                  <a:moveTo>
                    <a:pt x="4806061" y="840233"/>
                  </a:moveTo>
                  <a:lnTo>
                    <a:pt x="4803872" y="852742"/>
                  </a:lnTo>
                  <a:lnTo>
                    <a:pt x="4841402" y="859307"/>
                  </a:lnTo>
                  <a:lnTo>
                    <a:pt x="4843590" y="846796"/>
                  </a:lnTo>
                  <a:lnTo>
                    <a:pt x="4806061" y="840233"/>
                  </a:lnTo>
                  <a:close/>
                </a:path>
                <a:path w="4976495" h="901064">
                  <a:moveTo>
                    <a:pt x="4856101" y="848984"/>
                  </a:moveTo>
                  <a:lnTo>
                    <a:pt x="4853913" y="861495"/>
                  </a:lnTo>
                  <a:lnTo>
                    <a:pt x="4891443" y="868058"/>
                  </a:lnTo>
                  <a:lnTo>
                    <a:pt x="4893631" y="855549"/>
                  </a:lnTo>
                  <a:lnTo>
                    <a:pt x="4856101" y="848984"/>
                  </a:lnTo>
                  <a:close/>
                </a:path>
                <a:path w="4976495" h="901064">
                  <a:moveTo>
                    <a:pt x="4907502" y="825743"/>
                  </a:moveTo>
                  <a:lnTo>
                    <a:pt x="4894372" y="900803"/>
                  </a:lnTo>
                  <a:lnTo>
                    <a:pt x="4975998" y="876402"/>
                  </a:lnTo>
                  <a:lnTo>
                    <a:pt x="4969658" y="871714"/>
                  </a:lnTo>
                  <a:lnTo>
                    <a:pt x="4912340" y="871714"/>
                  </a:lnTo>
                  <a:lnTo>
                    <a:pt x="4903952" y="870247"/>
                  </a:lnTo>
                  <a:lnTo>
                    <a:pt x="4906140" y="857737"/>
                  </a:lnTo>
                  <a:lnTo>
                    <a:pt x="4950761" y="857737"/>
                  </a:lnTo>
                  <a:lnTo>
                    <a:pt x="4907502" y="825743"/>
                  </a:lnTo>
                  <a:close/>
                </a:path>
                <a:path w="4976495" h="901064">
                  <a:moveTo>
                    <a:pt x="4906140" y="857737"/>
                  </a:moveTo>
                  <a:lnTo>
                    <a:pt x="4903952" y="870247"/>
                  </a:lnTo>
                  <a:lnTo>
                    <a:pt x="4912340" y="871714"/>
                  </a:lnTo>
                  <a:lnTo>
                    <a:pt x="4914527" y="859204"/>
                  </a:lnTo>
                  <a:lnTo>
                    <a:pt x="4906140" y="857737"/>
                  </a:lnTo>
                  <a:close/>
                </a:path>
                <a:path w="4976495" h="901064">
                  <a:moveTo>
                    <a:pt x="4950761" y="857737"/>
                  </a:moveTo>
                  <a:lnTo>
                    <a:pt x="4906140" y="857737"/>
                  </a:lnTo>
                  <a:lnTo>
                    <a:pt x="4914527" y="859204"/>
                  </a:lnTo>
                  <a:lnTo>
                    <a:pt x="4912340" y="871714"/>
                  </a:lnTo>
                  <a:lnTo>
                    <a:pt x="4969658" y="871714"/>
                  </a:lnTo>
                  <a:lnTo>
                    <a:pt x="4950761" y="857737"/>
                  </a:lnTo>
                  <a:close/>
                </a:path>
              </a:pathLst>
            </a:custGeom>
            <a:solidFill>
              <a:srgbClr val="EB5F0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47" y="1411223"/>
              <a:ext cx="1990344" cy="2859023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262915" y="1442356"/>
              <a:ext cx="1873885" cy="2743200"/>
            </a:xfrm>
            <a:custGeom>
              <a:avLst/>
              <a:gdLst/>
              <a:ahLst/>
              <a:cxnLst/>
              <a:rect l="l" t="t" r="r" b="b"/>
              <a:pathLst>
                <a:path w="1873885" h="2743200">
                  <a:moveTo>
                    <a:pt x="0" y="0"/>
                  </a:moveTo>
                  <a:lnTo>
                    <a:pt x="1873791" y="0"/>
                  </a:lnTo>
                  <a:lnTo>
                    <a:pt x="1873791" y="2742779"/>
                  </a:lnTo>
                  <a:lnTo>
                    <a:pt x="0" y="274277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EB5F0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64424" y="2816351"/>
              <a:ext cx="1078992" cy="1338071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7997029" y="2847474"/>
              <a:ext cx="960755" cy="1222375"/>
            </a:xfrm>
            <a:custGeom>
              <a:avLst/>
              <a:gdLst/>
              <a:ahLst/>
              <a:cxnLst/>
              <a:rect l="l" t="t" r="r" b="b"/>
              <a:pathLst>
                <a:path w="960754" h="1222375">
                  <a:moveTo>
                    <a:pt x="0" y="0"/>
                  </a:moveTo>
                  <a:lnTo>
                    <a:pt x="960546" y="0"/>
                  </a:lnTo>
                  <a:lnTo>
                    <a:pt x="960546" y="1222366"/>
                  </a:lnTo>
                  <a:lnTo>
                    <a:pt x="0" y="122236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EB5F0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432428" y="1138935"/>
            <a:ext cx="1771014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Typical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TCO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comparison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5133" y="2079243"/>
            <a:ext cx="122872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0"/>
              <a:t>Break</a:t>
            </a:r>
            <a:endParaRPr sz="4000"/>
          </a:p>
        </p:txBody>
      </p:sp>
      <p:sp>
        <p:nvSpPr>
          <p:cNvPr id="6" name="object 6" descr=""/>
          <p:cNvSpPr txBox="1"/>
          <p:nvPr/>
        </p:nvSpPr>
        <p:spPr>
          <a:xfrm>
            <a:off x="336789" y="4805540"/>
            <a:ext cx="4342130" cy="10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19"/>
              </a:lnSpc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24089" y="4792840"/>
            <a:ext cx="436753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46661" y="1573783"/>
            <a:ext cx="465074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95">
                <a:solidFill>
                  <a:srgbClr val="FCB64C"/>
                </a:solidFill>
              </a:rPr>
              <a:t>AWS</a:t>
            </a:r>
            <a:r>
              <a:rPr dirty="0" sz="4500" spc="-155">
                <a:solidFill>
                  <a:srgbClr val="FCB64C"/>
                </a:solidFill>
              </a:rPr>
              <a:t> </a:t>
            </a:r>
            <a:r>
              <a:rPr dirty="0" sz="4500" spc="-30"/>
              <a:t>Migration</a:t>
            </a:r>
            <a:r>
              <a:rPr dirty="0" sz="4500" spc="-150"/>
              <a:t> </a:t>
            </a:r>
            <a:r>
              <a:rPr dirty="0" sz="4500" spc="-25"/>
              <a:t>Hub</a:t>
            </a:r>
            <a:endParaRPr sz="4500"/>
          </a:p>
        </p:txBody>
      </p:sp>
      <p:grpSp>
        <p:nvGrpSpPr>
          <p:cNvPr id="6" name="object 6" descr=""/>
          <p:cNvGrpSpPr/>
          <p:nvPr/>
        </p:nvGrpSpPr>
        <p:grpSpPr>
          <a:xfrm>
            <a:off x="1332025" y="2776721"/>
            <a:ext cx="6490970" cy="1270000"/>
            <a:chOff x="1332025" y="2776721"/>
            <a:chExt cx="6490970" cy="127000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2025" y="2776721"/>
              <a:ext cx="1269999" cy="12699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1428" y="2776721"/>
              <a:ext cx="1269999" cy="12699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2610" y="2776721"/>
              <a:ext cx="1269999" cy="126999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865552" y="3900932"/>
            <a:ext cx="20142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Centralized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Tracking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754050" y="3900932"/>
            <a:ext cx="1867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Migration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Flexibility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382019" y="3900932"/>
            <a:ext cx="17792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Improved</a:t>
            </a:r>
            <a:r>
              <a:rPr dirty="0" sz="1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Visibility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4960" y="76620"/>
            <a:ext cx="2025967" cy="2025967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324089" y="4792840"/>
            <a:ext cx="436753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2018,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087433" y="2437891"/>
            <a:ext cx="866140" cy="434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51130">
              <a:lnSpc>
                <a:spcPct val="1117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Existing investments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007022" y="2447035"/>
            <a:ext cx="906144" cy="427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5095">
              <a:lnSpc>
                <a:spcPct val="11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Skeptical stakeholders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045473" y="2437891"/>
            <a:ext cx="652145" cy="434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8100">
              <a:lnSpc>
                <a:spcPct val="1117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Upfront expenses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75541" y="4056379"/>
            <a:ext cx="1296035" cy="434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1935">
              <a:lnSpc>
                <a:spcPct val="1117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Application interdependencies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579541" y="4056379"/>
            <a:ext cx="1583055" cy="434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7645" marR="5080" indent="-195580">
              <a:lnSpc>
                <a:spcPct val="1117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Concerns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downtime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during</a:t>
            </a:r>
            <a:r>
              <a:rPr dirty="0" sz="12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migration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989560" y="4120388"/>
            <a:ext cx="939800" cy="434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6845" marR="5080" indent="-144780">
              <a:lnSpc>
                <a:spcPct val="1117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Lack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cloud expertise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5528" y="343915"/>
            <a:ext cx="51714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rebuchet MS"/>
                <a:cs typeface="Trebuchet MS"/>
              </a:rPr>
              <a:t>Potential</a:t>
            </a:r>
            <a:r>
              <a:rPr dirty="0" spc="-40">
                <a:latin typeface="Trebuchet MS"/>
                <a:cs typeface="Trebuchet MS"/>
              </a:rPr>
              <a:t> </a:t>
            </a:r>
            <a:r>
              <a:rPr dirty="0" spc="-20">
                <a:latin typeface="Trebuchet MS"/>
                <a:cs typeface="Trebuchet MS"/>
              </a:rPr>
              <a:t>barriers</a:t>
            </a:r>
            <a:r>
              <a:rPr dirty="0" spc="-4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to</a:t>
            </a:r>
            <a:r>
              <a:rPr dirty="0" spc="-3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cloud</a:t>
            </a:r>
            <a:r>
              <a:rPr dirty="0" spc="-25">
                <a:latin typeface="Trebuchet MS"/>
                <a:cs typeface="Trebuchet MS"/>
              </a:rPr>
              <a:t> </a:t>
            </a:r>
            <a:r>
              <a:rPr dirty="0" spc="-10">
                <a:latin typeface="Trebuchet MS"/>
                <a:cs typeface="Trebuchet MS"/>
              </a:rPr>
              <a:t>adoption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415528" y="803147"/>
            <a:ext cx="69850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9900"/>
                </a:solidFill>
                <a:latin typeface="Trebuchet MS"/>
                <a:cs typeface="Trebuchet MS"/>
              </a:rPr>
              <a:t>Possible</a:t>
            </a:r>
            <a:r>
              <a:rPr dirty="0" sz="2000" spc="8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9900"/>
                </a:solidFill>
                <a:latin typeface="Trebuchet MS"/>
                <a:cs typeface="Trebuchet MS"/>
              </a:rPr>
              <a:t>challenges</a:t>
            </a:r>
            <a:r>
              <a:rPr dirty="0" sz="2000" spc="8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9900"/>
                </a:solidFill>
                <a:latin typeface="Trebuchet MS"/>
                <a:cs typeface="Trebuchet MS"/>
              </a:rPr>
              <a:t>to</a:t>
            </a:r>
            <a:r>
              <a:rPr dirty="0" sz="2000" spc="9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9900"/>
                </a:solidFill>
                <a:latin typeface="Trebuchet MS"/>
                <a:cs typeface="Trebuchet MS"/>
              </a:rPr>
              <a:t>migrating</a:t>
            </a:r>
            <a:r>
              <a:rPr dirty="0" sz="2000" spc="9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9900"/>
                </a:solidFill>
                <a:latin typeface="Trebuchet MS"/>
                <a:cs typeface="Trebuchet MS"/>
              </a:rPr>
              <a:t>quickly</a:t>
            </a:r>
            <a:r>
              <a:rPr dirty="0" sz="2000" spc="7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9900"/>
                </a:solidFill>
                <a:latin typeface="Trebuchet MS"/>
                <a:cs typeface="Trebuchet MS"/>
              </a:rPr>
              <a:t>and</a:t>
            </a:r>
            <a:r>
              <a:rPr dirty="0" sz="2000" spc="7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9900"/>
                </a:solidFill>
                <a:latin typeface="Trebuchet MS"/>
                <a:cs typeface="Trebuchet MS"/>
              </a:rPr>
              <a:t>cost-</a:t>
            </a:r>
            <a:r>
              <a:rPr dirty="0" sz="2000" spc="-10">
                <a:solidFill>
                  <a:srgbClr val="FF9900"/>
                </a:solidFill>
                <a:latin typeface="Trebuchet MS"/>
                <a:cs typeface="Trebuchet MS"/>
              </a:rPr>
              <a:t>effectively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112519" y="1432560"/>
            <a:ext cx="6797040" cy="2703830"/>
            <a:chOff x="1112519" y="1432560"/>
            <a:chExt cx="6797040" cy="2703830"/>
          </a:xfrm>
        </p:grpSpPr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927" y="1542288"/>
              <a:ext cx="810768" cy="65227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9543" y="3267455"/>
              <a:ext cx="890016" cy="86868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1543" y="3282695"/>
              <a:ext cx="859536" cy="64007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519" y="3294887"/>
              <a:ext cx="813816" cy="58521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10399" y="1432560"/>
              <a:ext cx="899159" cy="67055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6631" y="1472184"/>
              <a:ext cx="545592" cy="832103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324089" y="4792840"/>
            <a:ext cx="436753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29603" y="441451"/>
            <a:ext cx="21463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AWS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Migration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Hub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329603" y="922019"/>
            <a:ext cx="2518410" cy="3009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10795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8450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Migration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Hub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provides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single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location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progress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application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migrations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multiple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partner</a:t>
            </a: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solutions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buClr>
                <a:srgbClr val="FFFFFF"/>
              </a:buClr>
              <a:buFont typeface="Arial"/>
              <a:buChar char="•"/>
            </a:pPr>
            <a:endParaRPr sz="1400">
              <a:latin typeface="Arial"/>
              <a:cs typeface="Arial"/>
            </a:endParaRPr>
          </a:p>
          <a:p>
            <a:pPr marL="298450" marR="5080" indent="-285750">
              <a:lnSpc>
                <a:spcPct val="99300"/>
              </a:lnSpc>
              <a:buChar char="•"/>
              <a:tabLst>
                <a:tab pos="298450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Migration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Hub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allows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choose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partner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migration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fit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needs,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while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providing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visibility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status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migrations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across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portfolio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425" y="712480"/>
            <a:ext cx="6140437" cy="316070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324089" y="4792840"/>
            <a:ext cx="436753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2018,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8959" y="100076"/>
            <a:ext cx="330644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Integrated</a:t>
            </a:r>
            <a:r>
              <a:rPr dirty="0" spc="-45"/>
              <a:t> </a:t>
            </a:r>
            <a:r>
              <a:rPr dirty="0" spc="-20"/>
              <a:t>Migration</a:t>
            </a:r>
            <a:r>
              <a:rPr dirty="0" spc="-45"/>
              <a:t> </a:t>
            </a:r>
            <a:r>
              <a:rPr dirty="0" spc="-55"/>
              <a:t>Tools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229425" y="1718564"/>
            <a:ext cx="1199515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 indent="69215">
              <a:lnSpc>
                <a:spcPts val="1390"/>
              </a:lnSpc>
              <a:spcBef>
                <a:spcPts val="185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dirty="0" sz="12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Database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Migration</a:t>
            </a:r>
            <a:r>
              <a:rPr dirty="0" sz="1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308584" y="1054094"/>
            <a:ext cx="4064635" cy="1697989"/>
            <a:chOff x="3308584" y="1054094"/>
            <a:chExt cx="4064635" cy="1697989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6918" y="1640720"/>
              <a:ext cx="446421" cy="52196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8584" y="2427743"/>
              <a:ext cx="2322189" cy="29752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459976" y="1054094"/>
              <a:ext cx="1913255" cy="1697989"/>
            </a:xfrm>
            <a:custGeom>
              <a:avLst/>
              <a:gdLst/>
              <a:ahLst/>
              <a:cxnLst/>
              <a:rect l="l" t="t" r="r" b="b"/>
              <a:pathLst>
                <a:path w="1913254" h="1697989">
                  <a:moveTo>
                    <a:pt x="1894003" y="1647982"/>
                  </a:moveTo>
                  <a:lnTo>
                    <a:pt x="1822584" y="1689643"/>
                  </a:lnTo>
                  <a:lnTo>
                    <a:pt x="1821816" y="1692559"/>
                  </a:lnTo>
                  <a:lnTo>
                    <a:pt x="1824466" y="1697103"/>
                  </a:lnTo>
                  <a:lnTo>
                    <a:pt x="1827383" y="1697870"/>
                  </a:lnTo>
                  <a:lnTo>
                    <a:pt x="1904742" y="1652744"/>
                  </a:lnTo>
                  <a:lnTo>
                    <a:pt x="1903462" y="1652744"/>
                  </a:lnTo>
                  <a:lnTo>
                    <a:pt x="1903462" y="1652096"/>
                  </a:lnTo>
                  <a:lnTo>
                    <a:pt x="1901055" y="1652096"/>
                  </a:lnTo>
                  <a:lnTo>
                    <a:pt x="1894003" y="1647982"/>
                  </a:lnTo>
                  <a:close/>
                </a:path>
                <a:path w="1913254" h="1697989">
                  <a:moveTo>
                    <a:pt x="951679" y="4762"/>
                  </a:moveTo>
                  <a:lnTo>
                    <a:pt x="951679" y="1650612"/>
                  </a:lnTo>
                  <a:lnTo>
                    <a:pt x="953811" y="1652744"/>
                  </a:lnTo>
                  <a:lnTo>
                    <a:pt x="1885837" y="1652744"/>
                  </a:lnTo>
                  <a:lnTo>
                    <a:pt x="1894001" y="1647982"/>
                  </a:lnTo>
                  <a:lnTo>
                    <a:pt x="961204" y="1647982"/>
                  </a:lnTo>
                  <a:lnTo>
                    <a:pt x="956442" y="1643219"/>
                  </a:lnTo>
                  <a:lnTo>
                    <a:pt x="961204" y="1643219"/>
                  </a:lnTo>
                  <a:lnTo>
                    <a:pt x="961204" y="9525"/>
                  </a:lnTo>
                  <a:lnTo>
                    <a:pt x="956442" y="9525"/>
                  </a:lnTo>
                  <a:lnTo>
                    <a:pt x="951679" y="4762"/>
                  </a:lnTo>
                  <a:close/>
                </a:path>
                <a:path w="1913254" h="1697989">
                  <a:moveTo>
                    <a:pt x="1904742" y="1643219"/>
                  </a:moveTo>
                  <a:lnTo>
                    <a:pt x="1903462" y="1643219"/>
                  </a:lnTo>
                  <a:lnTo>
                    <a:pt x="1903462" y="1652744"/>
                  </a:lnTo>
                  <a:lnTo>
                    <a:pt x="1904742" y="1652744"/>
                  </a:lnTo>
                  <a:lnTo>
                    <a:pt x="1912907" y="1647982"/>
                  </a:lnTo>
                  <a:lnTo>
                    <a:pt x="1904742" y="1643219"/>
                  </a:lnTo>
                  <a:close/>
                </a:path>
                <a:path w="1913254" h="1697989">
                  <a:moveTo>
                    <a:pt x="1901055" y="1643867"/>
                  </a:moveTo>
                  <a:lnTo>
                    <a:pt x="1894003" y="1647982"/>
                  </a:lnTo>
                  <a:lnTo>
                    <a:pt x="1901055" y="1652096"/>
                  </a:lnTo>
                  <a:lnTo>
                    <a:pt x="1901055" y="1643867"/>
                  </a:lnTo>
                  <a:close/>
                </a:path>
                <a:path w="1913254" h="1697989">
                  <a:moveTo>
                    <a:pt x="1903462" y="1643867"/>
                  </a:moveTo>
                  <a:lnTo>
                    <a:pt x="1901055" y="1643867"/>
                  </a:lnTo>
                  <a:lnTo>
                    <a:pt x="1901055" y="1652096"/>
                  </a:lnTo>
                  <a:lnTo>
                    <a:pt x="1903462" y="1652096"/>
                  </a:lnTo>
                  <a:lnTo>
                    <a:pt x="1903462" y="1643867"/>
                  </a:lnTo>
                  <a:close/>
                </a:path>
                <a:path w="1913254" h="1697989">
                  <a:moveTo>
                    <a:pt x="961204" y="1643219"/>
                  </a:moveTo>
                  <a:lnTo>
                    <a:pt x="956442" y="1643219"/>
                  </a:lnTo>
                  <a:lnTo>
                    <a:pt x="961204" y="1647982"/>
                  </a:lnTo>
                  <a:lnTo>
                    <a:pt x="961204" y="1643219"/>
                  </a:lnTo>
                  <a:close/>
                </a:path>
                <a:path w="1913254" h="1697989">
                  <a:moveTo>
                    <a:pt x="1885839" y="1643219"/>
                  </a:moveTo>
                  <a:lnTo>
                    <a:pt x="961204" y="1643219"/>
                  </a:lnTo>
                  <a:lnTo>
                    <a:pt x="961204" y="1647982"/>
                  </a:lnTo>
                  <a:lnTo>
                    <a:pt x="1894003" y="1647982"/>
                  </a:lnTo>
                  <a:lnTo>
                    <a:pt x="1885839" y="1643219"/>
                  </a:lnTo>
                  <a:close/>
                </a:path>
                <a:path w="1913254" h="1697989">
                  <a:moveTo>
                    <a:pt x="1827383" y="1598093"/>
                  </a:moveTo>
                  <a:lnTo>
                    <a:pt x="1824466" y="1598860"/>
                  </a:lnTo>
                  <a:lnTo>
                    <a:pt x="1821816" y="1603404"/>
                  </a:lnTo>
                  <a:lnTo>
                    <a:pt x="1822584" y="1606320"/>
                  </a:lnTo>
                  <a:lnTo>
                    <a:pt x="1894003" y="1647982"/>
                  </a:lnTo>
                  <a:lnTo>
                    <a:pt x="1901055" y="1643867"/>
                  </a:lnTo>
                  <a:lnTo>
                    <a:pt x="1903462" y="1643867"/>
                  </a:lnTo>
                  <a:lnTo>
                    <a:pt x="1903462" y="1643219"/>
                  </a:lnTo>
                  <a:lnTo>
                    <a:pt x="1904742" y="1643219"/>
                  </a:lnTo>
                  <a:lnTo>
                    <a:pt x="1827383" y="1598093"/>
                  </a:lnTo>
                  <a:close/>
                </a:path>
                <a:path w="1913254" h="1697989">
                  <a:moveTo>
                    <a:pt x="959072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1679" y="9525"/>
                  </a:lnTo>
                  <a:lnTo>
                    <a:pt x="951679" y="4762"/>
                  </a:lnTo>
                  <a:lnTo>
                    <a:pt x="961204" y="4762"/>
                  </a:lnTo>
                  <a:lnTo>
                    <a:pt x="961204" y="2132"/>
                  </a:lnTo>
                  <a:lnTo>
                    <a:pt x="959072" y="0"/>
                  </a:lnTo>
                  <a:close/>
                </a:path>
                <a:path w="1913254" h="1697989">
                  <a:moveTo>
                    <a:pt x="961204" y="4762"/>
                  </a:moveTo>
                  <a:lnTo>
                    <a:pt x="951679" y="4762"/>
                  </a:lnTo>
                  <a:lnTo>
                    <a:pt x="956442" y="9525"/>
                  </a:lnTo>
                  <a:lnTo>
                    <a:pt x="961204" y="9525"/>
                  </a:lnTo>
                  <a:lnTo>
                    <a:pt x="961204" y="476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229164" y="3401059"/>
            <a:ext cx="1447800" cy="568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135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AWS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2135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Migration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Hub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3512417" y="746518"/>
            <a:ext cx="5036185" cy="3751579"/>
            <a:chOff x="3512417" y="746518"/>
            <a:chExt cx="5036185" cy="3751579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2861" y="2114439"/>
              <a:ext cx="1175274" cy="1175273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5460149" y="1946478"/>
              <a:ext cx="1913255" cy="1286510"/>
            </a:xfrm>
            <a:custGeom>
              <a:avLst/>
              <a:gdLst/>
              <a:ahLst/>
              <a:cxnLst/>
              <a:rect l="l" t="t" r="r" b="b"/>
              <a:pathLst>
                <a:path w="1913254" h="1286510">
                  <a:moveTo>
                    <a:pt x="1912734" y="755599"/>
                  </a:moveTo>
                  <a:lnTo>
                    <a:pt x="1904568" y="750836"/>
                  </a:lnTo>
                  <a:lnTo>
                    <a:pt x="1827199" y="705713"/>
                  </a:lnTo>
                  <a:lnTo>
                    <a:pt x="1824291" y="706475"/>
                  </a:lnTo>
                  <a:lnTo>
                    <a:pt x="1821637" y="711022"/>
                  </a:lnTo>
                  <a:lnTo>
                    <a:pt x="1822399" y="713943"/>
                  </a:lnTo>
                  <a:lnTo>
                    <a:pt x="1885632" y="750836"/>
                  </a:lnTo>
                  <a:lnTo>
                    <a:pt x="968171" y="750836"/>
                  </a:lnTo>
                  <a:lnTo>
                    <a:pt x="968171" y="634796"/>
                  </a:lnTo>
                  <a:lnTo>
                    <a:pt x="968171" y="630034"/>
                  </a:lnTo>
                  <a:lnTo>
                    <a:pt x="968171" y="627405"/>
                  </a:lnTo>
                  <a:lnTo>
                    <a:pt x="966038" y="625271"/>
                  </a:lnTo>
                  <a:lnTo>
                    <a:pt x="961110" y="625271"/>
                  </a:lnTo>
                  <a:lnTo>
                    <a:pt x="961110" y="9525"/>
                  </a:lnTo>
                  <a:lnTo>
                    <a:pt x="961110" y="4762"/>
                  </a:lnTo>
                  <a:lnTo>
                    <a:pt x="961110" y="2133"/>
                  </a:lnTo>
                  <a:lnTo>
                    <a:pt x="958977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951585" y="9525"/>
                  </a:lnTo>
                  <a:lnTo>
                    <a:pt x="951585" y="625271"/>
                  </a:lnTo>
                  <a:lnTo>
                    <a:pt x="14097" y="625271"/>
                  </a:lnTo>
                  <a:lnTo>
                    <a:pt x="14097" y="634796"/>
                  </a:lnTo>
                  <a:lnTo>
                    <a:pt x="951585" y="634796"/>
                  </a:lnTo>
                  <a:lnTo>
                    <a:pt x="951585" y="758240"/>
                  </a:lnTo>
                  <a:lnTo>
                    <a:pt x="953719" y="760361"/>
                  </a:lnTo>
                  <a:lnTo>
                    <a:pt x="953884" y="760361"/>
                  </a:lnTo>
                  <a:lnTo>
                    <a:pt x="953884" y="1276870"/>
                  </a:lnTo>
                  <a:lnTo>
                    <a:pt x="74256" y="1276870"/>
                  </a:lnTo>
                  <a:lnTo>
                    <a:pt x="74256" y="1286395"/>
                  </a:lnTo>
                  <a:lnTo>
                    <a:pt x="961275" y="1286395"/>
                  </a:lnTo>
                  <a:lnTo>
                    <a:pt x="963409" y="1284262"/>
                  </a:lnTo>
                  <a:lnTo>
                    <a:pt x="963409" y="1281633"/>
                  </a:lnTo>
                  <a:lnTo>
                    <a:pt x="963409" y="1276870"/>
                  </a:lnTo>
                  <a:lnTo>
                    <a:pt x="963409" y="760361"/>
                  </a:lnTo>
                  <a:lnTo>
                    <a:pt x="1885657" y="760361"/>
                  </a:lnTo>
                  <a:lnTo>
                    <a:pt x="1822411" y="797267"/>
                  </a:lnTo>
                  <a:lnTo>
                    <a:pt x="1821637" y="800176"/>
                  </a:lnTo>
                  <a:lnTo>
                    <a:pt x="1824291" y="804722"/>
                  </a:lnTo>
                  <a:lnTo>
                    <a:pt x="1827199" y="805497"/>
                  </a:lnTo>
                  <a:lnTo>
                    <a:pt x="1904568" y="760361"/>
                  </a:lnTo>
                  <a:lnTo>
                    <a:pt x="1912721" y="75561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2417" y="3009296"/>
              <a:ext cx="1914525" cy="32385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40455" y="746518"/>
              <a:ext cx="427091" cy="51502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6606" y="3816235"/>
              <a:ext cx="1516724" cy="681797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5474257" y="2652186"/>
              <a:ext cx="1898650" cy="1428115"/>
            </a:xfrm>
            <a:custGeom>
              <a:avLst/>
              <a:gdLst/>
              <a:ahLst/>
              <a:cxnLst/>
              <a:rect l="l" t="t" r="r" b="b"/>
              <a:pathLst>
                <a:path w="1898650" h="1428114">
                  <a:moveTo>
                    <a:pt x="935824" y="1418386"/>
                  </a:moveTo>
                  <a:lnTo>
                    <a:pt x="0" y="1418386"/>
                  </a:lnTo>
                  <a:lnTo>
                    <a:pt x="0" y="1427911"/>
                  </a:lnTo>
                  <a:lnTo>
                    <a:pt x="943217" y="1427911"/>
                  </a:lnTo>
                  <a:lnTo>
                    <a:pt x="945349" y="1425779"/>
                  </a:lnTo>
                  <a:lnTo>
                    <a:pt x="945349" y="1423149"/>
                  </a:lnTo>
                  <a:lnTo>
                    <a:pt x="935824" y="1423149"/>
                  </a:lnTo>
                  <a:lnTo>
                    <a:pt x="935824" y="1418386"/>
                  </a:lnTo>
                  <a:close/>
                </a:path>
                <a:path w="1898650" h="1428114">
                  <a:moveTo>
                    <a:pt x="1871558" y="45126"/>
                  </a:moveTo>
                  <a:lnTo>
                    <a:pt x="937957" y="45126"/>
                  </a:lnTo>
                  <a:lnTo>
                    <a:pt x="935824" y="47259"/>
                  </a:lnTo>
                  <a:lnTo>
                    <a:pt x="935824" y="1423149"/>
                  </a:lnTo>
                  <a:lnTo>
                    <a:pt x="940587" y="1418386"/>
                  </a:lnTo>
                  <a:lnTo>
                    <a:pt x="945349" y="1418386"/>
                  </a:lnTo>
                  <a:lnTo>
                    <a:pt x="945349" y="54651"/>
                  </a:lnTo>
                  <a:lnTo>
                    <a:pt x="940587" y="54651"/>
                  </a:lnTo>
                  <a:lnTo>
                    <a:pt x="945349" y="49889"/>
                  </a:lnTo>
                  <a:lnTo>
                    <a:pt x="1879722" y="49889"/>
                  </a:lnTo>
                  <a:lnTo>
                    <a:pt x="1871558" y="45126"/>
                  </a:lnTo>
                  <a:close/>
                </a:path>
                <a:path w="1898650" h="1428114">
                  <a:moveTo>
                    <a:pt x="945349" y="1418386"/>
                  </a:moveTo>
                  <a:lnTo>
                    <a:pt x="940587" y="1418386"/>
                  </a:lnTo>
                  <a:lnTo>
                    <a:pt x="935824" y="1423149"/>
                  </a:lnTo>
                  <a:lnTo>
                    <a:pt x="945349" y="1423149"/>
                  </a:lnTo>
                  <a:lnTo>
                    <a:pt x="945349" y="1418386"/>
                  </a:lnTo>
                  <a:close/>
                </a:path>
                <a:path w="1898650" h="1428114">
                  <a:moveTo>
                    <a:pt x="1879722" y="49889"/>
                  </a:moveTo>
                  <a:lnTo>
                    <a:pt x="1808302" y="91550"/>
                  </a:lnTo>
                  <a:lnTo>
                    <a:pt x="1807535" y="94466"/>
                  </a:lnTo>
                  <a:lnTo>
                    <a:pt x="1810185" y="99010"/>
                  </a:lnTo>
                  <a:lnTo>
                    <a:pt x="1813101" y="99778"/>
                  </a:lnTo>
                  <a:lnTo>
                    <a:pt x="1890461" y="54651"/>
                  </a:lnTo>
                  <a:lnTo>
                    <a:pt x="1889173" y="54651"/>
                  </a:lnTo>
                  <a:lnTo>
                    <a:pt x="1889173" y="54002"/>
                  </a:lnTo>
                  <a:lnTo>
                    <a:pt x="1886774" y="54002"/>
                  </a:lnTo>
                  <a:lnTo>
                    <a:pt x="1879722" y="49889"/>
                  </a:lnTo>
                  <a:close/>
                </a:path>
                <a:path w="1898650" h="1428114">
                  <a:moveTo>
                    <a:pt x="945349" y="49889"/>
                  </a:moveTo>
                  <a:lnTo>
                    <a:pt x="940587" y="54651"/>
                  </a:lnTo>
                  <a:lnTo>
                    <a:pt x="945349" y="54651"/>
                  </a:lnTo>
                  <a:lnTo>
                    <a:pt x="945349" y="49889"/>
                  </a:lnTo>
                  <a:close/>
                </a:path>
                <a:path w="1898650" h="1428114">
                  <a:moveTo>
                    <a:pt x="1879722" y="49889"/>
                  </a:moveTo>
                  <a:lnTo>
                    <a:pt x="945349" y="49889"/>
                  </a:lnTo>
                  <a:lnTo>
                    <a:pt x="945349" y="54651"/>
                  </a:lnTo>
                  <a:lnTo>
                    <a:pt x="1871557" y="54651"/>
                  </a:lnTo>
                  <a:lnTo>
                    <a:pt x="1879722" y="49889"/>
                  </a:lnTo>
                  <a:close/>
                </a:path>
                <a:path w="1898650" h="1428114">
                  <a:moveTo>
                    <a:pt x="1890461" y="45126"/>
                  </a:moveTo>
                  <a:lnTo>
                    <a:pt x="1889173" y="45126"/>
                  </a:lnTo>
                  <a:lnTo>
                    <a:pt x="1889173" y="54651"/>
                  </a:lnTo>
                  <a:lnTo>
                    <a:pt x="1890461" y="54651"/>
                  </a:lnTo>
                  <a:lnTo>
                    <a:pt x="1898625" y="49889"/>
                  </a:lnTo>
                  <a:lnTo>
                    <a:pt x="1890461" y="45126"/>
                  </a:lnTo>
                  <a:close/>
                </a:path>
                <a:path w="1898650" h="1428114">
                  <a:moveTo>
                    <a:pt x="1886774" y="45775"/>
                  </a:moveTo>
                  <a:lnTo>
                    <a:pt x="1879722" y="49889"/>
                  </a:lnTo>
                  <a:lnTo>
                    <a:pt x="1886774" y="54002"/>
                  </a:lnTo>
                  <a:lnTo>
                    <a:pt x="1886774" y="45775"/>
                  </a:lnTo>
                  <a:close/>
                </a:path>
                <a:path w="1898650" h="1428114">
                  <a:moveTo>
                    <a:pt x="1889173" y="45775"/>
                  </a:moveTo>
                  <a:lnTo>
                    <a:pt x="1886774" y="45775"/>
                  </a:lnTo>
                  <a:lnTo>
                    <a:pt x="1886774" y="54002"/>
                  </a:lnTo>
                  <a:lnTo>
                    <a:pt x="1889173" y="54002"/>
                  </a:lnTo>
                  <a:lnTo>
                    <a:pt x="1889173" y="45775"/>
                  </a:lnTo>
                  <a:close/>
                </a:path>
                <a:path w="1898650" h="1428114">
                  <a:moveTo>
                    <a:pt x="1813101" y="0"/>
                  </a:moveTo>
                  <a:lnTo>
                    <a:pt x="1810185" y="767"/>
                  </a:lnTo>
                  <a:lnTo>
                    <a:pt x="1807535" y="5311"/>
                  </a:lnTo>
                  <a:lnTo>
                    <a:pt x="1808302" y="8227"/>
                  </a:lnTo>
                  <a:lnTo>
                    <a:pt x="1879722" y="49889"/>
                  </a:lnTo>
                  <a:lnTo>
                    <a:pt x="1886774" y="45775"/>
                  </a:lnTo>
                  <a:lnTo>
                    <a:pt x="1889173" y="45775"/>
                  </a:lnTo>
                  <a:lnTo>
                    <a:pt x="1889173" y="45126"/>
                  </a:lnTo>
                  <a:lnTo>
                    <a:pt x="1890461" y="45126"/>
                  </a:lnTo>
                  <a:lnTo>
                    <a:pt x="18131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324654" y="893571"/>
            <a:ext cx="272034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SMS,</a:t>
            </a:r>
            <a:r>
              <a:rPr dirty="0" sz="1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Import</a:t>
            </a:r>
            <a:r>
              <a:rPr dirty="0" sz="1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VM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existing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ready-to-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Amazon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EC2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instances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24089" y="4792840"/>
            <a:ext cx="436753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2018,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74653" y="1689100"/>
            <a:ext cx="24199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DMS</a:t>
            </a:r>
            <a:r>
              <a:rPr dirty="0" sz="1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helps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migrate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databases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 AWS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easily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securely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24654" y="2396235"/>
            <a:ext cx="272859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CloudEndure</a:t>
            </a:r>
            <a:r>
              <a:rPr dirty="0" sz="1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Live</a:t>
            </a:r>
            <a:r>
              <a:rPr dirty="0" sz="1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Migration</a:t>
            </a:r>
            <a:r>
              <a:rPr dirty="0" sz="1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provides</a:t>
            </a:r>
            <a:r>
              <a:rPr dirty="0" sz="1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automated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migration</a:t>
            </a:r>
            <a:r>
              <a:rPr dirty="0" sz="1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dirty="0" sz="1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virtual infrastructure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68158" y="3036316"/>
            <a:ext cx="272605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ATAmotion</a:t>
            </a:r>
            <a:r>
              <a:rPr dirty="0" sz="1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auto-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migrates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live</a:t>
            </a:r>
            <a:r>
              <a:rPr dirty="0" sz="1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workloads</a:t>
            </a:r>
            <a:r>
              <a:rPr dirty="0" sz="1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directly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VPC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physical,</a:t>
            </a:r>
            <a:r>
              <a:rPr dirty="0" sz="1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virtual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cloud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source,</a:t>
            </a:r>
            <a:r>
              <a:rPr dirty="0" sz="1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without</a:t>
            </a:r>
            <a:r>
              <a:rPr dirty="0" sz="1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installing</a:t>
            </a:r>
            <a:r>
              <a:rPr dirty="0" sz="1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agents.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204977" y="819403"/>
            <a:ext cx="1199515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 indent="170180">
              <a:lnSpc>
                <a:spcPts val="1390"/>
              </a:lnSpc>
              <a:spcBef>
                <a:spcPts val="185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dirty="0" sz="12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Server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Migration</a:t>
            </a:r>
            <a:r>
              <a:rPr dirty="0" sz="1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68157" y="3883660"/>
            <a:ext cx="261937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RiverMeadow</a:t>
            </a:r>
            <a:r>
              <a:rPr dirty="0" sz="1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dirty="0" sz="1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Migration</a:t>
            </a:r>
            <a:r>
              <a:rPr dirty="0" sz="1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SaaS</a:t>
            </a:r>
            <a:r>
              <a:rPr dirty="0" sz="1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provides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dirty="0" sz="1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dirty="0" sz="1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secure</a:t>
            </a:r>
            <a:r>
              <a:rPr dirty="0" sz="1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workload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migrations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1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dirty="0" sz="1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VPC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environments.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24089" y="4790440"/>
            <a:ext cx="436753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2018,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62658" y="453260"/>
            <a:ext cx="8282305" cy="4519295"/>
            <a:chOff x="262658" y="453260"/>
            <a:chExt cx="8282305" cy="451929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7" y="4706910"/>
              <a:ext cx="443362" cy="26506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58" y="453260"/>
              <a:ext cx="5675589" cy="425945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151900" y="487171"/>
            <a:ext cx="20574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Migration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Tracking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40" y="4921476"/>
            <a:ext cx="295211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40">
                <a:solidFill>
                  <a:srgbClr val="002D43"/>
                </a:solidFill>
                <a:latin typeface="Arial"/>
                <a:cs typeface="Arial"/>
              </a:rPr>
              <a:t>©2017,</a:t>
            </a:r>
            <a:r>
              <a:rPr dirty="0" sz="800" spc="-10">
                <a:solidFill>
                  <a:srgbClr val="002D43"/>
                </a:solidFill>
                <a:latin typeface="Arial"/>
                <a:cs typeface="Arial"/>
              </a:rPr>
              <a:t> </a:t>
            </a:r>
            <a:r>
              <a:rPr dirty="0" sz="800" spc="-40">
                <a:solidFill>
                  <a:srgbClr val="002D43"/>
                </a:solidFill>
                <a:latin typeface="Arial"/>
                <a:cs typeface="Arial"/>
              </a:rPr>
              <a:t>Amazon</a:t>
            </a:r>
            <a:r>
              <a:rPr dirty="0" sz="800" spc="-35">
                <a:solidFill>
                  <a:srgbClr val="002D43"/>
                </a:solidFill>
                <a:latin typeface="Arial"/>
                <a:cs typeface="Arial"/>
              </a:rPr>
              <a:t> Web </a:t>
            </a:r>
            <a:r>
              <a:rPr dirty="0" sz="800" spc="-30">
                <a:solidFill>
                  <a:srgbClr val="002D43"/>
                </a:solidFill>
                <a:latin typeface="Arial"/>
                <a:cs typeface="Arial"/>
              </a:rPr>
              <a:t>Services,</a:t>
            </a:r>
            <a:r>
              <a:rPr dirty="0" sz="800" spc="-10">
                <a:solidFill>
                  <a:srgbClr val="002D43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002D43"/>
                </a:solidFill>
                <a:latin typeface="Arial"/>
                <a:cs typeface="Arial"/>
              </a:rPr>
              <a:t>Inc.</a:t>
            </a:r>
            <a:r>
              <a:rPr dirty="0" sz="800" spc="-10">
                <a:solidFill>
                  <a:srgbClr val="002D43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002D43"/>
                </a:solidFill>
                <a:latin typeface="Arial"/>
                <a:cs typeface="Arial"/>
              </a:rPr>
              <a:t>or </a:t>
            </a:r>
            <a:r>
              <a:rPr dirty="0" sz="800" spc="-10">
                <a:solidFill>
                  <a:srgbClr val="002D43"/>
                </a:solidFill>
                <a:latin typeface="Arial"/>
                <a:cs typeface="Arial"/>
              </a:rPr>
              <a:t>its</a:t>
            </a:r>
            <a:r>
              <a:rPr dirty="0" sz="800" spc="-30">
                <a:solidFill>
                  <a:srgbClr val="002D43"/>
                </a:solidFill>
                <a:latin typeface="Arial"/>
                <a:cs typeface="Arial"/>
              </a:rPr>
              <a:t> </a:t>
            </a:r>
            <a:r>
              <a:rPr dirty="0" sz="800" spc="-25">
                <a:solidFill>
                  <a:srgbClr val="002D43"/>
                </a:solidFill>
                <a:latin typeface="Arial"/>
                <a:cs typeface="Arial"/>
              </a:rPr>
              <a:t>affiliates.</a:t>
            </a:r>
            <a:r>
              <a:rPr dirty="0" sz="800" spc="-5">
                <a:solidFill>
                  <a:srgbClr val="002D43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002D43"/>
                </a:solidFill>
                <a:latin typeface="Arial"/>
                <a:cs typeface="Arial"/>
              </a:rPr>
              <a:t>All</a:t>
            </a:r>
            <a:r>
              <a:rPr dirty="0" sz="800" spc="-15">
                <a:solidFill>
                  <a:srgbClr val="002D43"/>
                </a:solidFill>
                <a:latin typeface="Arial"/>
                <a:cs typeface="Arial"/>
              </a:rPr>
              <a:t> </a:t>
            </a:r>
            <a:r>
              <a:rPr dirty="0" sz="800" spc="-25">
                <a:solidFill>
                  <a:srgbClr val="002D43"/>
                </a:solidFill>
                <a:latin typeface="Arial"/>
                <a:cs typeface="Arial"/>
              </a:rPr>
              <a:t>rights</a:t>
            </a:r>
            <a:r>
              <a:rPr dirty="0" sz="800" spc="-30">
                <a:solidFill>
                  <a:srgbClr val="002D43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002D43"/>
                </a:solidFill>
                <a:latin typeface="Arial"/>
                <a:cs typeface="Arial"/>
              </a:rPr>
              <a:t>reserved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151900" y="967739"/>
            <a:ext cx="2556510" cy="1522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marR="5080" indent="-285750">
              <a:lnSpc>
                <a:spcPct val="100200"/>
              </a:lnSpc>
              <a:spcBef>
                <a:spcPts val="95"/>
              </a:spcBef>
              <a:buChar char="•"/>
              <a:tabLst>
                <a:tab pos="298450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migration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tools,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if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authorized,</a:t>
            </a:r>
            <a:r>
              <a:rPr dirty="0" sz="1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automatically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send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status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updates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and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back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Migration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Hub,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display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migration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status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application.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36789" y="4805540"/>
            <a:ext cx="4342130" cy="10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19"/>
              </a:lnSpc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2018,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16388" y="316646"/>
            <a:ext cx="8328659" cy="4655820"/>
            <a:chOff x="216388" y="316646"/>
            <a:chExt cx="8328659" cy="465582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7" y="4706910"/>
              <a:ext cx="443362" cy="26506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388" y="316646"/>
              <a:ext cx="5298587" cy="457548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16988" y="502411"/>
            <a:ext cx="20574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Migration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Tracking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40" y="4921476"/>
            <a:ext cx="2952115" cy="13906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 spc="-40">
                <a:solidFill>
                  <a:srgbClr val="002D43"/>
                </a:solidFill>
                <a:latin typeface="Arial"/>
                <a:cs typeface="Arial"/>
              </a:rPr>
              <a:t>©2017,</a:t>
            </a:r>
            <a:r>
              <a:rPr dirty="0" sz="800" spc="-10">
                <a:solidFill>
                  <a:srgbClr val="002D43"/>
                </a:solidFill>
                <a:latin typeface="Arial"/>
                <a:cs typeface="Arial"/>
              </a:rPr>
              <a:t> </a:t>
            </a:r>
            <a:r>
              <a:rPr dirty="0" sz="800" spc="-40">
                <a:solidFill>
                  <a:srgbClr val="002D43"/>
                </a:solidFill>
                <a:latin typeface="Arial"/>
                <a:cs typeface="Arial"/>
              </a:rPr>
              <a:t>Amazon</a:t>
            </a:r>
            <a:r>
              <a:rPr dirty="0" sz="800" spc="-35">
                <a:solidFill>
                  <a:srgbClr val="002D43"/>
                </a:solidFill>
                <a:latin typeface="Arial"/>
                <a:cs typeface="Arial"/>
              </a:rPr>
              <a:t> Web </a:t>
            </a:r>
            <a:r>
              <a:rPr dirty="0" sz="800" spc="-30">
                <a:solidFill>
                  <a:srgbClr val="002D43"/>
                </a:solidFill>
                <a:latin typeface="Arial"/>
                <a:cs typeface="Arial"/>
              </a:rPr>
              <a:t>Services,</a:t>
            </a:r>
            <a:r>
              <a:rPr dirty="0" sz="800" spc="-10">
                <a:solidFill>
                  <a:srgbClr val="002D43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002D43"/>
                </a:solidFill>
                <a:latin typeface="Arial"/>
                <a:cs typeface="Arial"/>
              </a:rPr>
              <a:t>Inc.</a:t>
            </a:r>
            <a:r>
              <a:rPr dirty="0" sz="800" spc="-10">
                <a:solidFill>
                  <a:srgbClr val="002D43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002D43"/>
                </a:solidFill>
                <a:latin typeface="Arial"/>
                <a:cs typeface="Arial"/>
              </a:rPr>
              <a:t>or </a:t>
            </a:r>
            <a:r>
              <a:rPr dirty="0" sz="800" spc="-10">
                <a:solidFill>
                  <a:srgbClr val="002D43"/>
                </a:solidFill>
                <a:latin typeface="Arial"/>
                <a:cs typeface="Arial"/>
              </a:rPr>
              <a:t>its</a:t>
            </a:r>
            <a:r>
              <a:rPr dirty="0" sz="800" spc="-30">
                <a:solidFill>
                  <a:srgbClr val="002D43"/>
                </a:solidFill>
                <a:latin typeface="Arial"/>
                <a:cs typeface="Arial"/>
              </a:rPr>
              <a:t> </a:t>
            </a:r>
            <a:r>
              <a:rPr dirty="0" sz="800" spc="-25">
                <a:solidFill>
                  <a:srgbClr val="002D43"/>
                </a:solidFill>
                <a:latin typeface="Arial"/>
                <a:cs typeface="Arial"/>
              </a:rPr>
              <a:t>affiliates.</a:t>
            </a:r>
            <a:r>
              <a:rPr dirty="0" sz="800" spc="-5">
                <a:solidFill>
                  <a:srgbClr val="002D43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002D43"/>
                </a:solidFill>
                <a:latin typeface="Arial"/>
                <a:cs typeface="Arial"/>
              </a:rPr>
              <a:t>All</a:t>
            </a:r>
            <a:r>
              <a:rPr dirty="0" sz="800" spc="-15">
                <a:solidFill>
                  <a:srgbClr val="002D43"/>
                </a:solidFill>
                <a:latin typeface="Arial"/>
                <a:cs typeface="Arial"/>
              </a:rPr>
              <a:t> </a:t>
            </a:r>
            <a:r>
              <a:rPr dirty="0" sz="800" spc="-25">
                <a:solidFill>
                  <a:srgbClr val="002D43"/>
                </a:solidFill>
                <a:latin typeface="Arial"/>
                <a:cs typeface="Arial"/>
              </a:rPr>
              <a:t>rights</a:t>
            </a:r>
            <a:r>
              <a:rPr dirty="0" sz="800" spc="-30">
                <a:solidFill>
                  <a:srgbClr val="002D43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002D43"/>
                </a:solidFill>
                <a:latin typeface="Arial"/>
                <a:cs typeface="Arial"/>
              </a:rPr>
              <a:t>reserved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016988" y="986027"/>
            <a:ext cx="2410460" cy="87312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98450" marR="5080" indent="-285750">
              <a:lnSpc>
                <a:spcPct val="99000"/>
              </a:lnSpc>
              <a:spcBef>
                <a:spcPts val="114"/>
              </a:spcBef>
              <a:buChar char="•"/>
              <a:tabLst>
                <a:tab pos="298450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status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key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metrics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application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migrations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checking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Migration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Hub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Dashboard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AWS</a:t>
            </a:r>
            <a:r>
              <a:rPr dirty="0" spc="-70"/>
              <a:t> </a:t>
            </a:r>
            <a:r>
              <a:rPr dirty="0" spc="-10"/>
              <a:t>Database</a:t>
            </a:r>
            <a:r>
              <a:rPr dirty="0" spc="-70"/>
              <a:t> </a:t>
            </a:r>
            <a:r>
              <a:rPr dirty="0" spc="-20"/>
              <a:t>Migration</a:t>
            </a:r>
            <a:r>
              <a:rPr dirty="0" spc="-70"/>
              <a:t> </a:t>
            </a:r>
            <a:r>
              <a:rPr dirty="0" spc="-10"/>
              <a:t>Service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2288" y="883919"/>
            <a:ext cx="752856" cy="1213103"/>
          </a:xfrm>
          <a:prstGeom prst="rect">
            <a:avLst/>
          </a:prstGeom>
        </p:spPr>
      </p:pic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3737983" y="1278036"/>
          <a:ext cx="5005070" cy="2948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3910"/>
                <a:gridCol w="2854960"/>
              </a:tblGrid>
              <a:tr h="281940">
                <a:tc>
                  <a:txBody>
                    <a:bodyPr/>
                    <a:lstStyle/>
                    <a:p>
                      <a:pPr marL="87121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Sources*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429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2D4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92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Targets*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429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2D43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3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Oracle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33020"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CBCDCF"/>
                    </a:solidFill>
                  </a:tcPr>
                </a:tc>
                <a:tc>
                  <a:txBody>
                    <a:bodyPr/>
                    <a:lstStyle/>
                    <a:p>
                      <a:pPr marL="48196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3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Oracle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33020"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CBCDCF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3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SQL</a:t>
                      </a:r>
                      <a:r>
                        <a:rPr dirty="0" sz="1300" spc="-7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Server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34925">
                    <a:solidFill>
                      <a:srgbClr val="E7E8E9"/>
                    </a:solidFill>
                  </a:tcPr>
                </a:tc>
                <a:tc>
                  <a:txBody>
                    <a:bodyPr/>
                    <a:lstStyle/>
                    <a:p>
                      <a:pPr marL="48196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3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SQL</a:t>
                      </a:r>
                      <a:r>
                        <a:rPr dirty="0" sz="1300" spc="-7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Server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34925">
                    <a:solidFill>
                      <a:srgbClr val="E7E8E9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3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Azure</a:t>
                      </a:r>
                      <a:r>
                        <a:rPr dirty="0" sz="1300" spc="-4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SQL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33020">
                    <a:solidFill>
                      <a:srgbClr val="CBCDCF"/>
                    </a:solidFill>
                  </a:tcPr>
                </a:tc>
                <a:tc>
                  <a:txBody>
                    <a:bodyPr/>
                    <a:lstStyle/>
                    <a:p>
                      <a:pPr marL="48196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3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PostgreSQL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33020">
                    <a:solidFill>
                      <a:srgbClr val="CBCDCF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3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PostgreSQL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34290">
                    <a:solidFill>
                      <a:srgbClr val="E7E8E9"/>
                    </a:solidFill>
                  </a:tcPr>
                </a:tc>
                <a:tc>
                  <a:txBody>
                    <a:bodyPr/>
                    <a:lstStyle/>
                    <a:p>
                      <a:pPr marL="48196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3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MySQL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34290">
                    <a:solidFill>
                      <a:srgbClr val="E7E8E9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dirty="0" sz="13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MySQL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33019">
                    <a:solidFill>
                      <a:srgbClr val="CBCDCF"/>
                    </a:solidFill>
                  </a:tcPr>
                </a:tc>
                <a:tc>
                  <a:txBody>
                    <a:bodyPr/>
                    <a:lstStyle/>
                    <a:p>
                      <a:pPr marL="48196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dirty="0" sz="13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1300" spc="-5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Redshift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33019">
                    <a:solidFill>
                      <a:srgbClr val="CBCDCF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3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SAP</a:t>
                      </a:r>
                      <a:r>
                        <a:rPr dirty="0" sz="1300" spc="-9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ASE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34290">
                    <a:solidFill>
                      <a:srgbClr val="E7E8E9"/>
                    </a:solidFill>
                  </a:tcPr>
                </a:tc>
                <a:tc>
                  <a:txBody>
                    <a:bodyPr/>
                    <a:lstStyle/>
                    <a:p>
                      <a:pPr marL="48196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3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SAP</a:t>
                      </a:r>
                      <a:r>
                        <a:rPr dirty="0" sz="1300" spc="-9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ASE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34290">
                    <a:solidFill>
                      <a:srgbClr val="E7E8E9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3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MongoDB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solidFill>
                      <a:srgbClr val="CBCDCF"/>
                    </a:solidFill>
                  </a:tcPr>
                </a:tc>
                <a:tc>
                  <a:txBody>
                    <a:bodyPr/>
                    <a:lstStyle/>
                    <a:p>
                      <a:pPr marL="481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3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1300" spc="-5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S3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solidFill>
                      <a:srgbClr val="CBCDCF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3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1300" spc="-5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S3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34290">
                    <a:solidFill>
                      <a:srgbClr val="E7E8E9"/>
                    </a:solidFill>
                  </a:tcPr>
                </a:tc>
                <a:tc>
                  <a:txBody>
                    <a:bodyPr/>
                    <a:lstStyle/>
                    <a:p>
                      <a:pPr marL="48196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3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1300" spc="-5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DynamoDB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34290">
                    <a:solidFill>
                      <a:srgbClr val="E7E8E9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3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IBM</a:t>
                      </a:r>
                      <a:r>
                        <a:rPr dirty="0" sz="1300" spc="-1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DB2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solidFill>
                      <a:srgbClr val="CBCDCF"/>
                    </a:solidFill>
                  </a:tcPr>
                </a:tc>
                <a:tc>
                  <a:txBody>
                    <a:bodyPr/>
                    <a:lstStyle/>
                    <a:p>
                      <a:pPr marL="481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3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1300" spc="-5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Kinesis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solidFill>
                      <a:srgbClr val="CBCDCF"/>
                    </a:solidFill>
                  </a:tcPr>
                </a:tc>
              </a:tr>
              <a:tr h="266700">
                <a:tc gridSpan="2">
                  <a:txBody>
                    <a:bodyPr/>
                    <a:lstStyle/>
                    <a:p>
                      <a:pPr marL="25552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3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1300" spc="-5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ElasticSearch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solidFill>
                      <a:srgbClr val="E7E8E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324089" y="4792840"/>
            <a:ext cx="436753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2018,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06233" y="2350516"/>
            <a:ext cx="3239135" cy="197358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98450" marR="274955" indent="-285750">
              <a:lnSpc>
                <a:spcPts val="1900"/>
              </a:lnSpc>
              <a:spcBef>
                <a:spcPts val="180"/>
              </a:spcBef>
              <a:buChar char="•"/>
              <a:tabLst>
                <a:tab pos="298450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migration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 i="1">
                <a:solidFill>
                  <a:srgbClr val="FFFFFF"/>
                </a:solidFill>
                <a:latin typeface="Arial"/>
                <a:cs typeface="Arial"/>
              </a:rPr>
              <a:t>10 </a:t>
            </a:r>
            <a:r>
              <a:rPr dirty="0" sz="1600" i="1">
                <a:solidFill>
                  <a:srgbClr val="FFFFFF"/>
                </a:solidFill>
                <a:latin typeface="Arial"/>
                <a:cs typeface="Arial"/>
              </a:rPr>
              <a:t>minutes</a:t>
            </a:r>
            <a:r>
              <a:rPr dirty="0" sz="1600" spc="-2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600" spc="-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 i="1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endParaRPr sz="1600">
              <a:latin typeface="Arial"/>
              <a:cs typeface="Arial"/>
            </a:endParaRPr>
          </a:p>
          <a:p>
            <a:pPr marL="298450" marR="156845" indent="-285750">
              <a:lnSpc>
                <a:spcPts val="1900"/>
              </a:lnSpc>
              <a:spcBef>
                <a:spcPts val="15"/>
              </a:spcBef>
              <a:buChar char="•"/>
              <a:tabLst>
                <a:tab pos="298450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Keep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FFFFFF"/>
                </a:solidFill>
                <a:latin typeface="Arial"/>
                <a:cs typeface="Arial"/>
              </a:rPr>
              <a:t>apps</a:t>
            </a:r>
            <a:r>
              <a:rPr dirty="0" sz="1600" spc="-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FFFFFF"/>
                </a:solidFill>
                <a:latin typeface="Arial"/>
                <a:cs typeface="Arial"/>
              </a:rPr>
              <a:t>running</a:t>
            </a:r>
            <a:r>
              <a:rPr dirty="0" sz="1600" spc="-2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during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migration</a:t>
            </a:r>
            <a:endParaRPr sz="1600">
              <a:latin typeface="Arial"/>
              <a:cs typeface="Arial"/>
            </a:endParaRPr>
          </a:p>
          <a:p>
            <a:pPr marL="297815" indent="-285115">
              <a:lnSpc>
                <a:spcPts val="183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600" i="1">
                <a:solidFill>
                  <a:srgbClr val="FFFFFF"/>
                </a:solidFill>
                <a:latin typeface="Arial"/>
                <a:cs typeface="Arial"/>
              </a:rPr>
              <a:t>Replicate</a:t>
            </a:r>
            <a:r>
              <a:rPr dirty="0" sz="1600" spc="-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within,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to,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from</a:t>
            </a:r>
            <a:endParaRPr sz="1600">
              <a:latin typeface="Arial"/>
              <a:cs typeface="Arial"/>
            </a:endParaRPr>
          </a:p>
          <a:p>
            <a:pPr marL="298450">
              <a:lnSpc>
                <a:spcPts val="1910"/>
              </a:lnSpc>
              <a:spcBef>
                <a:spcPts val="70"/>
              </a:spcBef>
            </a:pP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AWS</a:t>
            </a:r>
            <a:endParaRPr sz="1600">
              <a:latin typeface="Arial"/>
              <a:cs typeface="Arial"/>
            </a:endParaRPr>
          </a:p>
          <a:p>
            <a:pPr algn="r" marL="285115" marR="624840" indent="-285115">
              <a:lnSpc>
                <a:spcPts val="1910"/>
              </a:lnSpc>
              <a:buChar char="•"/>
              <a:tabLst>
                <a:tab pos="285115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Move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600">
              <a:latin typeface="Arial"/>
              <a:cs typeface="Arial"/>
            </a:endParaRPr>
          </a:p>
          <a:p>
            <a:pPr algn="r" marR="640080">
              <a:lnSpc>
                <a:spcPct val="100000"/>
              </a:lnSpc>
            </a:pPr>
            <a:r>
              <a:rPr dirty="0" sz="1600" i="1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dirty="0" sz="1600" spc="-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r>
              <a:rPr dirty="0" sz="1600" spc="-4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engine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Keep</a:t>
            </a:r>
            <a:r>
              <a:rPr dirty="0" spc="-65"/>
              <a:t> </a:t>
            </a:r>
            <a:r>
              <a:rPr dirty="0"/>
              <a:t>your</a:t>
            </a:r>
            <a:r>
              <a:rPr dirty="0" spc="-65"/>
              <a:t> </a:t>
            </a:r>
            <a:r>
              <a:rPr dirty="0" spc="-10"/>
              <a:t>application</a:t>
            </a:r>
            <a:r>
              <a:rPr dirty="0" spc="-65"/>
              <a:t> </a:t>
            </a:r>
            <a:r>
              <a:rPr dirty="0"/>
              <a:t>running</a:t>
            </a:r>
            <a:r>
              <a:rPr dirty="0" spc="-65"/>
              <a:t> </a:t>
            </a:r>
            <a:r>
              <a:rPr dirty="0"/>
              <a:t>during</a:t>
            </a:r>
            <a:r>
              <a:rPr dirty="0" spc="-65"/>
              <a:t> </a:t>
            </a:r>
            <a:r>
              <a:rPr dirty="0" spc="-10"/>
              <a:t>migration</a:t>
            </a:r>
          </a:p>
        </p:txBody>
      </p:sp>
      <p:sp>
        <p:nvSpPr>
          <p:cNvPr id="6" name="object 6" descr=""/>
          <p:cNvSpPr/>
          <p:nvPr/>
        </p:nvSpPr>
        <p:spPr>
          <a:xfrm>
            <a:off x="668381" y="790751"/>
            <a:ext cx="1765300" cy="1765300"/>
          </a:xfrm>
          <a:custGeom>
            <a:avLst/>
            <a:gdLst/>
            <a:ahLst/>
            <a:cxnLst/>
            <a:rect l="l" t="t" r="r" b="b"/>
            <a:pathLst>
              <a:path w="1765300" h="1765300">
                <a:moveTo>
                  <a:pt x="0" y="0"/>
                </a:moveTo>
                <a:lnTo>
                  <a:pt x="1765300" y="0"/>
                </a:lnTo>
                <a:lnTo>
                  <a:pt x="1765300" y="1765300"/>
                </a:lnTo>
                <a:lnTo>
                  <a:pt x="0" y="1765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858B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112880" y="868171"/>
            <a:ext cx="8375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On-Premise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67512" y="784401"/>
            <a:ext cx="7590155" cy="1778000"/>
            <a:chOff x="667512" y="784401"/>
            <a:chExt cx="7590155" cy="177800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512" y="789432"/>
              <a:ext cx="344424" cy="34442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3096" y="789432"/>
              <a:ext cx="347472" cy="34442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485393" y="790751"/>
              <a:ext cx="1765300" cy="1765300"/>
            </a:xfrm>
            <a:custGeom>
              <a:avLst/>
              <a:gdLst/>
              <a:ahLst/>
              <a:cxnLst/>
              <a:rect l="l" t="t" r="r" b="b"/>
              <a:pathLst>
                <a:path w="1765300" h="1765300">
                  <a:moveTo>
                    <a:pt x="0" y="0"/>
                  </a:moveTo>
                  <a:lnTo>
                    <a:pt x="1765300" y="0"/>
                  </a:lnTo>
                  <a:lnTo>
                    <a:pt x="1765300" y="1765300"/>
                  </a:lnTo>
                  <a:lnTo>
                    <a:pt x="0" y="1765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58B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929893" y="868171"/>
            <a:ext cx="8064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dirty="0" sz="12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5463" y="1210055"/>
            <a:ext cx="902208" cy="926591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933035" y="2261616"/>
            <a:ext cx="11271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Generic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223247" y="1210055"/>
            <a:ext cx="6927215" cy="1862455"/>
            <a:chOff x="1223247" y="1210055"/>
            <a:chExt cx="6927215" cy="1862455"/>
          </a:xfrm>
        </p:grpSpPr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9000" y="1210055"/>
              <a:ext cx="911351" cy="95402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808703" y="1537638"/>
              <a:ext cx="5556250" cy="103505"/>
            </a:xfrm>
            <a:custGeom>
              <a:avLst/>
              <a:gdLst/>
              <a:ahLst/>
              <a:cxnLst/>
              <a:rect l="l" t="t" r="r" b="b"/>
              <a:pathLst>
                <a:path w="5556250" h="103505">
                  <a:moveTo>
                    <a:pt x="5536670" y="51538"/>
                  </a:moveTo>
                  <a:lnTo>
                    <a:pt x="5488691" y="93518"/>
                  </a:lnTo>
                  <a:lnTo>
                    <a:pt x="5488424" y="97530"/>
                  </a:lnTo>
                  <a:lnTo>
                    <a:pt x="5493043" y="102809"/>
                  </a:lnTo>
                  <a:lnTo>
                    <a:pt x="5497054" y="103077"/>
                  </a:lnTo>
                  <a:lnTo>
                    <a:pt x="5548698" y="57887"/>
                  </a:lnTo>
                  <a:lnTo>
                    <a:pt x="5546357" y="57887"/>
                  </a:lnTo>
                  <a:lnTo>
                    <a:pt x="5546357" y="56316"/>
                  </a:lnTo>
                  <a:lnTo>
                    <a:pt x="5542131" y="56316"/>
                  </a:lnTo>
                  <a:lnTo>
                    <a:pt x="5536670" y="51538"/>
                  </a:lnTo>
                  <a:close/>
                </a:path>
                <a:path w="5556250" h="103505">
                  <a:moveTo>
                    <a:pt x="5529412" y="45187"/>
                  </a:moveTo>
                  <a:lnTo>
                    <a:pt x="0" y="45187"/>
                  </a:lnTo>
                  <a:lnTo>
                    <a:pt x="0" y="57887"/>
                  </a:lnTo>
                  <a:lnTo>
                    <a:pt x="5529413" y="57887"/>
                  </a:lnTo>
                  <a:lnTo>
                    <a:pt x="5536670" y="51538"/>
                  </a:lnTo>
                  <a:lnTo>
                    <a:pt x="5529412" y="45187"/>
                  </a:lnTo>
                  <a:close/>
                </a:path>
                <a:path w="5556250" h="103505">
                  <a:moveTo>
                    <a:pt x="5548698" y="45187"/>
                  </a:moveTo>
                  <a:lnTo>
                    <a:pt x="5546357" y="45187"/>
                  </a:lnTo>
                  <a:lnTo>
                    <a:pt x="5546357" y="57887"/>
                  </a:lnTo>
                  <a:lnTo>
                    <a:pt x="5548698" y="57887"/>
                  </a:lnTo>
                  <a:lnTo>
                    <a:pt x="5555954" y="51538"/>
                  </a:lnTo>
                  <a:lnTo>
                    <a:pt x="5548698" y="45187"/>
                  </a:lnTo>
                  <a:close/>
                </a:path>
                <a:path w="5556250" h="103505">
                  <a:moveTo>
                    <a:pt x="5542131" y="46760"/>
                  </a:moveTo>
                  <a:lnTo>
                    <a:pt x="5536670" y="51538"/>
                  </a:lnTo>
                  <a:lnTo>
                    <a:pt x="5542131" y="56316"/>
                  </a:lnTo>
                  <a:lnTo>
                    <a:pt x="5542131" y="46760"/>
                  </a:lnTo>
                  <a:close/>
                </a:path>
                <a:path w="5556250" h="103505">
                  <a:moveTo>
                    <a:pt x="5546357" y="46760"/>
                  </a:moveTo>
                  <a:lnTo>
                    <a:pt x="5542131" y="46760"/>
                  </a:lnTo>
                  <a:lnTo>
                    <a:pt x="5542131" y="56316"/>
                  </a:lnTo>
                  <a:lnTo>
                    <a:pt x="5546357" y="56316"/>
                  </a:lnTo>
                  <a:lnTo>
                    <a:pt x="5546357" y="46760"/>
                  </a:lnTo>
                  <a:close/>
                </a:path>
                <a:path w="5556250" h="103505">
                  <a:moveTo>
                    <a:pt x="5497054" y="0"/>
                  </a:moveTo>
                  <a:lnTo>
                    <a:pt x="5493043" y="267"/>
                  </a:lnTo>
                  <a:lnTo>
                    <a:pt x="5488424" y="5546"/>
                  </a:lnTo>
                  <a:lnTo>
                    <a:pt x="5488691" y="9558"/>
                  </a:lnTo>
                  <a:lnTo>
                    <a:pt x="5536670" y="51538"/>
                  </a:lnTo>
                  <a:lnTo>
                    <a:pt x="5542131" y="46760"/>
                  </a:lnTo>
                  <a:lnTo>
                    <a:pt x="5546357" y="46760"/>
                  </a:lnTo>
                  <a:lnTo>
                    <a:pt x="5546357" y="45187"/>
                  </a:lnTo>
                  <a:lnTo>
                    <a:pt x="5548698" y="45187"/>
                  </a:lnTo>
                  <a:lnTo>
                    <a:pt x="5497054" y="0"/>
                  </a:lnTo>
                  <a:close/>
                </a:path>
              </a:pathLst>
            </a:custGeom>
            <a:solidFill>
              <a:srgbClr val="69AE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808713" y="1334519"/>
              <a:ext cx="5556250" cy="103505"/>
            </a:xfrm>
            <a:custGeom>
              <a:avLst/>
              <a:gdLst/>
              <a:ahLst/>
              <a:cxnLst/>
              <a:rect l="l" t="t" r="r" b="b"/>
              <a:pathLst>
                <a:path w="5556250" h="103505">
                  <a:moveTo>
                    <a:pt x="58917" y="0"/>
                  </a:moveTo>
                  <a:lnTo>
                    <a:pt x="58592" y="266"/>
                  </a:lnTo>
                  <a:lnTo>
                    <a:pt x="0" y="51537"/>
                  </a:lnTo>
                  <a:lnTo>
                    <a:pt x="58898" y="103075"/>
                  </a:lnTo>
                  <a:lnTo>
                    <a:pt x="62891" y="102809"/>
                  </a:lnTo>
                  <a:lnTo>
                    <a:pt x="67528" y="97530"/>
                  </a:lnTo>
                  <a:lnTo>
                    <a:pt x="67261" y="93518"/>
                  </a:lnTo>
                  <a:lnTo>
                    <a:pt x="26541" y="57887"/>
                  </a:lnTo>
                  <a:lnTo>
                    <a:pt x="9594" y="57887"/>
                  </a:lnTo>
                  <a:lnTo>
                    <a:pt x="9594" y="45187"/>
                  </a:lnTo>
                  <a:lnTo>
                    <a:pt x="26539" y="45187"/>
                  </a:lnTo>
                  <a:lnTo>
                    <a:pt x="67260" y="9558"/>
                  </a:lnTo>
                  <a:lnTo>
                    <a:pt x="67529" y="5546"/>
                  </a:lnTo>
                  <a:lnTo>
                    <a:pt x="62910" y="266"/>
                  </a:lnTo>
                  <a:lnTo>
                    <a:pt x="58917" y="0"/>
                  </a:lnTo>
                  <a:close/>
                </a:path>
                <a:path w="5556250" h="103505">
                  <a:moveTo>
                    <a:pt x="5536659" y="51537"/>
                  </a:moveTo>
                  <a:lnTo>
                    <a:pt x="5488680" y="93518"/>
                  </a:lnTo>
                  <a:lnTo>
                    <a:pt x="5488413" y="97530"/>
                  </a:lnTo>
                  <a:lnTo>
                    <a:pt x="5493032" y="102809"/>
                  </a:lnTo>
                  <a:lnTo>
                    <a:pt x="5497043" y="103075"/>
                  </a:lnTo>
                  <a:lnTo>
                    <a:pt x="5548687" y="57887"/>
                  </a:lnTo>
                  <a:lnTo>
                    <a:pt x="5546567" y="57887"/>
                  </a:lnTo>
                  <a:lnTo>
                    <a:pt x="5546567" y="56316"/>
                  </a:lnTo>
                  <a:lnTo>
                    <a:pt x="5542120" y="56316"/>
                  </a:lnTo>
                  <a:lnTo>
                    <a:pt x="5536659" y="51537"/>
                  </a:lnTo>
                  <a:close/>
                </a:path>
                <a:path w="5556250" h="103505">
                  <a:moveTo>
                    <a:pt x="26539" y="45187"/>
                  </a:moveTo>
                  <a:lnTo>
                    <a:pt x="9594" y="45187"/>
                  </a:lnTo>
                  <a:lnTo>
                    <a:pt x="9594" y="57887"/>
                  </a:lnTo>
                  <a:lnTo>
                    <a:pt x="26541" y="57887"/>
                  </a:lnTo>
                  <a:lnTo>
                    <a:pt x="24745" y="56316"/>
                  </a:lnTo>
                  <a:lnTo>
                    <a:pt x="13822" y="56316"/>
                  </a:lnTo>
                  <a:lnTo>
                    <a:pt x="13822" y="46758"/>
                  </a:lnTo>
                  <a:lnTo>
                    <a:pt x="24744" y="46758"/>
                  </a:lnTo>
                  <a:lnTo>
                    <a:pt x="26539" y="45187"/>
                  </a:lnTo>
                  <a:close/>
                </a:path>
                <a:path w="5556250" h="103505">
                  <a:moveTo>
                    <a:pt x="5529401" y="45187"/>
                  </a:moveTo>
                  <a:lnTo>
                    <a:pt x="26539" y="45187"/>
                  </a:lnTo>
                  <a:lnTo>
                    <a:pt x="19284" y="51537"/>
                  </a:lnTo>
                  <a:lnTo>
                    <a:pt x="26541" y="57887"/>
                  </a:lnTo>
                  <a:lnTo>
                    <a:pt x="5529402" y="57887"/>
                  </a:lnTo>
                  <a:lnTo>
                    <a:pt x="5536659" y="51537"/>
                  </a:lnTo>
                  <a:lnTo>
                    <a:pt x="5529401" y="45187"/>
                  </a:lnTo>
                  <a:close/>
                </a:path>
                <a:path w="5556250" h="103505">
                  <a:moveTo>
                    <a:pt x="5548687" y="45187"/>
                  </a:moveTo>
                  <a:lnTo>
                    <a:pt x="5546567" y="45187"/>
                  </a:lnTo>
                  <a:lnTo>
                    <a:pt x="5546567" y="57887"/>
                  </a:lnTo>
                  <a:lnTo>
                    <a:pt x="5548687" y="57887"/>
                  </a:lnTo>
                  <a:lnTo>
                    <a:pt x="5555944" y="51537"/>
                  </a:lnTo>
                  <a:lnTo>
                    <a:pt x="5548687" y="45187"/>
                  </a:lnTo>
                  <a:close/>
                </a:path>
                <a:path w="5556250" h="103505">
                  <a:moveTo>
                    <a:pt x="13822" y="46758"/>
                  </a:moveTo>
                  <a:lnTo>
                    <a:pt x="13822" y="56316"/>
                  </a:lnTo>
                  <a:lnTo>
                    <a:pt x="19282" y="51537"/>
                  </a:lnTo>
                  <a:lnTo>
                    <a:pt x="13822" y="46758"/>
                  </a:lnTo>
                  <a:close/>
                </a:path>
                <a:path w="5556250" h="103505">
                  <a:moveTo>
                    <a:pt x="19284" y="51537"/>
                  </a:moveTo>
                  <a:lnTo>
                    <a:pt x="13820" y="56316"/>
                  </a:lnTo>
                  <a:lnTo>
                    <a:pt x="24745" y="56316"/>
                  </a:lnTo>
                  <a:lnTo>
                    <a:pt x="19284" y="51537"/>
                  </a:lnTo>
                  <a:close/>
                </a:path>
                <a:path w="5556250" h="103505">
                  <a:moveTo>
                    <a:pt x="5542120" y="46758"/>
                  </a:moveTo>
                  <a:lnTo>
                    <a:pt x="5536659" y="51537"/>
                  </a:lnTo>
                  <a:lnTo>
                    <a:pt x="5542120" y="56316"/>
                  </a:lnTo>
                  <a:lnTo>
                    <a:pt x="5542120" y="46758"/>
                  </a:lnTo>
                  <a:close/>
                </a:path>
                <a:path w="5556250" h="103505">
                  <a:moveTo>
                    <a:pt x="5546567" y="46758"/>
                  </a:moveTo>
                  <a:lnTo>
                    <a:pt x="5542120" y="46758"/>
                  </a:lnTo>
                  <a:lnTo>
                    <a:pt x="5542120" y="56316"/>
                  </a:lnTo>
                  <a:lnTo>
                    <a:pt x="5546567" y="56316"/>
                  </a:lnTo>
                  <a:lnTo>
                    <a:pt x="5546567" y="46758"/>
                  </a:lnTo>
                  <a:close/>
                </a:path>
                <a:path w="5556250" h="103505">
                  <a:moveTo>
                    <a:pt x="24744" y="46758"/>
                  </a:moveTo>
                  <a:lnTo>
                    <a:pt x="13822" y="46758"/>
                  </a:lnTo>
                  <a:lnTo>
                    <a:pt x="19284" y="51537"/>
                  </a:lnTo>
                  <a:lnTo>
                    <a:pt x="24744" y="46758"/>
                  </a:lnTo>
                  <a:close/>
                </a:path>
                <a:path w="5556250" h="103505">
                  <a:moveTo>
                    <a:pt x="5497043" y="0"/>
                  </a:moveTo>
                  <a:lnTo>
                    <a:pt x="5493032" y="266"/>
                  </a:lnTo>
                  <a:lnTo>
                    <a:pt x="5488413" y="5546"/>
                  </a:lnTo>
                  <a:lnTo>
                    <a:pt x="5488680" y="9558"/>
                  </a:lnTo>
                  <a:lnTo>
                    <a:pt x="5536659" y="51537"/>
                  </a:lnTo>
                  <a:lnTo>
                    <a:pt x="5542120" y="46758"/>
                  </a:lnTo>
                  <a:lnTo>
                    <a:pt x="5546567" y="46758"/>
                  </a:lnTo>
                  <a:lnTo>
                    <a:pt x="5546567" y="45187"/>
                  </a:lnTo>
                  <a:lnTo>
                    <a:pt x="5548687" y="45187"/>
                  </a:lnTo>
                  <a:lnTo>
                    <a:pt x="5497043" y="0"/>
                  </a:lnTo>
                  <a:close/>
                </a:path>
              </a:pathLst>
            </a:custGeom>
            <a:solidFill>
              <a:srgbClr val="1D89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0000" y="1926336"/>
              <a:ext cx="1146048" cy="1146047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965261" y="1984984"/>
              <a:ext cx="5275580" cy="520065"/>
            </a:xfrm>
            <a:custGeom>
              <a:avLst/>
              <a:gdLst/>
              <a:ahLst/>
              <a:cxnLst/>
              <a:rect l="l" t="t" r="r" b="b"/>
              <a:pathLst>
                <a:path w="5275580" h="520064">
                  <a:moveTo>
                    <a:pt x="1846122" y="507276"/>
                  </a:moveTo>
                  <a:lnTo>
                    <a:pt x="929411" y="507276"/>
                  </a:lnTo>
                  <a:lnTo>
                    <a:pt x="929411" y="57886"/>
                  </a:lnTo>
                  <a:lnTo>
                    <a:pt x="929411" y="51536"/>
                  </a:lnTo>
                  <a:lnTo>
                    <a:pt x="929411" y="48031"/>
                  </a:lnTo>
                  <a:lnTo>
                    <a:pt x="926566" y="45186"/>
                  </a:lnTo>
                  <a:lnTo>
                    <a:pt x="26543" y="45186"/>
                  </a:lnTo>
                  <a:lnTo>
                    <a:pt x="67259" y="9550"/>
                  </a:lnTo>
                  <a:lnTo>
                    <a:pt x="67538" y="5537"/>
                  </a:lnTo>
                  <a:lnTo>
                    <a:pt x="62915" y="266"/>
                  </a:lnTo>
                  <a:lnTo>
                    <a:pt x="58902" y="0"/>
                  </a:lnTo>
                  <a:lnTo>
                    <a:pt x="0" y="51536"/>
                  </a:lnTo>
                  <a:lnTo>
                    <a:pt x="58902" y="103073"/>
                  </a:lnTo>
                  <a:lnTo>
                    <a:pt x="62915" y="102806"/>
                  </a:lnTo>
                  <a:lnTo>
                    <a:pt x="67538" y="97523"/>
                  </a:lnTo>
                  <a:lnTo>
                    <a:pt x="67259" y="93510"/>
                  </a:lnTo>
                  <a:lnTo>
                    <a:pt x="26543" y="57886"/>
                  </a:lnTo>
                  <a:lnTo>
                    <a:pt x="916711" y="57886"/>
                  </a:lnTo>
                  <a:lnTo>
                    <a:pt x="916711" y="517131"/>
                  </a:lnTo>
                  <a:lnTo>
                    <a:pt x="919556" y="519976"/>
                  </a:lnTo>
                  <a:lnTo>
                    <a:pt x="1846122" y="519976"/>
                  </a:lnTo>
                  <a:lnTo>
                    <a:pt x="1846122" y="513626"/>
                  </a:lnTo>
                  <a:lnTo>
                    <a:pt x="1846122" y="507276"/>
                  </a:lnTo>
                  <a:close/>
                </a:path>
                <a:path w="5275580" h="520064">
                  <a:moveTo>
                    <a:pt x="5275034" y="62890"/>
                  </a:moveTo>
                  <a:lnTo>
                    <a:pt x="5267782" y="56527"/>
                  </a:lnTo>
                  <a:lnTo>
                    <a:pt x="5216144" y="11341"/>
                  </a:lnTo>
                  <a:lnTo>
                    <a:pt x="5212131" y="11607"/>
                  </a:lnTo>
                  <a:lnTo>
                    <a:pt x="5207508" y="16891"/>
                  </a:lnTo>
                  <a:lnTo>
                    <a:pt x="5207774" y="20904"/>
                  </a:lnTo>
                  <a:lnTo>
                    <a:pt x="5248478" y="56527"/>
                  </a:lnTo>
                  <a:lnTo>
                    <a:pt x="4128579" y="56527"/>
                  </a:lnTo>
                  <a:lnTo>
                    <a:pt x="4125734" y="59372"/>
                  </a:lnTo>
                  <a:lnTo>
                    <a:pt x="4125734" y="507276"/>
                  </a:lnTo>
                  <a:lnTo>
                    <a:pt x="2989122" y="507276"/>
                  </a:lnTo>
                  <a:lnTo>
                    <a:pt x="2989122" y="519976"/>
                  </a:lnTo>
                  <a:lnTo>
                    <a:pt x="4135590" y="519976"/>
                  </a:lnTo>
                  <a:lnTo>
                    <a:pt x="4138434" y="517131"/>
                  </a:lnTo>
                  <a:lnTo>
                    <a:pt x="4138434" y="513626"/>
                  </a:lnTo>
                  <a:lnTo>
                    <a:pt x="4138434" y="507276"/>
                  </a:lnTo>
                  <a:lnTo>
                    <a:pt x="4138434" y="69227"/>
                  </a:lnTo>
                  <a:lnTo>
                    <a:pt x="5248503" y="69227"/>
                  </a:lnTo>
                  <a:lnTo>
                    <a:pt x="5207774" y="104863"/>
                  </a:lnTo>
                  <a:lnTo>
                    <a:pt x="5207508" y="108877"/>
                  </a:lnTo>
                  <a:lnTo>
                    <a:pt x="5212131" y="114160"/>
                  </a:lnTo>
                  <a:lnTo>
                    <a:pt x="5216144" y="114427"/>
                  </a:lnTo>
                  <a:lnTo>
                    <a:pt x="5267782" y="69227"/>
                  </a:lnTo>
                  <a:lnTo>
                    <a:pt x="5275034" y="62890"/>
                  </a:lnTo>
                  <a:close/>
                </a:path>
              </a:pathLst>
            </a:custGeom>
            <a:solidFill>
              <a:srgbClr val="E6EC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235947" y="1363390"/>
              <a:ext cx="511175" cy="643255"/>
            </a:xfrm>
            <a:custGeom>
              <a:avLst/>
              <a:gdLst/>
              <a:ahLst/>
              <a:cxnLst/>
              <a:rect l="l" t="t" r="r" b="b"/>
              <a:pathLst>
                <a:path w="511175" h="643255">
                  <a:moveTo>
                    <a:pt x="511143" y="0"/>
                  </a:moveTo>
                  <a:lnTo>
                    <a:pt x="476250" y="32247"/>
                  </a:lnTo>
                  <a:lnTo>
                    <a:pt x="436288" y="45178"/>
                  </a:lnTo>
                  <a:lnTo>
                    <a:pt x="384564" y="55169"/>
                  </a:lnTo>
                  <a:lnTo>
                    <a:pt x="323513" y="61610"/>
                  </a:lnTo>
                  <a:lnTo>
                    <a:pt x="255572" y="63892"/>
                  </a:lnTo>
                  <a:lnTo>
                    <a:pt x="187631" y="61610"/>
                  </a:lnTo>
                  <a:lnTo>
                    <a:pt x="126580" y="55169"/>
                  </a:lnTo>
                  <a:lnTo>
                    <a:pt x="74855" y="45178"/>
                  </a:lnTo>
                  <a:lnTo>
                    <a:pt x="34893" y="32247"/>
                  </a:lnTo>
                  <a:lnTo>
                    <a:pt x="0" y="0"/>
                  </a:lnTo>
                  <a:lnTo>
                    <a:pt x="0" y="579083"/>
                  </a:lnTo>
                  <a:lnTo>
                    <a:pt x="34893" y="611331"/>
                  </a:lnTo>
                  <a:lnTo>
                    <a:pt x="74855" y="624262"/>
                  </a:lnTo>
                  <a:lnTo>
                    <a:pt x="126579" y="634253"/>
                  </a:lnTo>
                  <a:lnTo>
                    <a:pt x="187630" y="640694"/>
                  </a:lnTo>
                  <a:lnTo>
                    <a:pt x="255571" y="642976"/>
                  </a:lnTo>
                  <a:lnTo>
                    <a:pt x="323512" y="640694"/>
                  </a:lnTo>
                  <a:lnTo>
                    <a:pt x="384562" y="634253"/>
                  </a:lnTo>
                  <a:lnTo>
                    <a:pt x="436287" y="624262"/>
                  </a:lnTo>
                  <a:lnTo>
                    <a:pt x="476249" y="611331"/>
                  </a:lnTo>
                  <a:lnTo>
                    <a:pt x="511142" y="579083"/>
                  </a:lnTo>
                  <a:lnTo>
                    <a:pt x="511143" y="0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235948" y="1299498"/>
              <a:ext cx="511175" cy="128270"/>
            </a:xfrm>
            <a:custGeom>
              <a:avLst/>
              <a:gdLst/>
              <a:ahLst/>
              <a:cxnLst/>
              <a:rect l="l" t="t" r="r" b="b"/>
              <a:pathLst>
                <a:path w="511175" h="128269">
                  <a:moveTo>
                    <a:pt x="255571" y="0"/>
                  </a:moveTo>
                  <a:lnTo>
                    <a:pt x="187630" y="2282"/>
                  </a:lnTo>
                  <a:lnTo>
                    <a:pt x="126579" y="8723"/>
                  </a:lnTo>
                  <a:lnTo>
                    <a:pt x="74854" y="18713"/>
                  </a:lnTo>
                  <a:lnTo>
                    <a:pt x="34892" y="31644"/>
                  </a:lnTo>
                  <a:lnTo>
                    <a:pt x="0" y="63892"/>
                  </a:lnTo>
                  <a:lnTo>
                    <a:pt x="9129" y="80877"/>
                  </a:lnTo>
                  <a:lnTo>
                    <a:pt x="74854" y="109071"/>
                  </a:lnTo>
                  <a:lnTo>
                    <a:pt x="126579" y="119061"/>
                  </a:lnTo>
                  <a:lnTo>
                    <a:pt x="187630" y="125502"/>
                  </a:lnTo>
                  <a:lnTo>
                    <a:pt x="255571" y="127784"/>
                  </a:lnTo>
                  <a:lnTo>
                    <a:pt x="323512" y="125502"/>
                  </a:lnTo>
                  <a:lnTo>
                    <a:pt x="384563" y="119061"/>
                  </a:lnTo>
                  <a:lnTo>
                    <a:pt x="436287" y="109071"/>
                  </a:lnTo>
                  <a:lnTo>
                    <a:pt x="476249" y="96140"/>
                  </a:lnTo>
                  <a:lnTo>
                    <a:pt x="511142" y="63892"/>
                  </a:lnTo>
                  <a:lnTo>
                    <a:pt x="502013" y="46907"/>
                  </a:lnTo>
                  <a:lnTo>
                    <a:pt x="436287" y="18713"/>
                  </a:lnTo>
                  <a:lnTo>
                    <a:pt x="384563" y="8723"/>
                  </a:lnTo>
                  <a:lnTo>
                    <a:pt x="323512" y="2282"/>
                  </a:lnTo>
                  <a:lnTo>
                    <a:pt x="255571" y="0"/>
                  </a:lnTo>
                  <a:close/>
                </a:path>
              </a:pathLst>
            </a:custGeom>
            <a:solidFill>
              <a:srgbClr val="668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235947" y="1299498"/>
              <a:ext cx="511175" cy="707390"/>
            </a:xfrm>
            <a:custGeom>
              <a:avLst/>
              <a:gdLst/>
              <a:ahLst/>
              <a:cxnLst/>
              <a:rect l="l" t="t" r="r" b="b"/>
              <a:pathLst>
                <a:path w="511175" h="707389">
                  <a:moveTo>
                    <a:pt x="511142" y="63892"/>
                  </a:moveTo>
                  <a:lnTo>
                    <a:pt x="476249" y="96140"/>
                  </a:lnTo>
                  <a:lnTo>
                    <a:pt x="436287" y="109071"/>
                  </a:lnTo>
                  <a:lnTo>
                    <a:pt x="384563" y="119062"/>
                  </a:lnTo>
                  <a:lnTo>
                    <a:pt x="323512" y="125502"/>
                  </a:lnTo>
                  <a:lnTo>
                    <a:pt x="255571" y="127785"/>
                  </a:lnTo>
                  <a:lnTo>
                    <a:pt x="187630" y="125502"/>
                  </a:lnTo>
                  <a:lnTo>
                    <a:pt x="126579" y="119062"/>
                  </a:lnTo>
                  <a:lnTo>
                    <a:pt x="74855" y="109071"/>
                  </a:lnTo>
                  <a:lnTo>
                    <a:pt x="34892" y="96140"/>
                  </a:lnTo>
                  <a:lnTo>
                    <a:pt x="0" y="63892"/>
                  </a:lnTo>
                  <a:lnTo>
                    <a:pt x="9129" y="46907"/>
                  </a:lnTo>
                  <a:lnTo>
                    <a:pt x="74855" y="18713"/>
                  </a:lnTo>
                  <a:lnTo>
                    <a:pt x="126579" y="8723"/>
                  </a:lnTo>
                  <a:lnTo>
                    <a:pt x="187630" y="2282"/>
                  </a:lnTo>
                  <a:lnTo>
                    <a:pt x="255571" y="0"/>
                  </a:lnTo>
                  <a:lnTo>
                    <a:pt x="323512" y="2282"/>
                  </a:lnTo>
                  <a:lnTo>
                    <a:pt x="384563" y="8723"/>
                  </a:lnTo>
                  <a:lnTo>
                    <a:pt x="436287" y="18713"/>
                  </a:lnTo>
                  <a:lnTo>
                    <a:pt x="476249" y="31644"/>
                  </a:lnTo>
                  <a:lnTo>
                    <a:pt x="511142" y="63892"/>
                  </a:lnTo>
                  <a:close/>
                </a:path>
                <a:path w="511175" h="707389">
                  <a:moveTo>
                    <a:pt x="511142" y="63892"/>
                  </a:moveTo>
                  <a:lnTo>
                    <a:pt x="511142" y="642976"/>
                  </a:lnTo>
                  <a:lnTo>
                    <a:pt x="502013" y="659961"/>
                  </a:lnTo>
                  <a:lnTo>
                    <a:pt x="436287" y="688155"/>
                  </a:lnTo>
                  <a:lnTo>
                    <a:pt x="384563" y="698145"/>
                  </a:lnTo>
                  <a:lnTo>
                    <a:pt x="323512" y="704586"/>
                  </a:lnTo>
                  <a:lnTo>
                    <a:pt x="255571" y="706869"/>
                  </a:lnTo>
                  <a:lnTo>
                    <a:pt x="187630" y="704586"/>
                  </a:lnTo>
                  <a:lnTo>
                    <a:pt x="126579" y="698145"/>
                  </a:lnTo>
                  <a:lnTo>
                    <a:pt x="74855" y="688155"/>
                  </a:lnTo>
                  <a:lnTo>
                    <a:pt x="34892" y="675224"/>
                  </a:lnTo>
                  <a:lnTo>
                    <a:pt x="0" y="642976"/>
                  </a:lnTo>
                  <a:lnTo>
                    <a:pt x="0" y="63892"/>
                  </a:lnTo>
                </a:path>
              </a:pathLst>
            </a:custGeom>
            <a:ln w="25400">
              <a:solidFill>
                <a:srgbClr val="001E2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450748" y="1383859"/>
              <a:ext cx="511175" cy="643255"/>
            </a:xfrm>
            <a:custGeom>
              <a:avLst/>
              <a:gdLst/>
              <a:ahLst/>
              <a:cxnLst/>
              <a:rect l="l" t="t" r="r" b="b"/>
              <a:pathLst>
                <a:path w="511175" h="643255">
                  <a:moveTo>
                    <a:pt x="511144" y="0"/>
                  </a:moveTo>
                  <a:lnTo>
                    <a:pt x="476251" y="32247"/>
                  </a:lnTo>
                  <a:lnTo>
                    <a:pt x="436288" y="45178"/>
                  </a:lnTo>
                  <a:lnTo>
                    <a:pt x="384564" y="55169"/>
                  </a:lnTo>
                  <a:lnTo>
                    <a:pt x="323513" y="61610"/>
                  </a:lnTo>
                  <a:lnTo>
                    <a:pt x="255572" y="63892"/>
                  </a:lnTo>
                  <a:lnTo>
                    <a:pt x="187631" y="61610"/>
                  </a:lnTo>
                  <a:lnTo>
                    <a:pt x="126580" y="55169"/>
                  </a:lnTo>
                  <a:lnTo>
                    <a:pt x="74856" y="45178"/>
                  </a:lnTo>
                  <a:lnTo>
                    <a:pt x="34894" y="32247"/>
                  </a:lnTo>
                  <a:lnTo>
                    <a:pt x="1" y="0"/>
                  </a:lnTo>
                  <a:lnTo>
                    <a:pt x="0" y="579084"/>
                  </a:lnTo>
                  <a:lnTo>
                    <a:pt x="34893" y="611332"/>
                  </a:lnTo>
                  <a:lnTo>
                    <a:pt x="74855" y="624263"/>
                  </a:lnTo>
                  <a:lnTo>
                    <a:pt x="126579" y="634253"/>
                  </a:lnTo>
                  <a:lnTo>
                    <a:pt x="187630" y="640694"/>
                  </a:lnTo>
                  <a:lnTo>
                    <a:pt x="255572" y="642976"/>
                  </a:lnTo>
                  <a:lnTo>
                    <a:pt x="323513" y="640694"/>
                  </a:lnTo>
                  <a:lnTo>
                    <a:pt x="384563" y="634253"/>
                  </a:lnTo>
                  <a:lnTo>
                    <a:pt x="436288" y="624263"/>
                  </a:lnTo>
                  <a:lnTo>
                    <a:pt x="476250" y="611332"/>
                  </a:lnTo>
                  <a:lnTo>
                    <a:pt x="511143" y="579084"/>
                  </a:lnTo>
                  <a:lnTo>
                    <a:pt x="511144" y="0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450749" y="1319966"/>
              <a:ext cx="511175" cy="128270"/>
            </a:xfrm>
            <a:custGeom>
              <a:avLst/>
              <a:gdLst/>
              <a:ahLst/>
              <a:cxnLst/>
              <a:rect l="l" t="t" r="r" b="b"/>
              <a:pathLst>
                <a:path w="511175" h="128269">
                  <a:moveTo>
                    <a:pt x="255570" y="0"/>
                  </a:moveTo>
                  <a:lnTo>
                    <a:pt x="187630" y="2282"/>
                  </a:lnTo>
                  <a:lnTo>
                    <a:pt x="126579" y="8723"/>
                  </a:lnTo>
                  <a:lnTo>
                    <a:pt x="74855" y="18713"/>
                  </a:lnTo>
                  <a:lnTo>
                    <a:pt x="34892" y="31644"/>
                  </a:lnTo>
                  <a:lnTo>
                    <a:pt x="0" y="63892"/>
                  </a:lnTo>
                  <a:lnTo>
                    <a:pt x="9129" y="80877"/>
                  </a:lnTo>
                  <a:lnTo>
                    <a:pt x="74855" y="109071"/>
                  </a:lnTo>
                  <a:lnTo>
                    <a:pt x="126579" y="119061"/>
                  </a:lnTo>
                  <a:lnTo>
                    <a:pt x="187630" y="125502"/>
                  </a:lnTo>
                  <a:lnTo>
                    <a:pt x="255570" y="127784"/>
                  </a:lnTo>
                  <a:lnTo>
                    <a:pt x="323511" y="125502"/>
                  </a:lnTo>
                  <a:lnTo>
                    <a:pt x="384562" y="119061"/>
                  </a:lnTo>
                  <a:lnTo>
                    <a:pt x="436287" y="109071"/>
                  </a:lnTo>
                  <a:lnTo>
                    <a:pt x="476249" y="96140"/>
                  </a:lnTo>
                  <a:lnTo>
                    <a:pt x="511143" y="63892"/>
                  </a:lnTo>
                  <a:lnTo>
                    <a:pt x="502013" y="46907"/>
                  </a:lnTo>
                  <a:lnTo>
                    <a:pt x="436287" y="18713"/>
                  </a:lnTo>
                  <a:lnTo>
                    <a:pt x="384562" y="8723"/>
                  </a:lnTo>
                  <a:lnTo>
                    <a:pt x="323511" y="2282"/>
                  </a:lnTo>
                  <a:lnTo>
                    <a:pt x="255570" y="0"/>
                  </a:lnTo>
                  <a:close/>
                </a:path>
              </a:pathLst>
            </a:custGeom>
            <a:solidFill>
              <a:srgbClr val="668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450748" y="1319966"/>
              <a:ext cx="511175" cy="707390"/>
            </a:xfrm>
            <a:custGeom>
              <a:avLst/>
              <a:gdLst/>
              <a:ahLst/>
              <a:cxnLst/>
              <a:rect l="l" t="t" r="r" b="b"/>
              <a:pathLst>
                <a:path w="511175" h="707389">
                  <a:moveTo>
                    <a:pt x="511142" y="63892"/>
                  </a:moveTo>
                  <a:lnTo>
                    <a:pt x="476249" y="96140"/>
                  </a:lnTo>
                  <a:lnTo>
                    <a:pt x="436287" y="109071"/>
                  </a:lnTo>
                  <a:lnTo>
                    <a:pt x="384563" y="119062"/>
                  </a:lnTo>
                  <a:lnTo>
                    <a:pt x="323512" y="125502"/>
                  </a:lnTo>
                  <a:lnTo>
                    <a:pt x="255571" y="127785"/>
                  </a:lnTo>
                  <a:lnTo>
                    <a:pt x="187630" y="125502"/>
                  </a:lnTo>
                  <a:lnTo>
                    <a:pt x="126579" y="119062"/>
                  </a:lnTo>
                  <a:lnTo>
                    <a:pt x="74855" y="109071"/>
                  </a:lnTo>
                  <a:lnTo>
                    <a:pt x="34892" y="96140"/>
                  </a:lnTo>
                  <a:lnTo>
                    <a:pt x="0" y="63892"/>
                  </a:lnTo>
                  <a:lnTo>
                    <a:pt x="9129" y="46907"/>
                  </a:lnTo>
                  <a:lnTo>
                    <a:pt x="74855" y="18713"/>
                  </a:lnTo>
                  <a:lnTo>
                    <a:pt x="126579" y="8723"/>
                  </a:lnTo>
                  <a:lnTo>
                    <a:pt x="187630" y="2282"/>
                  </a:lnTo>
                  <a:lnTo>
                    <a:pt x="255571" y="0"/>
                  </a:lnTo>
                  <a:lnTo>
                    <a:pt x="323512" y="2282"/>
                  </a:lnTo>
                  <a:lnTo>
                    <a:pt x="384563" y="8723"/>
                  </a:lnTo>
                  <a:lnTo>
                    <a:pt x="436287" y="18713"/>
                  </a:lnTo>
                  <a:lnTo>
                    <a:pt x="476249" y="31644"/>
                  </a:lnTo>
                  <a:lnTo>
                    <a:pt x="511142" y="63892"/>
                  </a:lnTo>
                  <a:close/>
                </a:path>
                <a:path w="511175" h="707389">
                  <a:moveTo>
                    <a:pt x="511142" y="63892"/>
                  </a:moveTo>
                  <a:lnTo>
                    <a:pt x="511142" y="642976"/>
                  </a:lnTo>
                  <a:lnTo>
                    <a:pt x="502013" y="659961"/>
                  </a:lnTo>
                  <a:lnTo>
                    <a:pt x="436287" y="688155"/>
                  </a:lnTo>
                  <a:lnTo>
                    <a:pt x="384563" y="698145"/>
                  </a:lnTo>
                  <a:lnTo>
                    <a:pt x="323512" y="704586"/>
                  </a:lnTo>
                  <a:lnTo>
                    <a:pt x="255571" y="706869"/>
                  </a:lnTo>
                  <a:lnTo>
                    <a:pt x="187630" y="704586"/>
                  </a:lnTo>
                  <a:lnTo>
                    <a:pt x="126579" y="698145"/>
                  </a:lnTo>
                  <a:lnTo>
                    <a:pt x="74855" y="688155"/>
                  </a:lnTo>
                  <a:lnTo>
                    <a:pt x="34892" y="675224"/>
                  </a:lnTo>
                  <a:lnTo>
                    <a:pt x="0" y="642976"/>
                  </a:lnTo>
                  <a:lnTo>
                    <a:pt x="0" y="63892"/>
                  </a:lnTo>
                </a:path>
              </a:pathLst>
            </a:custGeom>
            <a:ln w="25400">
              <a:solidFill>
                <a:srgbClr val="001E2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7301796" y="2276855"/>
            <a:ext cx="78613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DB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Instance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59143" y="2965195"/>
            <a:ext cx="3823335" cy="1250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replication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instance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733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Connect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target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Select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tables,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schemas,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databases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260768" y="2965195"/>
            <a:ext cx="3607435" cy="1250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Let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DMS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target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objects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733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Move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synchronize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objects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Switch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ready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80631" y="1252727"/>
            <a:ext cx="576072" cy="573024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324089" y="4792840"/>
            <a:ext cx="436753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2018,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Database</a:t>
            </a:r>
            <a:r>
              <a:rPr dirty="0" spc="-65"/>
              <a:t> </a:t>
            </a:r>
            <a:r>
              <a:rPr dirty="0" spc="-20"/>
              <a:t>Migration</a:t>
            </a:r>
            <a:r>
              <a:rPr dirty="0" spc="-70"/>
              <a:t> </a:t>
            </a:r>
            <a:r>
              <a:rPr dirty="0" spc="-10"/>
              <a:t>Options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324089" y="4792840"/>
            <a:ext cx="436753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2018,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19332" y="965200"/>
            <a:ext cx="7095490" cy="3319145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Load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table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table</a:t>
            </a:r>
            <a:endParaRPr sz="2000">
              <a:latin typeface="Trebuchet MS"/>
              <a:cs typeface="Trebuchet MS"/>
            </a:endParaRPr>
          </a:p>
          <a:p>
            <a:pPr marL="755015" indent="-28575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Configurable</a:t>
            </a:r>
            <a:r>
              <a:rPr dirty="0" sz="1600" spc="3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number</a:t>
            </a:r>
            <a:r>
              <a:rPr dirty="0" sz="1600" spc="3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of</a:t>
            </a:r>
            <a:r>
              <a:rPr dirty="0" sz="1600" spc="3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tables</a:t>
            </a:r>
            <a:r>
              <a:rPr dirty="0" sz="1600" spc="1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in</a:t>
            </a:r>
            <a:r>
              <a:rPr dirty="0" sz="1600" spc="2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002D43"/>
                </a:solidFill>
                <a:latin typeface="Trebuchet MS"/>
                <a:cs typeface="Trebuchet MS"/>
              </a:rPr>
              <a:t>parallel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load or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Change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Capture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(CDC)</a:t>
            </a:r>
            <a:endParaRPr sz="2000">
              <a:latin typeface="Trebuchet MS"/>
              <a:cs typeface="Trebuchet MS"/>
            </a:endParaRPr>
          </a:p>
          <a:p>
            <a:pPr marL="755015" indent="-28575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Read</a:t>
            </a:r>
            <a:r>
              <a:rPr dirty="0" sz="1600" spc="-2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from</a:t>
            </a:r>
            <a:r>
              <a:rPr dirty="0" sz="1600" spc="-2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database</a:t>
            </a:r>
            <a:r>
              <a:rPr dirty="0" sz="1600" spc="-1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002D43"/>
                </a:solidFill>
                <a:latin typeface="Trebuchet MS"/>
                <a:cs typeface="Trebuchet MS"/>
              </a:rPr>
              <a:t>log</a:t>
            </a:r>
            <a:r>
              <a:rPr dirty="0" sz="1600" spc="-2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002D43"/>
                </a:solidFill>
                <a:latin typeface="Trebuchet MS"/>
                <a:cs typeface="Trebuchet MS"/>
              </a:rPr>
              <a:t>on</a:t>
            </a:r>
            <a:r>
              <a:rPr dirty="0" sz="1600" spc="-2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the</a:t>
            </a:r>
            <a:r>
              <a:rPr dirty="0" sz="1600" spc="-1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source</a:t>
            </a:r>
            <a:r>
              <a:rPr dirty="0" sz="1600" spc="-1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and</a:t>
            </a:r>
            <a:r>
              <a:rPr dirty="0" sz="1600" spc="-1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apply</a:t>
            </a:r>
            <a:r>
              <a:rPr dirty="0" sz="1600" spc="-2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to</a:t>
            </a:r>
            <a:r>
              <a:rPr dirty="0" sz="1600" spc="-2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the</a:t>
            </a:r>
            <a:r>
              <a:rPr dirty="0" sz="1600" spc="-1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002D43"/>
                </a:solidFill>
                <a:latin typeface="Trebuchet MS"/>
                <a:cs typeface="Trebuchet MS"/>
              </a:rPr>
              <a:t>target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Filter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criteria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available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selective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loading</a:t>
            </a:r>
            <a:endParaRPr sz="2000">
              <a:latin typeface="Trebuchet MS"/>
              <a:cs typeface="Trebuchet MS"/>
            </a:endParaRPr>
          </a:p>
          <a:p>
            <a:pPr marL="755015" indent="-28575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Select</a:t>
            </a:r>
            <a:r>
              <a:rPr dirty="0" sz="1600" spc="-3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only</a:t>
            </a:r>
            <a:r>
              <a:rPr dirty="0" sz="1600" spc="-3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a</a:t>
            </a:r>
            <a:r>
              <a:rPr dirty="0" sz="1600" spc="-3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few</a:t>
            </a:r>
            <a:r>
              <a:rPr dirty="0" sz="1600" spc="-3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tables</a:t>
            </a:r>
            <a:r>
              <a:rPr dirty="0" sz="1600" spc="-3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or</a:t>
            </a:r>
            <a:r>
              <a:rPr dirty="0" sz="1600" spc="-2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a</a:t>
            </a:r>
            <a:r>
              <a:rPr dirty="0" sz="1600" spc="-3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subset</a:t>
            </a:r>
            <a:r>
              <a:rPr dirty="0" sz="1600" spc="-3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of</a:t>
            </a:r>
            <a:r>
              <a:rPr dirty="0" sz="1600" spc="-2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data</a:t>
            </a:r>
            <a:r>
              <a:rPr dirty="0" sz="1600" spc="-3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in</a:t>
            </a:r>
            <a:r>
              <a:rPr dirty="0" sz="1600" spc="-3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your</a:t>
            </a:r>
            <a:r>
              <a:rPr dirty="0" sz="1600" spc="-2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002D43"/>
                </a:solidFill>
                <a:latin typeface="Trebuchet MS"/>
                <a:cs typeface="Trebuchet MS"/>
              </a:rPr>
              <a:t>tables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sources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targets.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Mix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match.</a:t>
            </a:r>
            <a:endParaRPr sz="2000">
              <a:latin typeface="Trebuchet MS"/>
              <a:cs typeface="Trebuchet MS"/>
            </a:endParaRPr>
          </a:p>
          <a:p>
            <a:pPr marL="755015" indent="-285750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1600" spc="60">
                <a:solidFill>
                  <a:srgbClr val="002D43"/>
                </a:solidFill>
                <a:latin typeface="Trebuchet MS"/>
                <a:cs typeface="Trebuchet MS"/>
              </a:rPr>
              <a:t>One</a:t>
            </a:r>
            <a:r>
              <a:rPr dirty="0" sz="1600" spc="-1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side</a:t>
            </a:r>
            <a:r>
              <a:rPr dirty="0" sz="1600" spc="-1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of</a:t>
            </a:r>
            <a:r>
              <a:rPr dirty="0" sz="1600" spc="-1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the</a:t>
            </a:r>
            <a:r>
              <a:rPr dirty="0" sz="1600" spc="-1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migration</a:t>
            </a:r>
            <a:r>
              <a:rPr dirty="0" sz="1600" spc="-1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must</a:t>
            </a:r>
            <a:r>
              <a:rPr dirty="0" sz="1600" spc="-1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be</a:t>
            </a:r>
            <a:r>
              <a:rPr dirty="0" sz="1600" spc="-1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in</a:t>
            </a:r>
            <a:r>
              <a:rPr dirty="0" sz="1600" spc="-1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 spc="80">
                <a:solidFill>
                  <a:srgbClr val="002D43"/>
                </a:solidFill>
                <a:latin typeface="Trebuchet MS"/>
                <a:cs typeface="Trebuchet MS"/>
              </a:rPr>
              <a:t>AWS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Ongoing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replication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support</a:t>
            </a:r>
            <a:endParaRPr sz="2000">
              <a:latin typeface="Trebuchet MS"/>
              <a:cs typeface="Trebuchet MS"/>
            </a:endParaRPr>
          </a:p>
          <a:p>
            <a:pPr marL="755015" indent="-28575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Keep</a:t>
            </a:r>
            <a:r>
              <a:rPr dirty="0" sz="1600" spc="-3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your</a:t>
            </a:r>
            <a:r>
              <a:rPr dirty="0" sz="1600" spc="-3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002D43"/>
                </a:solidFill>
                <a:latin typeface="Trebuchet MS"/>
                <a:cs typeface="Trebuchet MS"/>
              </a:rPr>
              <a:t>replication</a:t>
            </a:r>
            <a:r>
              <a:rPr dirty="0" sz="1600" spc="-4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002D43"/>
                </a:solidFill>
                <a:latin typeface="Trebuchet MS"/>
                <a:cs typeface="Trebuchet MS"/>
              </a:rPr>
              <a:t>going</a:t>
            </a:r>
            <a:r>
              <a:rPr dirty="0" sz="1600" spc="-4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until</a:t>
            </a:r>
            <a:r>
              <a:rPr dirty="0" sz="1600" spc="-4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your</a:t>
            </a:r>
            <a:r>
              <a:rPr dirty="0" sz="1600" spc="-3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application</a:t>
            </a:r>
            <a:r>
              <a:rPr dirty="0" sz="1600" spc="-4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is</a:t>
            </a:r>
            <a:r>
              <a:rPr dirty="0" sz="1600" spc="-4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ready</a:t>
            </a:r>
            <a:r>
              <a:rPr dirty="0" sz="1600" spc="-35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2D43"/>
                </a:solidFill>
                <a:latin typeface="Trebuchet MS"/>
                <a:cs typeface="Trebuchet MS"/>
              </a:rPr>
              <a:t>to</a:t>
            </a:r>
            <a:r>
              <a:rPr dirty="0" sz="1600" spc="-4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002D43"/>
                </a:solidFill>
                <a:latin typeface="Trebuchet MS"/>
                <a:cs typeface="Trebuchet MS"/>
              </a:rPr>
              <a:t>cutover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5528" y="121411"/>
            <a:ext cx="36912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AWS</a:t>
            </a:r>
            <a:r>
              <a:rPr dirty="0" spc="-60"/>
              <a:t> </a:t>
            </a:r>
            <a:r>
              <a:rPr dirty="0"/>
              <a:t>Schema</a:t>
            </a:r>
            <a:r>
              <a:rPr dirty="0" spc="-60"/>
              <a:t> </a:t>
            </a:r>
            <a:r>
              <a:rPr dirty="0" spc="-20"/>
              <a:t>Conversion</a:t>
            </a:r>
            <a:r>
              <a:rPr dirty="0" spc="-65"/>
              <a:t> </a:t>
            </a:r>
            <a:r>
              <a:rPr dirty="0" spc="-60"/>
              <a:t>Tool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09451" y="826476"/>
            <a:ext cx="3441699" cy="273524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51010" y="947419"/>
            <a:ext cx="5093335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Makes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heterogeneous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migrations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predictable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automatically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converting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source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schema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majority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database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objects,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including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views,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stored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procedures,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functions,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format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compatible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target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24089" y="4792840"/>
            <a:ext cx="436753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2018,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31399" y="3388867"/>
            <a:ext cx="7183755" cy="1032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  <a:p>
            <a:pPr marL="469900" marR="5080">
              <a:lnSpc>
                <a:spcPts val="1900"/>
              </a:lnSpc>
              <a:spcBef>
                <a:spcPts val="4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Migration</a:t>
            </a:r>
            <a:r>
              <a:rPr dirty="0" sz="16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Assessment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report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choosing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target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engine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Automatic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conversion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eligible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objects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browser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highlight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places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manual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edits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required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Support</a:t>
            </a:r>
            <a:r>
              <a:rPr dirty="0" spc="-50"/>
              <a:t> </a:t>
            </a:r>
            <a:r>
              <a:rPr dirty="0"/>
              <a:t>for</a:t>
            </a:r>
            <a:r>
              <a:rPr dirty="0" spc="-60"/>
              <a:t> </a:t>
            </a:r>
            <a:r>
              <a:rPr dirty="0"/>
              <a:t>the</a:t>
            </a:r>
            <a:r>
              <a:rPr dirty="0" spc="-50"/>
              <a:t> </a:t>
            </a:r>
            <a:r>
              <a:rPr dirty="0" spc="-10"/>
              <a:t>following</a:t>
            </a:r>
            <a:r>
              <a:rPr dirty="0" spc="-60"/>
              <a:t> </a:t>
            </a:r>
            <a:r>
              <a:rPr dirty="0" spc="-10"/>
              <a:t>conversions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324089" y="4792840"/>
            <a:ext cx="436753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2018,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337893" y="939726"/>
          <a:ext cx="8280400" cy="3351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1760"/>
                <a:gridCol w="5552440"/>
              </a:tblGrid>
              <a:tr h="239395">
                <a:tc>
                  <a:txBody>
                    <a:bodyPr/>
                    <a:lstStyle/>
                    <a:p>
                      <a:pPr marL="61150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Source*</a:t>
                      </a:r>
                      <a:r>
                        <a:rPr dirty="0" sz="1200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Database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8575">
                    <a:lnT w="28575">
                      <a:solidFill>
                        <a:srgbClr val="002D43"/>
                      </a:solidFill>
                      <a:prstDash val="solid"/>
                    </a:lnT>
                    <a:lnB w="28575">
                      <a:solidFill>
                        <a:srgbClr val="002D43"/>
                      </a:solidFill>
                      <a:prstDash val="solid"/>
                    </a:lnB>
                    <a:solidFill>
                      <a:srgbClr val="FF5745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796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2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Target*</a:t>
                      </a:r>
                      <a:r>
                        <a:rPr dirty="0" sz="1200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Database</a:t>
                      </a:r>
                      <a:r>
                        <a:rPr dirty="0" sz="1200" spc="-3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200" spc="-8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AWS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8575">
                    <a:lnT w="28575">
                      <a:solidFill>
                        <a:srgbClr val="002D43"/>
                      </a:solidFill>
                      <a:prstDash val="solid"/>
                    </a:lnT>
                    <a:lnB w="28575">
                      <a:solidFill>
                        <a:srgbClr val="002D43"/>
                      </a:solidFill>
                      <a:prstDash val="solid"/>
                    </a:lnB>
                    <a:solidFill>
                      <a:srgbClr val="FF5745"/>
                    </a:solidFill>
                  </a:tcPr>
                </a:tc>
              </a:tr>
              <a:tr h="2393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Oracle</a:t>
                      </a:r>
                      <a:r>
                        <a:rPr dirty="0" sz="1200" spc="-3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database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6670">
                    <a:lnT w="28575">
                      <a:solidFill>
                        <a:srgbClr val="002D43"/>
                      </a:solidFill>
                      <a:prstDash val="solid"/>
                    </a:lnT>
                    <a:solidFill>
                      <a:srgbClr val="E7E8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73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1200" spc="-7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Aurora,</a:t>
                      </a:r>
                      <a:r>
                        <a:rPr dirty="0" sz="1200" spc="-4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MySQL,</a:t>
                      </a:r>
                      <a:r>
                        <a:rPr dirty="0" sz="1200" spc="-2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PostgreSQL,</a:t>
                      </a:r>
                      <a:r>
                        <a:rPr dirty="0" sz="1200" spc="-2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Oracle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6670">
                    <a:lnT w="28575">
                      <a:solidFill>
                        <a:srgbClr val="002D43"/>
                      </a:solidFill>
                      <a:prstDash val="solid"/>
                    </a:lnT>
                    <a:solidFill>
                      <a:srgbClr val="E7E8E9"/>
                    </a:solidFill>
                  </a:tcPr>
                </a:tc>
              </a:tr>
              <a:tr h="2393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Oracle</a:t>
                      </a:r>
                      <a:r>
                        <a:rPr dirty="0" sz="1200" spc="-3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200" spc="-3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warehouse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794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85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1200" spc="-3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Redshift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7940">
                    <a:solidFill>
                      <a:srgbClr val="FFFFFF"/>
                    </a:solidFill>
                  </a:tcPr>
                </a:tc>
              </a:tr>
              <a:tr h="2393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Azure</a:t>
                      </a:r>
                      <a:r>
                        <a:rPr dirty="0" sz="1200" spc="-2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SQL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9209">
                    <a:solidFill>
                      <a:srgbClr val="E7E8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732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1200" spc="-7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Aurora,</a:t>
                      </a:r>
                      <a:r>
                        <a:rPr dirty="0" sz="1200" spc="-2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MySQL,</a:t>
                      </a: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PostgreSQL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9209">
                    <a:solidFill>
                      <a:srgbClr val="E7E8E9"/>
                    </a:solidFill>
                  </a:tcPr>
                </a:tc>
              </a:tr>
              <a:tr h="2393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Microsoft</a:t>
                      </a:r>
                      <a:r>
                        <a:rPr dirty="0" sz="1200" spc="-3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SQL</a:t>
                      </a:r>
                      <a:r>
                        <a:rPr dirty="0" sz="1200" spc="-8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Server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730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73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1200" spc="-7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Aurora,</a:t>
                      </a:r>
                      <a:r>
                        <a:rPr dirty="0" sz="1200" spc="-7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1200" spc="-1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Redshift, MySQL</a:t>
                      </a:r>
                      <a:r>
                        <a:rPr dirty="0" sz="1200" spc="-6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PostgreSQL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7305">
                    <a:solidFill>
                      <a:srgbClr val="FFFFFF"/>
                    </a:solidFill>
                  </a:tcPr>
                </a:tc>
              </a:tr>
              <a:tr h="2393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Teradata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8575">
                    <a:solidFill>
                      <a:srgbClr val="E7E8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859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1200" spc="-3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Redshift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8575">
                    <a:solidFill>
                      <a:srgbClr val="E7E8E9"/>
                    </a:solidFill>
                  </a:tcPr>
                </a:tc>
              </a:tr>
              <a:tr h="2393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IBM</a:t>
                      </a:r>
                      <a:r>
                        <a:rPr dirty="0" sz="1200" spc="-2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Netezza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859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1200" spc="-3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Redshift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solidFill>
                      <a:srgbClr val="FFFFFF"/>
                    </a:solidFill>
                  </a:tcPr>
                </a:tc>
              </a:tr>
              <a:tr h="2393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Greenplum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7939">
                    <a:solidFill>
                      <a:srgbClr val="E7E8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85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1200" spc="-3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Redshift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7939">
                    <a:solidFill>
                      <a:srgbClr val="E7E8E9"/>
                    </a:solidFill>
                  </a:tcPr>
                </a:tc>
              </a:tr>
              <a:tr h="2393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HPE</a:t>
                      </a: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Vertica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8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859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1200" spc="-3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Redshift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8575">
                    <a:solidFill>
                      <a:srgbClr val="FFFFFF"/>
                    </a:solidFill>
                  </a:tcPr>
                </a:tc>
              </a:tr>
              <a:tr h="2393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MySQL</a:t>
                      </a:r>
                      <a:r>
                        <a:rPr dirty="0" sz="1200" spc="-7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2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Maria</a:t>
                      </a:r>
                      <a:r>
                        <a:rPr dirty="0" sz="1200" spc="-2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DB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6670">
                    <a:solidFill>
                      <a:srgbClr val="E7E8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73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PostgreSQL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6670">
                    <a:solidFill>
                      <a:srgbClr val="E7E8E9"/>
                    </a:solidFill>
                  </a:tcPr>
                </a:tc>
              </a:tr>
              <a:tr h="2393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PostgreSQL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794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732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1200" spc="-7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Aurora,</a:t>
                      </a:r>
                      <a:r>
                        <a:rPr dirty="0" sz="1200" spc="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MySQL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7940">
                    <a:solidFill>
                      <a:srgbClr val="FFFFFF"/>
                    </a:solidFill>
                  </a:tcPr>
                </a:tc>
              </a:tr>
              <a:tr h="2393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1200" spc="-4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Aurora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9209">
                    <a:solidFill>
                      <a:srgbClr val="E7E8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732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PostgreSQL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9209">
                    <a:solidFill>
                      <a:srgbClr val="E7E8E9"/>
                    </a:solidFill>
                  </a:tcPr>
                </a:tc>
              </a:tr>
              <a:tr h="2393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IBM</a:t>
                      </a:r>
                      <a:r>
                        <a:rPr dirty="0" sz="1200" spc="-2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DB2</a:t>
                      </a:r>
                      <a:r>
                        <a:rPr dirty="0" sz="1200" spc="-2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LUW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730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73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1200" spc="-7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Aurora,</a:t>
                      </a:r>
                      <a:r>
                        <a:rPr dirty="0" sz="1200" spc="-2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MySQL,</a:t>
                      </a: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PostgreSQL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7305">
                    <a:solidFill>
                      <a:srgbClr val="FFFFFF"/>
                    </a:solidFill>
                  </a:tcPr>
                </a:tc>
              </a:tr>
              <a:tr h="2393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Apache</a:t>
                      </a:r>
                      <a:r>
                        <a:rPr dirty="0" sz="1200" spc="-3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Cassandra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8575">
                    <a:lnB w="28575">
                      <a:solidFill>
                        <a:srgbClr val="002D43"/>
                      </a:solidFill>
                      <a:prstDash val="solid"/>
                    </a:lnB>
                    <a:solidFill>
                      <a:srgbClr val="E7E8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796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20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1200" spc="-35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DynamoDB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8575">
                    <a:lnB w="28575">
                      <a:solidFill>
                        <a:srgbClr val="002D43"/>
                      </a:solidFill>
                      <a:prstDash val="solid"/>
                    </a:lnB>
                    <a:solidFill>
                      <a:srgbClr val="E7E8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5133" y="2079243"/>
            <a:ext cx="272923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0"/>
              <a:t>CloudEndure</a:t>
            </a:r>
            <a:endParaRPr sz="4000"/>
          </a:p>
        </p:txBody>
      </p:sp>
      <p:sp>
        <p:nvSpPr>
          <p:cNvPr id="6" name="object 6" descr=""/>
          <p:cNvSpPr txBox="1"/>
          <p:nvPr/>
        </p:nvSpPr>
        <p:spPr>
          <a:xfrm>
            <a:off x="336789" y="4805540"/>
            <a:ext cx="4342130" cy="10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19"/>
              </a:lnSpc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24089" y="4792840"/>
            <a:ext cx="436753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rebuchet MS"/>
                <a:cs typeface="Trebuchet MS"/>
              </a:rPr>
              <a:t>Elements</a:t>
            </a:r>
            <a:r>
              <a:rPr dirty="0" spc="-5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of</a:t>
            </a:r>
            <a:r>
              <a:rPr dirty="0" spc="-55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a</a:t>
            </a:r>
            <a:r>
              <a:rPr dirty="0" spc="-50"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FF9900"/>
                </a:solidFill>
                <a:latin typeface="Trebuchet MS"/>
                <a:cs typeface="Trebuchet MS"/>
              </a:rPr>
              <a:t>Successful</a:t>
            </a:r>
            <a:r>
              <a:rPr dirty="0" spc="-4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pc="-10">
                <a:latin typeface="Trebuchet MS"/>
                <a:cs typeface="Trebuchet MS"/>
              </a:rPr>
              <a:t>Journey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377345" y="838503"/>
            <a:ext cx="1774825" cy="3752850"/>
            <a:chOff x="377345" y="838503"/>
            <a:chExt cx="1774825" cy="375285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345" y="838503"/>
              <a:ext cx="716776" cy="55110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2978" y="870602"/>
              <a:ext cx="327566" cy="25185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963" y="1512934"/>
              <a:ext cx="481643" cy="38094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836" y="4134960"/>
              <a:ext cx="554732" cy="45620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2212" y="3572900"/>
              <a:ext cx="693211" cy="56178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2636" y="3085529"/>
              <a:ext cx="424717" cy="42700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2424" y="2021134"/>
              <a:ext cx="413296" cy="40648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0008" y="2012420"/>
              <a:ext cx="442929" cy="43761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5798" y="2556846"/>
              <a:ext cx="457947" cy="38203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8085" y="2796178"/>
              <a:ext cx="234998" cy="19604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0624" y="1392936"/>
              <a:ext cx="1731264" cy="106679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462424" y="1426767"/>
              <a:ext cx="1635125" cy="0"/>
            </a:xfrm>
            <a:custGeom>
              <a:avLst/>
              <a:gdLst/>
              <a:ahLst/>
              <a:cxnLst/>
              <a:rect l="l" t="t" r="r" b="b"/>
              <a:pathLst>
                <a:path w="1635125" h="0">
                  <a:moveTo>
                    <a:pt x="0" y="0"/>
                  </a:moveTo>
                  <a:lnTo>
                    <a:pt x="1634621" y="1"/>
                  </a:lnTo>
                </a:path>
              </a:pathLst>
            </a:custGeom>
            <a:ln w="25400">
              <a:solidFill>
                <a:srgbClr val="45DA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0624" y="1923288"/>
              <a:ext cx="1731264" cy="109728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462424" y="1958695"/>
              <a:ext cx="1635125" cy="0"/>
            </a:xfrm>
            <a:custGeom>
              <a:avLst/>
              <a:gdLst/>
              <a:ahLst/>
              <a:cxnLst/>
              <a:rect l="l" t="t" r="r" b="b"/>
              <a:pathLst>
                <a:path w="1635125" h="0">
                  <a:moveTo>
                    <a:pt x="0" y="0"/>
                  </a:moveTo>
                  <a:lnTo>
                    <a:pt x="1634621" y="1"/>
                  </a:lnTo>
                </a:path>
              </a:pathLst>
            </a:custGeom>
            <a:ln w="25400">
              <a:solidFill>
                <a:srgbClr val="45DA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624" y="2456688"/>
              <a:ext cx="1731264" cy="10668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62424" y="2490625"/>
              <a:ext cx="1635125" cy="0"/>
            </a:xfrm>
            <a:custGeom>
              <a:avLst/>
              <a:gdLst/>
              <a:ahLst/>
              <a:cxnLst/>
              <a:rect l="l" t="t" r="r" b="b"/>
              <a:pathLst>
                <a:path w="1635125" h="0">
                  <a:moveTo>
                    <a:pt x="0" y="0"/>
                  </a:moveTo>
                  <a:lnTo>
                    <a:pt x="1634621" y="1"/>
                  </a:lnTo>
                </a:path>
              </a:pathLst>
            </a:custGeom>
            <a:ln w="25400">
              <a:solidFill>
                <a:srgbClr val="45DA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0624" y="2987040"/>
              <a:ext cx="1731264" cy="109728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462424" y="3022554"/>
              <a:ext cx="1635125" cy="0"/>
            </a:xfrm>
            <a:custGeom>
              <a:avLst/>
              <a:gdLst/>
              <a:ahLst/>
              <a:cxnLst/>
              <a:rect l="l" t="t" r="r" b="b"/>
              <a:pathLst>
                <a:path w="1635125" h="0">
                  <a:moveTo>
                    <a:pt x="0" y="0"/>
                  </a:moveTo>
                  <a:lnTo>
                    <a:pt x="1634621" y="1"/>
                  </a:lnTo>
                </a:path>
              </a:pathLst>
            </a:custGeom>
            <a:ln w="25400">
              <a:solidFill>
                <a:srgbClr val="45DA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0624" y="3520440"/>
              <a:ext cx="1731264" cy="109728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462424" y="3554482"/>
              <a:ext cx="1635125" cy="0"/>
            </a:xfrm>
            <a:custGeom>
              <a:avLst/>
              <a:gdLst/>
              <a:ahLst/>
              <a:cxnLst/>
              <a:rect l="l" t="t" r="r" b="b"/>
              <a:pathLst>
                <a:path w="1635125" h="0">
                  <a:moveTo>
                    <a:pt x="0" y="0"/>
                  </a:moveTo>
                  <a:lnTo>
                    <a:pt x="1634621" y="1"/>
                  </a:lnTo>
                </a:path>
              </a:pathLst>
            </a:custGeom>
            <a:ln w="25400">
              <a:solidFill>
                <a:srgbClr val="45DA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0624" y="4050791"/>
              <a:ext cx="1731264" cy="109728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462424" y="4086410"/>
              <a:ext cx="1635125" cy="0"/>
            </a:xfrm>
            <a:custGeom>
              <a:avLst/>
              <a:gdLst/>
              <a:ahLst/>
              <a:cxnLst/>
              <a:rect l="l" t="t" r="r" b="b"/>
              <a:pathLst>
                <a:path w="1635125" h="0">
                  <a:moveTo>
                    <a:pt x="0" y="0"/>
                  </a:moveTo>
                  <a:lnTo>
                    <a:pt x="1634621" y="1"/>
                  </a:lnTo>
                </a:path>
              </a:pathLst>
            </a:custGeom>
            <a:ln w="25400">
              <a:solidFill>
                <a:srgbClr val="45DA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1104756" y="901700"/>
            <a:ext cx="874394" cy="39751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 indent="98425">
              <a:lnSpc>
                <a:spcPct val="103299"/>
              </a:lnSpc>
              <a:spcBef>
                <a:spcPts val="50"/>
              </a:spcBef>
            </a:pPr>
            <a:r>
              <a:rPr dirty="0" sz="1200" spc="-10">
                <a:solidFill>
                  <a:srgbClr val="FF9900"/>
                </a:solidFill>
                <a:latin typeface="Trebuchet MS"/>
                <a:cs typeface="Trebuchet MS"/>
              </a:rPr>
              <a:t>Executive Sponsorship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324089" y="4792840"/>
            <a:ext cx="436753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145418" y="1483867"/>
            <a:ext cx="784225" cy="40068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96520" marR="5080" indent="-84455">
              <a:lnSpc>
                <a:spcPct val="105000"/>
              </a:lnSpc>
              <a:spcBef>
                <a:spcPts val="25"/>
              </a:spcBef>
            </a:pPr>
            <a:r>
              <a:rPr dirty="0" sz="1200">
                <a:solidFill>
                  <a:srgbClr val="FF9900"/>
                </a:solidFill>
                <a:latin typeface="Trebuchet MS"/>
                <a:cs typeface="Trebuchet MS"/>
              </a:rPr>
              <a:t>Cloud-</a:t>
            </a:r>
            <a:r>
              <a:rPr dirty="0" sz="1200" spc="-10">
                <a:solidFill>
                  <a:srgbClr val="FF9900"/>
                </a:solidFill>
                <a:latin typeface="Trebuchet MS"/>
                <a:cs typeface="Trebuchet MS"/>
              </a:rPr>
              <a:t>First Strategy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212809" y="3620516"/>
            <a:ext cx="840740" cy="40068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69850" marR="5080" indent="-57150">
              <a:lnSpc>
                <a:spcPct val="105000"/>
              </a:lnSpc>
              <a:spcBef>
                <a:spcPts val="25"/>
              </a:spcBef>
            </a:pPr>
            <a:r>
              <a:rPr dirty="0" sz="1200">
                <a:solidFill>
                  <a:srgbClr val="FF9900"/>
                </a:solidFill>
                <a:latin typeface="Trebuchet MS"/>
                <a:cs typeface="Trebuchet MS"/>
              </a:rPr>
              <a:t>Principles</a:t>
            </a:r>
            <a:r>
              <a:rPr dirty="0" sz="1200" spc="-9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200" spc="-50">
                <a:solidFill>
                  <a:srgbClr val="FF9900"/>
                </a:solidFill>
                <a:latin typeface="Trebuchet MS"/>
                <a:cs typeface="Trebuchet MS"/>
              </a:rPr>
              <a:t>&amp; </a:t>
            </a:r>
            <a:r>
              <a:rPr dirty="0" sz="1200" spc="-10">
                <a:solidFill>
                  <a:srgbClr val="FF9900"/>
                </a:solidFill>
                <a:latin typeface="Trebuchet MS"/>
                <a:cs typeface="Trebuchet MS"/>
              </a:rPr>
              <a:t>Standards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220133" y="4236211"/>
            <a:ext cx="815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9900"/>
                </a:solidFill>
                <a:latin typeface="Trebuchet MS"/>
                <a:cs typeface="Trebuchet MS"/>
              </a:rPr>
              <a:t>Experiment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117500" y="3087116"/>
            <a:ext cx="927100" cy="40068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 indent="635">
              <a:lnSpc>
                <a:spcPct val="105000"/>
              </a:lnSpc>
              <a:spcBef>
                <a:spcPts val="25"/>
              </a:spcBef>
            </a:pPr>
            <a:r>
              <a:rPr dirty="0" sz="1200">
                <a:solidFill>
                  <a:srgbClr val="FF9900"/>
                </a:solidFill>
                <a:latin typeface="Trebuchet MS"/>
                <a:cs typeface="Trebuchet MS"/>
              </a:rPr>
              <a:t>Cloud</a:t>
            </a:r>
            <a:r>
              <a:rPr dirty="0" sz="1200" spc="6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9900"/>
                </a:solidFill>
                <a:latin typeface="Trebuchet MS"/>
                <a:cs typeface="Trebuchet MS"/>
              </a:rPr>
              <a:t>Center </a:t>
            </a:r>
            <a:r>
              <a:rPr dirty="0" sz="1200">
                <a:solidFill>
                  <a:srgbClr val="FF9900"/>
                </a:solidFill>
                <a:latin typeface="Trebuchet MS"/>
                <a:cs typeface="Trebuchet MS"/>
              </a:rPr>
              <a:t>of </a:t>
            </a:r>
            <a:r>
              <a:rPr dirty="0" sz="1200" spc="-20">
                <a:solidFill>
                  <a:srgbClr val="FF9900"/>
                </a:solidFill>
                <a:latin typeface="Trebuchet MS"/>
                <a:cs typeface="Trebuchet MS"/>
              </a:rPr>
              <a:t>Excellence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076889" y="2011172"/>
            <a:ext cx="1052830" cy="40068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264795" marR="5080" indent="-252729">
              <a:lnSpc>
                <a:spcPct val="105000"/>
              </a:lnSpc>
              <a:spcBef>
                <a:spcPts val="25"/>
              </a:spcBef>
            </a:pPr>
            <a:r>
              <a:rPr dirty="0" sz="1200" spc="-10">
                <a:solidFill>
                  <a:srgbClr val="FF9900"/>
                </a:solidFill>
                <a:latin typeface="Trebuchet MS"/>
                <a:cs typeface="Trebuchet MS"/>
              </a:rPr>
              <a:t>Organizational Change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270684" y="2565907"/>
            <a:ext cx="687705" cy="39751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 indent="9525">
              <a:lnSpc>
                <a:spcPct val="103299"/>
              </a:lnSpc>
              <a:spcBef>
                <a:spcPts val="50"/>
              </a:spcBef>
            </a:pPr>
            <a:r>
              <a:rPr dirty="0" sz="1200" spc="-10">
                <a:solidFill>
                  <a:srgbClr val="FF9900"/>
                </a:solidFill>
                <a:latin typeface="Trebuchet MS"/>
                <a:cs typeface="Trebuchet MS"/>
              </a:rPr>
              <a:t>Adoption Roadmap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515346" y="973835"/>
            <a:ext cx="51168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Align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requirements;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bring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stakeholders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533671" y="4213859"/>
            <a:ext cx="55943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Define</a:t>
            </a:r>
            <a:r>
              <a:rPr dirty="0" sz="1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Architectures,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patterns,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governance;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measure,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monitor,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iterate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529089" y="3704844"/>
            <a:ext cx="55333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Publish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guidance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guard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rails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adopt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successfully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2534718" y="3147060"/>
            <a:ext cx="5009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centralized </a:t>
            </a:r>
            <a:r>
              <a:rPr dirty="0" sz="1400" spc="-35">
                <a:solidFill>
                  <a:srgbClr val="FFFFFF"/>
                </a:solidFill>
                <a:latin typeface="Trebuchet MS"/>
                <a:cs typeface="Trebuchet MS"/>
              </a:rPr>
              <a:t>expertise;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guide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decentralized innovations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519926" y="2098548"/>
            <a:ext cx="62750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Define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operating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models,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policies,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processes,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economics;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527815" y="2638044"/>
            <a:ext cx="46996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small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iterate,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measure,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manage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update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plan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516567" y="1565147"/>
            <a:ext cx="5252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vision;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incentivize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team members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to follow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lead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F2F4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2270" y="4624163"/>
            <a:ext cx="797817" cy="4788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2791" y="4706911"/>
            <a:ext cx="440654" cy="264393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588051" y="1457116"/>
            <a:ext cx="1296035" cy="2811780"/>
            <a:chOff x="1588051" y="1457116"/>
            <a:chExt cx="1296035" cy="2811780"/>
          </a:xfrm>
        </p:grpSpPr>
        <p:sp>
          <p:nvSpPr>
            <p:cNvPr id="6" name="object 6" descr=""/>
            <p:cNvSpPr/>
            <p:nvPr/>
          </p:nvSpPr>
          <p:spPr>
            <a:xfrm>
              <a:off x="1595988" y="1477313"/>
              <a:ext cx="1280160" cy="2792095"/>
            </a:xfrm>
            <a:custGeom>
              <a:avLst/>
              <a:gdLst/>
              <a:ahLst/>
              <a:cxnLst/>
              <a:rect l="l" t="t" r="r" b="b"/>
              <a:pathLst>
                <a:path w="1280160" h="2792095">
                  <a:moveTo>
                    <a:pt x="1280160" y="0"/>
                  </a:moveTo>
                  <a:lnTo>
                    <a:pt x="0" y="0"/>
                  </a:lnTo>
                  <a:lnTo>
                    <a:pt x="0" y="2791527"/>
                  </a:lnTo>
                  <a:lnTo>
                    <a:pt x="1280160" y="2791527"/>
                  </a:lnTo>
                  <a:lnTo>
                    <a:pt x="1280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95988" y="1465054"/>
              <a:ext cx="1280160" cy="0"/>
            </a:xfrm>
            <a:custGeom>
              <a:avLst/>
              <a:gdLst/>
              <a:ahLst/>
              <a:cxnLst/>
              <a:rect l="l" t="t" r="r" b="b"/>
              <a:pathLst>
                <a:path w="1280160" h="0">
                  <a:moveTo>
                    <a:pt x="1280160" y="0"/>
                  </a:moveTo>
                  <a:lnTo>
                    <a:pt x="0" y="1"/>
                  </a:lnTo>
                </a:path>
              </a:pathLst>
            </a:custGeom>
            <a:ln w="1587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09732" y="2450308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10" h="270510">
                  <a:moveTo>
                    <a:pt x="53308" y="241666"/>
                  </a:moveTo>
                  <a:lnTo>
                    <a:pt x="71578" y="253605"/>
                  </a:lnTo>
                  <a:lnTo>
                    <a:pt x="91513" y="262545"/>
                  </a:lnTo>
                  <a:lnTo>
                    <a:pt x="112781" y="268154"/>
                  </a:lnTo>
                  <a:lnTo>
                    <a:pt x="135049" y="270098"/>
                  </a:lnTo>
                  <a:lnTo>
                    <a:pt x="177752" y="263217"/>
                  </a:lnTo>
                  <a:lnTo>
                    <a:pt x="214827" y="244054"/>
                  </a:lnTo>
                  <a:lnTo>
                    <a:pt x="244054" y="214827"/>
                  </a:lnTo>
                  <a:lnTo>
                    <a:pt x="263217" y="177752"/>
                  </a:lnTo>
                  <a:lnTo>
                    <a:pt x="270098" y="135049"/>
                  </a:lnTo>
                  <a:lnTo>
                    <a:pt x="263217" y="92345"/>
                  </a:lnTo>
                  <a:lnTo>
                    <a:pt x="244054" y="55270"/>
                  </a:lnTo>
                  <a:lnTo>
                    <a:pt x="214827" y="26043"/>
                  </a:lnTo>
                  <a:lnTo>
                    <a:pt x="177752" y="6880"/>
                  </a:lnTo>
                  <a:lnTo>
                    <a:pt x="135049" y="0"/>
                  </a:lnTo>
                  <a:lnTo>
                    <a:pt x="92345" y="6880"/>
                  </a:lnTo>
                  <a:lnTo>
                    <a:pt x="55270" y="26043"/>
                  </a:lnTo>
                  <a:lnTo>
                    <a:pt x="26043" y="55270"/>
                  </a:lnTo>
                  <a:lnTo>
                    <a:pt x="6880" y="92345"/>
                  </a:lnTo>
                  <a:lnTo>
                    <a:pt x="0" y="135049"/>
                  </a:lnTo>
                  <a:lnTo>
                    <a:pt x="944" y="149653"/>
                  </a:lnTo>
                  <a:lnTo>
                    <a:pt x="3553" y="163924"/>
                  </a:lnTo>
                  <a:lnTo>
                    <a:pt x="7496" y="177529"/>
                  </a:lnTo>
                  <a:lnTo>
                    <a:pt x="12438" y="190134"/>
                  </a:lnTo>
                </a:path>
              </a:pathLst>
            </a:custGeom>
            <a:ln w="12700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244782" y="2480804"/>
              <a:ext cx="64135" cy="167005"/>
            </a:xfrm>
            <a:custGeom>
              <a:avLst/>
              <a:gdLst/>
              <a:ahLst/>
              <a:cxnLst/>
              <a:rect l="l" t="t" r="r" b="b"/>
              <a:pathLst>
                <a:path w="64135" h="167005">
                  <a:moveTo>
                    <a:pt x="0" y="0"/>
                  </a:moveTo>
                  <a:lnTo>
                    <a:pt x="0" y="104553"/>
                  </a:lnTo>
                  <a:lnTo>
                    <a:pt x="63604" y="166415"/>
                  </a:lnTo>
                </a:path>
              </a:pathLst>
            </a:custGeom>
            <a:ln w="12700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092307" y="2612368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4">
                  <a:moveTo>
                    <a:pt x="46178" y="0"/>
                  </a:moveTo>
                  <a:lnTo>
                    <a:pt x="30494" y="29624"/>
                  </a:lnTo>
                  <a:lnTo>
                    <a:pt x="0" y="13940"/>
                  </a:lnTo>
                </a:path>
              </a:pathLst>
            </a:custGeom>
            <a:ln w="12700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505" y="1605100"/>
              <a:ext cx="284296" cy="255740"/>
            </a:xfrm>
            <a:prstGeom prst="rect">
              <a:avLst/>
            </a:prstGeom>
          </p:spPr>
        </p:pic>
      </p:grpSp>
      <p:sp>
        <p:nvSpPr>
          <p:cNvPr id="12" name="object 12" descr=""/>
          <p:cNvSpPr/>
          <p:nvPr/>
        </p:nvSpPr>
        <p:spPr>
          <a:xfrm>
            <a:off x="3018223" y="1477313"/>
            <a:ext cx="1280160" cy="2792095"/>
          </a:xfrm>
          <a:custGeom>
            <a:avLst/>
            <a:gdLst/>
            <a:ahLst/>
            <a:cxnLst/>
            <a:rect l="l" t="t" r="r" b="b"/>
            <a:pathLst>
              <a:path w="1280160" h="2792095">
                <a:moveTo>
                  <a:pt x="1280158" y="0"/>
                </a:moveTo>
                <a:lnTo>
                  <a:pt x="0" y="0"/>
                </a:lnTo>
                <a:lnTo>
                  <a:pt x="0" y="2791527"/>
                </a:lnTo>
                <a:lnTo>
                  <a:pt x="1280158" y="2791527"/>
                </a:lnTo>
                <a:lnTo>
                  <a:pt x="12801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414042"/>
                </a:solidFill>
                <a:latin typeface="Trebuchet MS"/>
                <a:cs typeface="Trebuchet MS"/>
              </a:rPr>
              <a:t>Simplify</a:t>
            </a:r>
            <a:r>
              <a:rPr dirty="0" sz="2500" spc="-10" b="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2500" spc="55" b="0">
                <a:solidFill>
                  <a:srgbClr val="414042"/>
                </a:solidFill>
                <a:latin typeface="Trebuchet MS"/>
                <a:cs typeface="Trebuchet MS"/>
              </a:rPr>
              <a:t>and</a:t>
            </a:r>
            <a:r>
              <a:rPr dirty="0" sz="2500" spc="-5" b="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2500" spc="-30" b="0">
                <a:solidFill>
                  <a:srgbClr val="414042"/>
                </a:solidFill>
                <a:latin typeface="Trebuchet MS"/>
                <a:cs typeface="Trebuchet MS"/>
              </a:rPr>
              <a:t>Accelerate</a:t>
            </a:r>
            <a:r>
              <a:rPr dirty="0" sz="2500" spc="-5" b="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2500" spc="50" b="0">
                <a:solidFill>
                  <a:srgbClr val="414042"/>
                </a:solidFill>
                <a:latin typeface="Trebuchet MS"/>
                <a:cs typeface="Trebuchet MS"/>
              </a:rPr>
              <a:t>Migration</a:t>
            </a:r>
            <a:r>
              <a:rPr dirty="0" sz="2500" spc="-5" b="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2500" b="0">
                <a:solidFill>
                  <a:srgbClr val="414042"/>
                </a:solidFill>
                <a:latin typeface="Trebuchet MS"/>
                <a:cs typeface="Trebuchet MS"/>
              </a:rPr>
              <a:t>With </a:t>
            </a:r>
            <a:r>
              <a:rPr dirty="0" sz="2500" spc="-10" b="0">
                <a:solidFill>
                  <a:srgbClr val="414042"/>
                </a:solidFill>
                <a:latin typeface="Trebuchet MS"/>
                <a:cs typeface="Trebuchet MS"/>
              </a:rPr>
              <a:t>CloudEndure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629957" y="1406652"/>
            <a:ext cx="37363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FF99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Designed</a:t>
            </a:r>
            <a:r>
              <a:rPr dirty="0" sz="1400" spc="1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for</a:t>
            </a:r>
            <a:r>
              <a:rPr dirty="0" sz="1400" spc="2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414042"/>
                </a:solidFill>
                <a:latin typeface="Trebuchet MS"/>
                <a:cs typeface="Trebuchet MS"/>
              </a:rPr>
              <a:t>rapid,</a:t>
            </a:r>
            <a:r>
              <a:rPr dirty="0" sz="1400" spc="2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large-</a:t>
            </a:r>
            <a:r>
              <a:rPr dirty="0" sz="1400" spc="-10">
                <a:solidFill>
                  <a:srgbClr val="414042"/>
                </a:solidFill>
                <a:latin typeface="Trebuchet MS"/>
                <a:cs typeface="Trebuchet MS"/>
              </a:rPr>
              <a:t>scale</a:t>
            </a:r>
            <a:r>
              <a:rPr dirty="0" sz="1400" spc="1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414042"/>
                </a:solidFill>
                <a:latin typeface="Trebuchet MS"/>
                <a:cs typeface="Trebuchet MS"/>
              </a:rPr>
              <a:t>migrations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629957" y="1812035"/>
            <a:ext cx="340232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FF99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Simple</a:t>
            </a:r>
            <a:r>
              <a:rPr dirty="0" sz="1400" spc="-2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setup</a:t>
            </a:r>
            <a:r>
              <a:rPr dirty="0" sz="1400" spc="-1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lets</a:t>
            </a:r>
            <a:r>
              <a:rPr dirty="0" sz="1400" spc="-2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you</a:t>
            </a:r>
            <a:r>
              <a:rPr dirty="0" sz="1400" spc="-2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start</a:t>
            </a:r>
            <a:r>
              <a:rPr dirty="0" sz="1400" spc="-1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in</a:t>
            </a:r>
            <a:r>
              <a:rPr dirty="0" sz="1400" spc="-10">
                <a:solidFill>
                  <a:srgbClr val="414042"/>
                </a:solidFill>
                <a:latin typeface="Trebuchet MS"/>
                <a:cs typeface="Trebuchet MS"/>
              </a:rPr>
              <a:t> minutes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629957" y="2173054"/>
            <a:ext cx="4358640" cy="87884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just" marL="354330" indent="-341630">
              <a:lnSpc>
                <a:spcPct val="100000"/>
              </a:lnSpc>
              <a:spcBef>
                <a:spcPts val="470"/>
              </a:spcBef>
              <a:buClr>
                <a:srgbClr val="FF9900"/>
              </a:buClr>
              <a:buFont typeface="Arial"/>
              <a:buChar char="•"/>
              <a:tabLst>
                <a:tab pos="354330" algn="l"/>
              </a:tabLst>
            </a:pP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Same</a:t>
            </a:r>
            <a:r>
              <a:rPr dirty="0" sz="1400" spc="4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highly</a:t>
            </a:r>
            <a:r>
              <a:rPr dirty="0" sz="1400" spc="4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automated</a:t>
            </a:r>
            <a:r>
              <a:rPr dirty="0" sz="1400" spc="4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process</a:t>
            </a:r>
            <a:r>
              <a:rPr dirty="0" sz="1400" spc="4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for</a:t>
            </a:r>
            <a:r>
              <a:rPr dirty="0" sz="1400" spc="5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any</a:t>
            </a:r>
            <a:r>
              <a:rPr dirty="0" sz="1400" spc="4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414042"/>
                </a:solidFill>
                <a:latin typeface="Trebuchet MS"/>
                <a:cs typeface="Trebuchet MS"/>
              </a:rPr>
              <a:t>workload</a:t>
            </a:r>
            <a:endParaRPr sz="1400">
              <a:latin typeface="Trebuchet MS"/>
              <a:cs typeface="Trebuchet MS"/>
            </a:endParaRPr>
          </a:p>
          <a:p>
            <a:pPr algn="just" lvl="1" marL="755650" marR="400050" indent="-285750">
              <a:lnSpc>
                <a:spcPct val="100800"/>
              </a:lnSpc>
              <a:spcBef>
                <a:spcPts val="310"/>
              </a:spcBef>
              <a:buFont typeface="Arial"/>
              <a:buChar char="•"/>
              <a:tabLst>
                <a:tab pos="755650" algn="l"/>
                <a:tab pos="757555" algn="l"/>
              </a:tabLst>
            </a:pPr>
            <a:r>
              <a:rPr dirty="0" sz="1200">
                <a:solidFill>
                  <a:srgbClr val="FF9900"/>
                </a:solidFill>
                <a:latin typeface="Trebuchet MS"/>
                <a:cs typeface="Trebuchet MS"/>
              </a:rPr>
              <a:t>	</a:t>
            </a:r>
            <a:r>
              <a:rPr dirty="0" sz="1200">
                <a:solidFill>
                  <a:srgbClr val="414042"/>
                </a:solidFill>
                <a:latin typeface="Trebuchet MS"/>
                <a:cs typeface="Trebuchet MS"/>
              </a:rPr>
              <a:t>Common</a:t>
            </a:r>
            <a:r>
              <a:rPr dirty="0" sz="1200" spc="7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14042"/>
                </a:solidFill>
                <a:latin typeface="Trebuchet MS"/>
                <a:cs typeface="Trebuchet MS"/>
              </a:rPr>
              <a:t>workloads</a:t>
            </a:r>
            <a:r>
              <a:rPr dirty="0" sz="1200" spc="7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14042"/>
                </a:solidFill>
                <a:latin typeface="Trebuchet MS"/>
                <a:cs typeface="Trebuchet MS"/>
              </a:rPr>
              <a:t>include</a:t>
            </a:r>
            <a:r>
              <a:rPr dirty="0" sz="1200" spc="8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14042"/>
                </a:solidFill>
                <a:latin typeface="Trebuchet MS"/>
                <a:cs typeface="Trebuchet MS"/>
              </a:rPr>
              <a:t>databases</a:t>
            </a:r>
            <a:r>
              <a:rPr dirty="0" sz="1200" spc="7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14042"/>
                </a:solidFill>
                <a:latin typeface="Trebuchet MS"/>
                <a:cs typeface="Trebuchet MS"/>
              </a:rPr>
              <a:t>such</a:t>
            </a:r>
            <a:r>
              <a:rPr dirty="0" sz="1200" spc="7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414042"/>
                </a:solidFill>
                <a:latin typeface="Trebuchet MS"/>
                <a:cs typeface="Trebuchet MS"/>
              </a:rPr>
              <a:t>as </a:t>
            </a:r>
            <a:r>
              <a:rPr dirty="0" sz="1200">
                <a:solidFill>
                  <a:srgbClr val="414042"/>
                </a:solidFill>
                <a:latin typeface="Trebuchet MS"/>
                <a:cs typeface="Trebuchet MS"/>
              </a:rPr>
              <a:t>Microsoft</a:t>
            </a:r>
            <a:r>
              <a:rPr dirty="0" sz="1200" spc="3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200" spc="75">
                <a:solidFill>
                  <a:srgbClr val="414042"/>
                </a:solidFill>
                <a:latin typeface="Trebuchet MS"/>
                <a:cs typeface="Trebuchet MS"/>
              </a:rPr>
              <a:t>SQL</a:t>
            </a:r>
            <a:r>
              <a:rPr dirty="0" sz="1200" spc="3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414042"/>
                </a:solidFill>
                <a:latin typeface="Trebuchet MS"/>
                <a:cs typeface="Trebuchet MS"/>
              </a:rPr>
              <a:t>Server,</a:t>
            </a:r>
            <a:r>
              <a:rPr dirty="0" sz="1200" spc="3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414042"/>
                </a:solidFill>
                <a:latin typeface="Trebuchet MS"/>
                <a:cs typeface="Trebuchet MS"/>
              </a:rPr>
              <a:t>Oracle,</a:t>
            </a:r>
            <a:r>
              <a:rPr dirty="0" sz="1200" spc="3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14042"/>
                </a:solidFill>
                <a:latin typeface="Trebuchet MS"/>
                <a:cs typeface="Trebuchet MS"/>
              </a:rPr>
              <a:t>and</a:t>
            </a:r>
            <a:r>
              <a:rPr dirty="0" sz="1200" spc="4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14042"/>
                </a:solidFill>
                <a:latin typeface="Trebuchet MS"/>
                <a:cs typeface="Trebuchet MS"/>
              </a:rPr>
              <a:t>MySQL,</a:t>
            </a:r>
            <a:r>
              <a:rPr dirty="0" sz="1200" spc="3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414042"/>
                </a:solidFill>
                <a:latin typeface="Trebuchet MS"/>
                <a:cs typeface="Trebuchet MS"/>
              </a:rPr>
              <a:t>and </a:t>
            </a:r>
            <a:r>
              <a:rPr dirty="0" sz="1200" spc="-10">
                <a:solidFill>
                  <a:srgbClr val="414042"/>
                </a:solidFill>
                <a:latin typeface="Trebuchet MS"/>
                <a:cs typeface="Trebuchet MS"/>
              </a:rPr>
              <a:t>enterprise</a:t>
            </a:r>
            <a:r>
              <a:rPr dirty="0" sz="1200">
                <a:solidFill>
                  <a:srgbClr val="414042"/>
                </a:solidFill>
                <a:latin typeface="Trebuchet MS"/>
                <a:cs typeface="Trebuchet MS"/>
              </a:rPr>
              <a:t> applications such as</a:t>
            </a:r>
            <a:r>
              <a:rPr dirty="0" sz="1200" spc="-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414042"/>
                </a:solidFill>
                <a:latin typeface="Trebuchet MS"/>
                <a:cs typeface="Trebuchet MS"/>
              </a:rPr>
              <a:t>SAP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629957" y="3223260"/>
            <a:ext cx="34791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FF99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Eliminates</a:t>
            </a:r>
            <a:r>
              <a:rPr dirty="0" sz="1400" spc="-3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complexity</a:t>
            </a:r>
            <a:r>
              <a:rPr dirty="0" sz="1400" spc="-3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and</a:t>
            </a:r>
            <a:r>
              <a:rPr dirty="0" sz="1400" spc="-3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reduces</a:t>
            </a:r>
            <a:r>
              <a:rPr dirty="0" sz="1400" spc="-3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414042"/>
                </a:solidFill>
                <a:latin typeface="Trebuchet MS"/>
                <a:cs typeface="Trebuchet MS"/>
              </a:rPr>
              <a:t>risk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629957" y="3628644"/>
            <a:ext cx="36899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FF99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Migrate</a:t>
            </a:r>
            <a:r>
              <a:rPr dirty="0" sz="1400" spc="4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with</a:t>
            </a:r>
            <a:r>
              <a:rPr dirty="0" sz="1400" spc="5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minimal</a:t>
            </a:r>
            <a:r>
              <a:rPr dirty="0" sz="1400" spc="5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business</a:t>
            </a:r>
            <a:r>
              <a:rPr dirty="0" sz="1400" spc="5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414042"/>
                </a:solidFill>
                <a:latin typeface="Trebuchet MS"/>
                <a:cs typeface="Trebuchet MS"/>
              </a:rPr>
              <a:t>disruption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071722" y="1200911"/>
            <a:ext cx="11785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1D516C"/>
                </a:solidFill>
                <a:latin typeface="Trebuchet MS"/>
                <a:cs typeface="Trebuchet MS"/>
              </a:rPr>
              <a:t>Highly</a:t>
            </a:r>
            <a:r>
              <a:rPr dirty="0" sz="1100" spc="-25" b="1">
                <a:solidFill>
                  <a:srgbClr val="1D516C"/>
                </a:solidFill>
                <a:latin typeface="Trebuchet MS"/>
                <a:cs typeface="Trebuchet MS"/>
              </a:rPr>
              <a:t> </a:t>
            </a:r>
            <a:r>
              <a:rPr dirty="0" sz="1100" spc="-10" b="1">
                <a:solidFill>
                  <a:srgbClr val="1D516C"/>
                </a:solidFill>
                <a:latin typeface="Trebuchet MS"/>
                <a:cs typeface="Trebuchet MS"/>
              </a:rPr>
              <a:t>Automated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018223" y="2004060"/>
            <a:ext cx="1280160" cy="2128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79070" marR="166370" indent="-1270">
              <a:lnSpc>
                <a:spcPct val="105000"/>
              </a:lnSpc>
              <a:spcBef>
                <a:spcPts val="100"/>
              </a:spcBef>
            </a:pP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Minimal</a:t>
            </a:r>
            <a:r>
              <a:rPr dirty="0" sz="800" spc="5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Skill</a:t>
            </a:r>
            <a:r>
              <a:rPr dirty="0" sz="800" spc="10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 spc="-25">
                <a:solidFill>
                  <a:srgbClr val="545B64"/>
                </a:solidFill>
                <a:latin typeface="Trebuchet MS"/>
                <a:cs typeface="Trebuchet MS"/>
              </a:rPr>
              <a:t>Set </a:t>
            </a:r>
            <a:r>
              <a:rPr dirty="0" sz="800" spc="-10">
                <a:solidFill>
                  <a:srgbClr val="545B64"/>
                </a:solidFill>
                <a:latin typeface="Trebuchet MS"/>
                <a:cs typeface="Trebuchet MS"/>
              </a:rPr>
              <a:t>Required</a:t>
            </a:r>
            <a:r>
              <a:rPr dirty="0" sz="800" spc="-20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to</a:t>
            </a:r>
            <a:r>
              <a:rPr dirty="0" sz="800" spc="-5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545B64"/>
                </a:solidFill>
                <a:latin typeface="Trebuchet MS"/>
                <a:cs typeface="Trebuchet MS"/>
              </a:rPr>
              <a:t>Operate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45"/>
              </a:spcBef>
            </a:pPr>
            <a:endParaRPr sz="800">
              <a:latin typeface="Trebuchet MS"/>
              <a:cs typeface="Trebuchet MS"/>
            </a:endParaRPr>
          </a:p>
          <a:p>
            <a:pPr algn="ctr" marL="278130" marR="267335">
              <a:lnSpc>
                <a:spcPct val="98800"/>
              </a:lnSpc>
            </a:pPr>
            <a:r>
              <a:rPr dirty="0" sz="800" spc="-25">
                <a:solidFill>
                  <a:srgbClr val="545B64"/>
                </a:solidFill>
                <a:latin typeface="Trebuchet MS"/>
                <a:cs typeface="Trebuchet MS"/>
              </a:rPr>
              <a:t>Easy,</a:t>
            </a:r>
            <a:r>
              <a:rPr dirty="0" sz="800" spc="-15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 spc="-20">
                <a:solidFill>
                  <a:srgbClr val="545B64"/>
                </a:solidFill>
                <a:latin typeface="Trebuchet MS"/>
                <a:cs typeface="Trebuchet MS"/>
              </a:rPr>
              <a:t>Non- </a:t>
            </a: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Disruptive</a:t>
            </a:r>
            <a:r>
              <a:rPr dirty="0" sz="800" spc="-60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545B64"/>
                </a:solidFill>
                <a:latin typeface="Trebuchet MS"/>
                <a:cs typeface="Trebuchet MS"/>
              </a:rPr>
              <a:t>Tests </a:t>
            </a: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Prior</a:t>
            </a:r>
            <a:r>
              <a:rPr dirty="0" sz="800" spc="-20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to</a:t>
            </a:r>
            <a:r>
              <a:rPr dirty="0" sz="800" spc="-25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545B64"/>
                </a:solidFill>
                <a:latin typeface="Trebuchet MS"/>
                <a:cs typeface="Trebuchet MS"/>
              </a:rPr>
              <a:t>Cutover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00">
              <a:latin typeface="Trebuchet MS"/>
              <a:cs typeface="Trebuchet MS"/>
            </a:endParaRPr>
          </a:p>
          <a:p>
            <a:pPr algn="ctr" marL="205104" marR="192405" indent="-1270">
              <a:lnSpc>
                <a:spcPct val="98800"/>
              </a:lnSpc>
              <a:spcBef>
                <a:spcPts val="5"/>
              </a:spcBef>
            </a:pPr>
            <a:r>
              <a:rPr dirty="0" sz="800" spc="-10">
                <a:solidFill>
                  <a:srgbClr val="545B64"/>
                </a:solidFill>
                <a:latin typeface="Trebuchet MS"/>
                <a:cs typeface="Trebuchet MS"/>
              </a:rPr>
              <a:t>Easily</a:t>
            </a:r>
            <a:r>
              <a:rPr dirty="0" sz="800" spc="20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Plugs</a:t>
            </a:r>
            <a:r>
              <a:rPr dirty="0" sz="800" spc="20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 spc="-20">
                <a:solidFill>
                  <a:srgbClr val="545B64"/>
                </a:solidFill>
                <a:latin typeface="Trebuchet MS"/>
                <a:cs typeface="Trebuchet MS"/>
              </a:rPr>
              <a:t>Into </a:t>
            </a: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Migration</a:t>
            </a:r>
            <a:r>
              <a:rPr dirty="0" sz="800" spc="80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545B64"/>
                </a:solidFill>
                <a:latin typeface="Trebuchet MS"/>
                <a:cs typeface="Trebuchet MS"/>
              </a:rPr>
              <a:t>Factories </a:t>
            </a: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and</a:t>
            </a:r>
            <a:r>
              <a:rPr dirty="0" sz="800" spc="-10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Cloud</a:t>
            </a:r>
            <a:r>
              <a:rPr dirty="0" sz="800" spc="-5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 spc="-20">
                <a:solidFill>
                  <a:srgbClr val="545B64"/>
                </a:solidFill>
                <a:latin typeface="Trebuchet MS"/>
                <a:cs typeface="Trebuchet MS"/>
              </a:rPr>
              <a:t>COEs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968574" y="1200911"/>
            <a:ext cx="53911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1D516C"/>
                </a:solidFill>
                <a:latin typeface="Trebuchet MS"/>
                <a:cs typeface="Trebuchet MS"/>
              </a:rPr>
              <a:t>Reliable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3018222" y="1457116"/>
            <a:ext cx="1280160" cy="2236470"/>
            <a:chOff x="3018222" y="1457116"/>
            <a:chExt cx="1280160" cy="2236470"/>
          </a:xfrm>
        </p:grpSpPr>
        <p:sp>
          <p:nvSpPr>
            <p:cNvPr id="23" name="object 23" descr=""/>
            <p:cNvSpPr/>
            <p:nvPr/>
          </p:nvSpPr>
          <p:spPr>
            <a:xfrm>
              <a:off x="3018222" y="1465054"/>
              <a:ext cx="1280160" cy="0"/>
            </a:xfrm>
            <a:custGeom>
              <a:avLst/>
              <a:gdLst/>
              <a:ahLst/>
              <a:cxnLst/>
              <a:rect l="l" t="t" r="r" b="b"/>
              <a:pathLst>
                <a:path w="1280160" h="0">
                  <a:moveTo>
                    <a:pt x="1280160" y="0"/>
                  </a:moveTo>
                  <a:lnTo>
                    <a:pt x="0" y="1"/>
                  </a:lnTo>
                </a:path>
              </a:pathLst>
            </a:custGeom>
            <a:ln w="1587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590107" y="2470506"/>
              <a:ext cx="159385" cy="270510"/>
            </a:xfrm>
            <a:custGeom>
              <a:avLst/>
              <a:gdLst/>
              <a:ahLst/>
              <a:cxnLst/>
              <a:rect l="l" t="t" r="r" b="b"/>
              <a:pathLst>
                <a:path w="159385" h="270510">
                  <a:moveTo>
                    <a:pt x="31795" y="161026"/>
                  </a:moveTo>
                  <a:lnTo>
                    <a:pt x="31795" y="15897"/>
                  </a:lnTo>
                  <a:lnTo>
                    <a:pt x="31795" y="7179"/>
                  </a:lnTo>
                  <a:lnTo>
                    <a:pt x="38974" y="0"/>
                  </a:lnTo>
                  <a:lnTo>
                    <a:pt x="47692" y="0"/>
                  </a:lnTo>
                  <a:lnTo>
                    <a:pt x="56410" y="0"/>
                  </a:lnTo>
                  <a:lnTo>
                    <a:pt x="63590" y="7179"/>
                  </a:lnTo>
                  <a:lnTo>
                    <a:pt x="63590" y="15897"/>
                  </a:lnTo>
                  <a:lnTo>
                    <a:pt x="63590" y="127436"/>
                  </a:lnTo>
                  <a:lnTo>
                    <a:pt x="63590" y="69487"/>
                  </a:lnTo>
                  <a:lnTo>
                    <a:pt x="63590" y="60769"/>
                  </a:lnTo>
                  <a:lnTo>
                    <a:pt x="70770" y="53590"/>
                  </a:lnTo>
                  <a:lnTo>
                    <a:pt x="79487" y="53590"/>
                  </a:lnTo>
                  <a:lnTo>
                    <a:pt x="88205" y="53590"/>
                  </a:lnTo>
                  <a:lnTo>
                    <a:pt x="95385" y="60769"/>
                  </a:lnTo>
                  <a:lnTo>
                    <a:pt x="95385" y="69487"/>
                  </a:lnTo>
                  <a:lnTo>
                    <a:pt x="95385" y="127179"/>
                  </a:lnTo>
                  <a:lnTo>
                    <a:pt x="95385" y="82821"/>
                  </a:lnTo>
                  <a:lnTo>
                    <a:pt x="95385" y="74103"/>
                  </a:lnTo>
                  <a:lnTo>
                    <a:pt x="102565" y="66923"/>
                  </a:lnTo>
                  <a:lnTo>
                    <a:pt x="111283" y="66923"/>
                  </a:lnTo>
                  <a:lnTo>
                    <a:pt x="120000" y="66923"/>
                  </a:lnTo>
                  <a:lnTo>
                    <a:pt x="127180" y="74103"/>
                  </a:lnTo>
                  <a:lnTo>
                    <a:pt x="127180" y="82821"/>
                  </a:lnTo>
                  <a:lnTo>
                    <a:pt x="127180" y="135641"/>
                  </a:lnTo>
                  <a:lnTo>
                    <a:pt x="127180" y="100513"/>
                  </a:lnTo>
                  <a:lnTo>
                    <a:pt x="127180" y="91795"/>
                  </a:lnTo>
                  <a:lnTo>
                    <a:pt x="134360" y="84615"/>
                  </a:lnTo>
                  <a:lnTo>
                    <a:pt x="143078" y="84615"/>
                  </a:lnTo>
                  <a:lnTo>
                    <a:pt x="151795" y="84615"/>
                  </a:lnTo>
                  <a:lnTo>
                    <a:pt x="158975" y="91795"/>
                  </a:lnTo>
                  <a:lnTo>
                    <a:pt x="158975" y="100513"/>
                  </a:lnTo>
                  <a:lnTo>
                    <a:pt x="158975" y="153334"/>
                  </a:lnTo>
                  <a:lnTo>
                    <a:pt x="158634" y="157993"/>
                  </a:lnTo>
                  <a:lnTo>
                    <a:pt x="157404" y="169455"/>
                  </a:lnTo>
                  <a:lnTo>
                    <a:pt x="154972" y="183947"/>
                  </a:lnTo>
                  <a:lnTo>
                    <a:pt x="151027" y="197693"/>
                  </a:lnTo>
                  <a:lnTo>
                    <a:pt x="147080" y="215738"/>
                  </a:lnTo>
                  <a:lnTo>
                    <a:pt x="144648" y="239937"/>
                  </a:lnTo>
                  <a:lnTo>
                    <a:pt x="143418" y="261155"/>
                  </a:lnTo>
                  <a:lnTo>
                    <a:pt x="143078" y="270257"/>
                  </a:lnTo>
                  <a:lnTo>
                    <a:pt x="40256" y="270257"/>
                  </a:lnTo>
                  <a:lnTo>
                    <a:pt x="23333" y="224873"/>
                  </a:lnTo>
                  <a:lnTo>
                    <a:pt x="11141" y="209520"/>
                  </a:lnTo>
                  <a:lnTo>
                    <a:pt x="4070" y="194744"/>
                  </a:lnTo>
                  <a:lnTo>
                    <a:pt x="797" y="183622"/>
                  </a:lnTo>
                  <a:lnTo>
                    <a:pt x="0" y="179231"/>
                  </a:lnTo>
                  <a:lnTo>
                    <a:pt x="0" y="91795"/>
                  </a:lnTo>
                  <a:lnTo>
                    <a:pt x="12432" y="94311"/>
                  </a:lnTo>
                  <a:lnTo>
                    <a:pt x="22532" y="101154"/>
                  </a:lnTo>
                  <a:lnTo>
                    <a:pt x="29315" y="111266"/>
                  </a:lnTo>
                  <a:lnTo>
                    <a:pt x="31795" y="123590"/>
                  </a:lnTo>
                  <a:lnTo>
                    <a:pt x="31795" y="161026"/>
                  </a:lnTo>
                  <a:close/>
                </a:path>
              </a:pathLst>
            </a:custGeom>
            <a:ln w="12700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677031" y="2487940"/>
              <a:ext cx="55244" cy="0"/>
            </a:xfrm>
            <a:custGeom>
              <a:avLst/>
              <a:gdLst/>
              <a:ahLst/>
              <a:cxnLst/>
              <a:rect l="l" t="t" r="r" b="b"/>
              <a:pathLst>
                <a:path w="55245" h="0">
                  <a:moveTo>
                    <a:pt x="0" y="0"/>
                  </a:moveTo>
                  <a:lnTo>
                    <a:pt x="54871" y="0"/>
                  </a:lnTo>
                </a:path>
              </a:pathLst>
            </a:custGeom>
            <a:ln w="12700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544209" y="2487940"/>
              <a:ext cx="55244" cy="0"/>
            </a:xfrm>
            <a:custGeom>
              <a:avLst/>
              <a:gdLst/>
              <a:ahLst/>
              <a:cxnLst/>
              <a:rect l="l" t="t" r="r" b="b"/>
              <a:pathLst>
                <a:path w="55245" h="0">
                  <a:moveTo>
                    <a:pt x="0" y="0"/>
                  </a:moveTo>
                  <a:lnTo>
                    <a:pt x="54871" y="0"/>
                  </a:lnTo>
                </a:path>
              </a:pathLst>
            </a:custGeom>
            <a:ln w="12700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589594" y="243742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0" y="0"/>
                  </a:moveTo>
                  <a:lnTo>
                    <a:pt x="21282" y="21538"/>
                  </a:lnTo>
                </a:path>
              </a:pathLst>
            </a:custGeom>
            <a:ln w="12700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669082" y="243742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21282" y="0"/>
                  </a:moveTo>
                  <a:lnTo>
                    <a:pt x="0" y="21538"/>
                  </a:lnTo>
                </a:path>
              </a:pathLst>
            </a:custGeom>
            <a:ln w="12700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638056" y="2394095"/>
              <a:ext cx="0" cy="55244"/>
            </a:xfrm>
            <a:custGeom>
              <a:avLst/>
              <a:gdLst/>
              <a:ahLst/>
              <a:cxnLst/>
              <a:rect l="l" t="t" r="r" b="b"/>
              <a:pathLst>
                <a:path w="0" h="55244">
                  <a:moveTo>
                    <a:pt x="0" y="0"/>
                  </a:moveTo>
                  <a:lnTo>
                    <a:pt x="0" y="54871"/>
                  </a:lnTo>
                </a:path>
              </a:pathLst>
            </a:custGeom>
            <a:ln w="12700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2196" y="3334298"/>
              <a:ext cx="369157" cy="359231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3521" y="1609465"/>
              <a:ext cx="309564" cy="287338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1595988" y="1927860"/>
            <a:ext cx="1280160" cy="219900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ctr" marL="128270" marR="93345" indent="-1270">
              <a:lnSpc>
                <a:spcPct val="98800"/>
              </a:lnSpc>
              <a:spcBef>
                <a:spcPts val="160"/>
              </a:spcBef>
            </a:pPr>
            <a:r>
              <a:rPr dirty="0" sz="800" spc="-10">
                <a:solidFill>
                  <a:srgbClr val="545B64"/>
                </a:solidFill>
                <a:latin typeface="Trebuchet MS"/>
                <a:cs typeface="Trebuchet MS"/>
              </a:rPr>
              <a:t>Robust,</a:t>
            </a:r>
            <a:r>
              <a:rPr dirty="0" sz="800" spc="-5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545B64"/>
                </a:solidFill>
                <a:latin typeface="Trebuchet MS"/>
                <a:cs typeface="Trebuchet MS"/>
              </a:rPr>
              <a:t>Predictable, </a:t>
            </a: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Non-</a:t>
            </a:r>
            <a:r>
              <a:rPr dirty="0" sz="800" spc="-10">
                <a:solidFill>
                  <a:srgbClr val="545B64"/>
                </a:solidFill>
                <a:latin typeface="Trebuchet MS"/>
                <a:cs typeface="Trebuchet MS"/>
              </a:rPr>
              <a:t>Disruptive </a:t>
            </a: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Continuous</a:t>
            </a:r>
            <a:r>
              <a:rPr dirty="0" sz="800" spc="55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545B64"/>
                </a:solidFill>
                <a:latin typeface="Trebuchet MS"/>
                <a:cs typeface="Trebuchet MS"/>
              </a:rPr>
              <a:t>Replication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800">
              <a:latin typeface="Trebuchet MS"/>
              <a:cs typeface="Trebuchet MS"/>
            </a:endParaRPr>
          </a:p>
          <a:p>
            <a:pPr algn="ctr" marL="224790" marR="188595" indent="-1905">
              <a:lnSpc>
                <a:spcPct val="98800"/>
              </a:lnSpc>
              <a:spcBef>
                <a:spcPts val="5"/>
              </a:spcBef>
            </a:pP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Short</a:t>
            </a:r>
            <a:r>
              <a:rPr dirty="0" sz="800" spc="50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545B64"/>
                </a:solidFill>
                <a:latin typeface="Trebuchet MS"/>
                <a:cs typeface="Trebuchet MS"/>
              </a:rPr>
              <a:t>Cutover </a:t>
            </a: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Windows</a:t>
            </a:r>
            <a:r>
              <a:rPr dirty="0" sz="800" spc="45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 spc="-20">
                <a:solidFill>
                  <a:srgbClr val="545B64"/>
                </a:solidFill>
                <a:latin typeface="Trebuchet MS"/>
                <a:cs typeface="Trebuchet MS"/>
              </a:rPr>
              <a:t>With </a:t>
            </a: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Minimal</a:t>
            </a:r>
            <a:r>
              <a:rPr dirty="0" sz="800" spc="35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545B64"/>
                </a:solidFill>
                <a:latin typeface="Trebuchet MS"/>
                <a:cs typeface="Trebuchet MS"/>
              </a:rPr>
              <a:t>Downtime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25"/>
              </a:spcBef>
            </a:pPr>
            <a:endParaRPr sz="800">
              <a:latin typeface="Trebuchet MS"/>
              <a:cs typeface="Trebuchet MS"/>
            </a:endParaRPr>
          </a:p>
          <a:p>
            <a:pPr algn="just" marL="339725" marR="304165" indent="1270">
              <a:lnSpc>
                <a:spcPct val="98700"/>
              </a:lnSpc>
            </a:pP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Highly</a:t>
            </a:r>
            <a:r>
              <a:rPr dirty="0" sz="800" spc="30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545B64"/>
                </a:solidFill>
                <a:latin typeface="Trebuchet MS"/>
                <a:cs typeface="Trebuchet MS"/>
              </a:rPr>
              <a:t>Secure </a:t>
            </a: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for</a:t>
            </a:r>
            <a:r>
              <a:rPr dirty="0" sz="800" spc="-15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545B64"/>
                </a:solidFill>
                <a:latin typeface="Trebuchet MS"/>
                <a:cs typeface="Trebuchet MS"/>
              </a:rPr>
              <a:t>Regulated Environments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21263" y="3334218"/>
            <a:ext cx="231237" cy="331001"/>
          </a:xfrm>
          <a:prstGeom prst="rect">
            <a:avLst/>
          </a:prstGeom>
        </p:spPr>
      </p:pic>
      <p:sp>
        <p:nvSpPr>
          <p:cNvPr id="34" name="object 34" descr=""/>
          <p:cNvSpPr/>
          <p:nvPr/>
        </p:nvSpPr>
        <p:spPr>
          <a:xfrm>
            <a:off x="185283" y="1477313"/>
            <a:ext cx="1280160" cy="2792095"/>
          </a:xfrm>
          <a:custGeom>
            <a:avLst/>
            <a:gdLst/>
            <a:ahLst/>
            <a:cxnLst/>
            <a:rect l="l" t="t" r="r" b="b"/>
            <a:pathLst>
              <a:path w="1280160" h="2792095">
                <a:moveTo>
                  <a:pt x="1280160" y="0"/>
                </a:moveTo>
                <a:lnTo>
                  <a:pt x="0" y="0"/>
                </a:lnTo>
                <a:lnTo>
                  <a:pt x="0" y="2791527"/>
                </a:lnTo>
                <a:lnTo>
                  <a:pt x="1280160" y="2791527"/>
                </a:lnTo>
                <a:lnTo>
                  <a:pt x="1280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518817" y="2049780"/>
            <a:ext cx="641985" cy="281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4769" marR="5080" indent="-52705">
              <a:lnSpc>
                <a:spcPct val="105000"/>
              </a:lnSpc>
              <a:spcBef>
                <a:spcPts val="100"/>
              </a:spcBef>
            </a:pP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Migrate</a:t>
            </a:r>
            <a:r>
              <a:rPr dirty="0" sz="800" spc="25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 spc="-20">
                <a:solidFill>
                  <a:srgbClr val="545B64"/>
                </a:solidFill>
                <a:latin typeface="Trebuchet MS"/>
                <a:cs typeface="Trebuchet MS"/>
              </a:rPr>
              <a:t>From </a:t>
            </a: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Any </a:t>
            </a:r>
            <a:r>
              <a:rPr dirty="0" sz="800" spc="-10">
                <a:solidFill>
                  <a:srgbClr val="545B64"/>
                </a:solidFill>
                <a:latin typeface="Trebuchet MS"/>
                <a:cs typeface="Trebuchet MS"/>
              </a:rPr>
              <a:t>Source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67395" y="1200911"/>
            <a:ext cx="52006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30" b="1">
                <a:solidFill>
                  <a:srgbClr val="1D516C"/>
                </a:solidFill>
                <a:latin typeface="Trebuchet MS"/>
                <a:cs typeface="Trebuchet MS"/>
              </a:rPr>
              <a:t>Flexible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31517" y="3866388"/>
            <a:ext cx="615950" cy="2724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73660">
              <a:lnSpc>
                <a:spcPct val="102499"/>
              </a:lnSpc>
              <a:spcBef>
                <a:spcPts val="75"/>
              </a:spcBef>
            </a:pP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Option</a:t>
            </a:r>
            <a:r>
              <a:rPr dirty="0" sz="800" spc="50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 spc="-25">
                <a:solidFill>
                  <a:srgbClr val="545B64"/>
                </a:solidFill>
                <a:latin typeface="Trebuchet MS"/>
                <a:cs typeface="Trebuchet MS"/>
              </a:rPr>
              <a:t>to </a:t>
            </a: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Migrate</a:t>
            </a:r>
            <a:r>
              <a:rPr dirty="0" sz="800" spc="25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 spc="-20">
                <a:solidFill>
                  <a:srgbClr val="545B64"/>
                </a:solidFill>
                <a:latin typeface="Trebuchet MS"/>
                <a:cs typeface="Trebuchet MS"/>
              </a:rPr>
              <a:t>Back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185284" y="1457116"/>
            <a:ext cx="1280160" cy="2384425"/>
            <a:chOff x="185284" y="1457116"/>
            <a:chExt cx="1280160" cy="2384425"/>
          </a:xfrm>
        </p:grpSpPr>
        <p:sp>
          <p:nvSpPr>
            <p:cNvPr id="39" name="object 39" descr=""/>
            <p:cNvSpPr/>
            <p:nvPr/>
          </p:nvSpPr>
          <p:spPr>
            <a:xfrm>
              <a:off x="912091" y="3606092"/>
              <a:ext cx="255904" cy="167005"/>
            </a:xfrm>
            <a:custGeom>
              <a:avLst/>
              <a:gdLst/>
              <a:ahLst/>
              <a:cxnLst/>
              <a:rect l="l" t="t" r="r" b="b"/>
              <a:pathLst>
                <a:path w="255905" h="167004">
                  <a:moveTo>
                    <a:pt x="94101" y="0"/>
                  </a:moveTo>
                  <a:lnTo>
                    <a:pt x="57509" y="15516"/>
                  </a:lnTo>
                  <a:lnTo>
                    <a:pt x="34765" y="65550"/>
                  </a:lnTo>
                  <a:lnTo>
                    <a:pt x="34765" y="68080"/>
                  </a:lnTo>
                  <a:lnTo>
                    <a:pt x="35773" y="71118"/>
                  </a:lnTo>
                  <a:lnTo>
                    <a:pt x="35773" y="73648"/>
                  </a:lnTo>
                  <a:lnTo>
                    <a:pt x="21893" y="78416"/>
                  </a:lnTo>
                  <a:lnTo>
                    <a:pt x="10517" y="87123"/>
                  </a:lnTo>
                  <a:lnTo>
                    <a:pt x="2826" y="100480"/>
                  </a:lnTo>
                  <a:lnTo>
                    <a:pt x="0" y="119199"/>
                  </a:lnTo>
                  <a:lnTo>
                    <a:pt x="2267" y="135387"/>
                  </a:lnTo>
                  <a:lnTo>
                    <a:pt x="26703" y="165257"/>
                  </a:lnTo>
                  <a:lnTo>
                    <a:pt x="212623" y="166774"/>
                  </a:lnTo>
                  <a:lnTo>
                    <a:pt x="219314" y="165470"/>
                  </a:lnTo>
                  <a:lnTo>
                    <a:pt x="234036" y="159373"/>
                  </a:lnTo>
                  <a:lnTo>
                    <a:pt x="248758" y="145209"/>
                  </a:lnTo>
                  <a:lnTo>
                    <a:pt x="255450" y="119706"/>
                  </a:lnTo>
                  <a:lnTo>
                    <a:pt x="251049" y="98401"/>
                  </a:lnTo>
                  <a:lnTo>
                    <a:pt x="240271" y="84404"/>
                  </a:lnTo>
                  <a:lnTo>
                    <a:pt x="226754" y="76290"/>
                  </a:lnTo>
                  <a:lnTo>
                    <a:pt x="214134" y="72636"/>
                  </a:lnTo>
                  <a:lnTo>
                    <a:pt x="214134" y="72130"/>
                  </a:lnTo>
                  <a:lnTo>
                    <a:pt x="209592" y="51276"/>
                  </a:lnTo>
                  <a:lnTo>
                    <a:pt x="207103" y="49354"/>
                  </a:lnTo>
                  <a:lnTo>
                    <a:pt x="163749" y="49354"/>
                  </a:lnTo>
                  <a:lnTo>
                    <a:pt x="160349" y="41209"/>
                  </a:lnTo>
                  <a:lnTo>
                    <a:pt x="131086" y="8525"/>
                  </a:lnTo>
                  <a:lnTo>
                    <a:pt x="113680" y="1463"/>
                  </a:lnTo>
                  <a:lnTo>
                    <a:pt x="94101" y="0"/>
                  </a:lnTo>
                  <a:close/>
                </a:path>
                <a:path w="255905" h="167004">
                  <a:moveTo>
                    <a:pt x="178211" y="39746"/>
                  </a:moveTo>
                  <a:lnTo>
                    <a:pt x="163749" y="49354"/>
                  </a:lnTo>
                  <a:lnTo>
                    <a:pt x="207103" y="49354"/>
                  </a:lnTo>
                  <a:lnTo>
                    <a:pt x="195555" y="40434"/>
                  </a:lnTo>
                  <a:lnTo>
                    <a:pt x="178211" y="397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912091" y="3606092"/>
              <a:ext cx="255904" cy="167005"/>
            </a:xfrm>
            <a:custGeom>
              <a:avLst/>
              <a:gdLst/>
              <a:ahLst/>
              <a:cxnLst/>
              <a:rect l="l" t="t" r="r" b="b"/>
              <a:pathLst>
                <a:path w="255905" h="167004">
                  <a:moveTo>
                    <a:pt x="35773" y="73648"/>
                  </a:moveTo>
                  <a:lnTo>
                    <a:pt x="35773" y="71118"/>
                  </a:lnTo>
                  <a:lnTo>
                    <a:pt x="34765" y="68081"/>
                  </a:lnTo>
                  <a:lnTo>
                    <a:pt x="34765" y="65550"/>
                  </a:lnTo>
                  <a:lnTo>
                    <a:pt x="57509" y="15515"/>
                  </a:lnTo>
                  <a:lnTo>
                    <a:pt x="94101" y="0"/>
                  </a:lnTo>
                  <a:lnTo>
                    <a:pt x="113680" y="1463"/>
                  </a:lnTo>
                  <a:lnTo>
                    <a:pt x="151279" y="26436"/>
                  </a:lnTo>
                  <a:lnTo>
                    <a:pt x="163750" y="49354"/>
                  </a:lnTo>
                  <a:lnTo>
                    <a:pt x="178211" y="39746"/>
                  </a:lnTo>
                  <a:lnTo>
                    <a:pt x="195555" y="40434"/>
                  </a:lnTo>
                  <a:lnTo>
                    <a:pt x="209592" y="51276"/>
                  </a:lnTo>
                  <a:lnTo>
                    <a:pt x="214134" y="72130"/>
                  </a:lnTo>
                  <a:lnTo>
                    <a:pt x="214134" y="72636"/>
                  </a:lnTo>
                  <a:lnTo>
                    <a:pt x="226754" y="76290"/>
                  </a:lnTo>
                  <a:lnTo>
                    <a:pt x="240271" y="84403"/>
                  </a:lnTo>
                  <a:lnTo>
                    <a:pt x="251049" y="98401"/>
                  </a:lnTo>
                  <a:lnTo>
                    <a:pt x="255450" y="119705"/>
                  </a:lnTo>
                  <a:lnTo>
                    <a:pt x="248758" y="145209"/>
                  </a:lnTo>
                  <a:lnTo>
                    <a:pt x="234036" y="159373"/>
                  </a:lnTo>
                  <a:lnTo>
                    <a:pt x="219314" y="165470"/>
                  </a:lnTo>
                  <a:lnTo>
                    <a:pt x="212623" y="166775"/>
                  </a:lnTo>
                  <a:lnTo>
                    <a:pt x="113877" y="166482"/>
                  </a:lnTo>
                  <a:lnTo>
                    <a:pt x="63169" y="166332"/>
                  </a:lnTo>
                  <a:lnTo>
                    <a:pt x="44488" y="166277"/>
                  </a:lnTo>
                  <a:lnTo>
                    <a:pt x="41819" y="166269"/>
                  </a:lnTo>
                  <a:lnTo>
                    <a:pt x="36780" y="166269"/>
                  </a:lnTo>
                  <a:lnTo>
                    <a:pt x="26703" y="165256"/>
                  </a:lnTo>
                  <a:lnTo>
                    <a:pt x="2267" y="135387"/>
                  </a:lnTo>
                  <a:lnTo>
                    <a:pt x="0" y="119199"/>
                  </a:lnTo>
                  <a:lnTo>
                    <a:pt x="2826" y="100481"/>
                  </a:lnTo>
                  <a:lnTo>
                    <a:pt x="10517" y="87124"/>
                  </a:lnTo>
                  <a:lnTo>
                    <a:pt x="21893" y="78417"/>
                  </a:lnTo>
                  <a:lnTo>
                    <a:pt x="35773" y="73648"/>
                  </a:lnTo>
                  <a:close/>
                </a:path>
              </a:pathLst>
            </a:custGeom>
            <a:ln w="12700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863" y="2449165"/>
              <a:ext cx="347365" cy="274747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609738" y="1687239"/>
              <a:ext cx="208915" cy="307340"/>
            </a:xfrm>
            <a:custGeom>
              <a:avLst/>
              <a:gdLst/>
              <a:ahLst/>
              <a:cxnLst/>
              <a:rect l="l" t="t" r="r" b="b"/>
              <a:pathLst>
                <a:path w="208915" h="307339">
                  <a:moveTo>
                    <a:pt x="0" y="306845"/>
                  </a:moveTo>
                  <a:lnTo>
                    <a:pt x="208323" y="306845"/>
                  </a:lnTo>
                  <a:lnTo>
                    <a:pt x="208323" y="9776"/>
                  </a:lnTo>
                  <a:lnTo>
                    <a:pt x="208286" y="4395"/>
                  </a:lnTo>
                  <a:lnTo>
                    <a:pt x="203747" y="42"/>
                  </a:lnTo>
                  <a:lnTo>
                    <a:pt x="198130" y="0"/>
                  </a:lnTo>
                  <a:lnTo>
                    <a:pt x="10192" y="0"/>
                  </a:lnTo>
                  <a:lnTo>
                    <a:pt x="4583" y="42"/>
                  </a:lnTo>
                  <a:lnTo>
                    <a:pt x="44" y="4395"/>
                  </a:lnTo>
                  <a:lnTo>
                    <a:pt x="0" y="9776"/>
                  </a:lnTo>
                  <a:lnTo>
                    <a:pt x="0" y="306845"/>
                  </a:lnTo>
                  <a:close/>
                </a:path>
              </a:pathLst>
            </a:custGeom>
            <a:ln w="11016">
              <a:solidFill>
                <a:srgbClr val="1652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641165" y="1704829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5" h="52069">
                  <a:moveTo>
                    <a:pt x="0" y="0"/>
                  </a:moveTo>
                  <a:lnTo>
                    <a:pt x="35742" y="0"/>
                  </a:lnTo>
                  <a:lnTo>
                    <a:pt x="35742" y="51871"/>
                  </a:lnTo>
                  <a:lnTo>
                    <a:pt x="0" y="51871"/>
                  </a:lnTo>
                  <a:lnTo>
                    <a:pt x="0" y="0"/>
                  </a:lnTo>
                  <a:close/>
                </a:path>
              </a:pathLst>
            </a:custGeom>
            <a:ln w="22026">
              <a:solidFill>
                <a:srgbClr val="1652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641165" y="1777901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5" h="52069">
                  <a:moveTo>
                    <a:pt x="0" y="0"/>
                  </a:moveTo>
                  <a:lnTo>
                    <a:pt x="35742" y="0"/>
                  </a:lnTo>
                  <a:lnTo>
                    <a:pt x="35742" y="51871"/>
                  </a:lnTo>
                  <a:lnTo>
                    <a:pt x="0" y="51871"/>
                  </a:lnTo>
                  <a:lnTo>
                    <a:pt x="0" y="0"/>
                  </a:lnTo>
                  <a:close/>
                </a:path>
              </a:pathLst>
            </a:custGeom>
            <a:ln w="22026">
              <a:solidFill>
                <a:srgbClr val="1652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641165" y="1852208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5" h="52069">
                  <a:moveTo>
                    <a:pt x="0" y="0"/>
                  </a:moveTo>
                  <a:lnTo>
                    <a:pt x="35742" y="0"/>
                  </a:lnTo>
                  <a:lnTo>
                    <a:pt x="35742" y="51871"/>
                  </a:lnTo>
                  <a:lnTo>
                    <a:pt x="0" y="51871"/>
                  </a:lnTo>
                  <a:lnTo>
                    <a:pt x="0" y="0"/>
                  </a:lnTo>
                  <a:close/>
                </a:path>
              </a:pathLst>
            </a:custGeom>
            <a:ln w="22026">
              <a:solidFill>
                <a:srgbClr val="1652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696370" y="1704829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5" h="52069">
                  <a:moveTo>
                    <a:pt x="0" y="0"/>
                  </a:moveTo>
                  <a:lnTo>
                    <a:pt x="35742" y="0"/>
                  </a:lnTo>
                  <a:lnTo>
                    <a:pt x="35742" y="51871"/>
                  </a:lnTo>
                  <a:lnTo>
                    <a:pt x="0" y="51871"/>
                  </a:lnTo>
                  <a:lnTo>
                    <a:pt x="0" y="0"/>
                  </a:lnTo>
                  <a:close/>
                </a:path>
              </a:pathLst>
            </a:custGeom>
            <a:ln w="22026">
              <a:solidFill>
                <a:srgbClr val="1652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96370" y="1777901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5" h="52069">
                  <a:moveTo>
                    <a:pt x="0" y="0"/>
                  </a:moveTo>
                  <a:lnTo>
                    <a:pt x="35742" y="0"/>
                  </a:lnTo>
                  <a:lnTo>
                    <a:pt x="35742" y="51871"/>
                  </a:lnTo>
                  <a:lnTo>
                    <a:pt x="0" y="51871"/>
                  </a:lnTo>
                  <a:lnTo>
                    <a:pt x="0" y="0"/>
                  </a:lnTo>
                  <a:close/>
                </a:path>
              </a:pathLst>
            </a:custGeom>
            <a:ln w="22026">
              <a:solidFill>
                <a:srgbClr val="1652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696370" y="1852208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5" h="52069">
                  <a:moveTo>
                    <a:pt x="0" y="0"/>
                  </a:moveTo>
                  <a:lnTo>
                    <a:pt x="35742" y="0"/>
                  </a:lnTo>
                  <a:lnTo>
                    <a:pt x="35742" y="51871"/>
                  </a:lnTo>
                  <a:lnTo>
                    <a:pt x="0" y="51871"/>
                  </a:lnTo>
                  <a:lnTo>
                    <a:pt x="0" y="0"/>
                  </a:lnTo>
                  <a:close/>
                </a:path>
              </a:pathLst>
            </a:custGeom>
            <a:ln w="29368">
              <a:solidFill>
                <a:srgbClr val="1652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751576" y="1704829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5" h="52069">
                  <a:moveTo>
                    <a:pt x="0" y="0"/>
                  </a:moveTo>
                  <a:lnTo>
                    <a:pt x="35742" y="0"/>
                  </a:lnTo>
                  <a:lnTo>
                    <a:pt x="35742" y="51871"/>
                  </a:lnTo>
                  <a:lnTo>
                    <a:pt x="0" y="51871"/>
                  </a:lnTo>
                  <a:lnTo>
                    <a:pt x="0" y="0"/>
                  </a:lnTo>
                  <a:close/>
                </a:path>
              </a:pathLst>
            </a:custGeom>
            <a:ln w="22026">
              <a:solidFill>
                <a:srgbClr val="1652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751576" y="1777901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5" h="52069">
                  <a:moveTo>
                    <a:pt x="0" y="0"/>
                  </a:moveTo>
                  <a:lnTo>
                    <a:pt x="35742" y="0"/>
                  </a:lnTo>
                  <a:lnTo>
                    <a:pt x="35742" y="51871"/>
                  </a:lnTo>
                  <a:lnTo>
                    <a:pt x="0" y="51871"/>
                  </a:lnTo>
                  <a:lnTo>
                    <a:pt x="0" y="0"/>
                  </a:lnTo>
                  <a:close/>
                </a:path>
              </a:pathLst>
            </a:custGeom>
            <a:ln w="29368">
              <a:solidFill>
                <a:srgbClr val="1652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751576" y="1852208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5" h="52069">
                  <a:moveTo>
                    <a:pt x="0" y="0"/>
                  </a:moveTo>
                  <a:lnTo>
                    <a:pt x="35742" y="0"/>
                  </a:lnTo>
                  <a:lnTo>
                    <a:pt x="35742" y="51871"/>
                  </a:lnTo>
                  <a:lnTo>
                    <a:pt x="0" y="51871"/>
                  </a:lnTo>
                  <a:lnTo>
                    <a:pt x="0" y="0"/>
                  </a:lnTo>
                  <a:close/>
                </a:path>
              </a:pathLst>
            </a:custGeom>
            <a:ln w="29368">
              <a:solidFill>
                <a:srgbClr val="1652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686877" y="1742880"/>
              <a:ext cx="350520" cy="212090"/>
            </a:xfrm>
            <a:custGeom>
              <a:avLst/>
              <a:gdLst/>
              <a:ahLst/>
              <a:cxnLst/>
              <a:rect l="l" t="t" r="r" b="b"/>
              <a:pathLst>
                <a:path w="350519" h="212089">
                  <a:moveTo>
                    <a:pt x="127545" y="0"/>
                  </a:moveTo>
                  <a:lnTo>
                    <a:pt x="78862" y="19780"/>
                  </a:lnTo>
                  <a:lnTo>
                    <a:pt x="50705" y="58601"/>
                  </a:lnTo>
                  <a:lnTo>
                    <a:pt x="45533" y="82361"/>
                  </a:lnTo>
                  <a:lnTo>
                    <a:pt x="45533" y="90424"/>
                  </a:lnTo>
                  <a:lnTo>
                    <a:pt x="26511" y="99115"/>
                  </a:lnTo>
                  <a:lnTo>
                    <a:pt x="11899" y="112939"/>
                  </a:lnTo>
                  <a:lnTo>
                    <a:pt x="2721" y="130545"/>
                  </a:lnTo>
                  <a:lnTo>
                    <a:pt x="0" y="150580"/>
                  </a:lnTo>
                  <a:lnTo>
                    <a:pt x="0" y="155076"/>
                  </a:lnTo>
                  <a:lnTo>
                    <a:pt x="6140" y="177725"/>
                  </a:lnTo>
                  <a:lnTo>
                    <a:pt x="20553" y="195617"/>
                  </a:lnTo>
                  <a:lnTo>
                    <a:pt x="41578" y="207368"/>
                  </a:lnTo>
                  <a:lnTo>
                    <a:pt x="67556" y="211593"/>
                  </a:lnTo>
                  <a:lnTo>
                    <a:pt x="281831" y="211593"/>
                  </a:lnTo>
                  <a:lnTo>
                    <a:pt x="310841" y="207630"/>
                  </a:lnTo>
                  <a:lnTo>
                    <a:pt x="332108" y="196001"/>
                  </a:lnTo>
                  <a:lnTo>
                    <a:pt x="345256" y="177093"/>
                  </a:lnTo>
                  <a:lnTo>
                    <a:pt x="349908" y="151294"/>
                  </a:lnTo>
                  <a:lnTo>
                    <a:pt x="346320" y="129377"/>
                  </a:lnTo>
                  <a:lnTo>
                    <a:pt x="335763" y="111475"/>
                  </a:lnTo>
                  <a:lnTo>
                    <a:pt x="318552" y="97908"/>
                  </a:lnTo>
                  <a:lnTo>
                    <a:pt x="295000" y="88998"/>
                  </a:lnTo>
                  <a:lnTo>
                    <a:pt x="289009" y="69874"/>
                  </a:lnTo>
                  <a:lnTo>
                    <a:pt x="278483" y="56538"/>
                  </a:lnTo>
                  <a:lnTo>
                    <a:pt x="275033" y="54531"/>
                  </a:lnTo>
                  <a:lnTo>
                    <a:pt x="224691" y="54531"/>
                  </a:lnTo>
                  <a:lnTo>
                    <a:pt x="220498" y="46733"/>
                  </a:lnTo>
                  <a:lnTo>
                    <a:pt x="181135" y="9902"/>
                  </a:lnTo>
                  <a:lnTo>
                    <a:pt x="155107" y="1126"/>
                  </a:lnTo>
                  <a:lnTo>
                    <a:pt x="127545" y="0"/>
                  </a:lnTo>
                  <a:close/>
                </a:path>
                <a:path w="350519" h="212089">
                  <a:moveTo>
                    <a:pt x="250360" y="46182"/>
                  </a:moveTo>
                  <a:lnTo>
                    <a:pt x="243472" y="46733"/>
                  </a:lnTo>
                  <a:lnTo>
                    <a:pt x="236811" y="48336"/>
                  </a:lnTo>
                  <a:lnTo>
                    <a:pt x="230508" y="50949"/>
                  </a:lnTo>
                  <a:lnTo>
                    <a:pt x="224691" y="54531"/>
                  </a:lnTo>
                  <a:lnTo>
                    <a:pt x="275033" y="54531"/>
                  </a:lnTo>
                  <a:lnTo>
                    <a:pt x="265056" y="48728"/>
                  </a:lnTo>
                  <a:lnTo>
                    <a:pt x="250360" y="461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686877" y="1742879"/>
              <a:ext cx="350520" cy="212090"/>
            </a:xfrm>
            <a:custGeom>
              <a:avLst/>
              <a:gdLst/>
              <a:ahLst/>
              <a:cxnLst/>
              <a:rect l="l" t="t" r="r" b="b"/>
              <a:pathLst>
                <a:path w="350519" h="212089">
                  <a:moveTo>
                    <a:pt x="281831" y="211593"/>
                  </a:moveTo>
                  <a:lnTo>
                    <a:pt x="67556" y="211593"/>
                  </a:lnTo>
                  <a:lnTo>
                    <a:pt x="41578" y="207368"/>
                  </a:lnTo>
                  <a:lnTo>
                    <a:pt x="20553" y="195617"/>
                  </a:lnTo>
                  <a:lnTo>
                    <a:pt x="6140" y="177725"/>
                  </a:lnTo>
                  <a:lnTo>
                    <a:pt x="0" y="155076"/>
                  </a:lnTo>
                  <a:lnTo>
                    <a:pt x="0" y="153578"/>
                  </a:lnTo>
                  <a:lnTo>
                    <a:pt x="0" y="152150"/>
                  </a:lnTo>
                  <a:lnTo>
                    <a:pt x="0" y="150581"/>
                  </a:lnTo>
                  <a:lnTo>
                    <a:pt x="2721" y="130546"/>
                  </a:lnTo>
                  <a:lnTo>
                    <a:pt x="11899" y="112940"/>
                  </a:lnTo>
                  <a:lnTo>
                    <a:pt x="26511" y="99115"/>
                  </a:lnTo>
                  <a:lnTo>
                    <a:pt x="45533" y="90425"/>
                  </a:lnTo>
                  <a:lnTo>
                    <a:pt x="45533" y="88926"/>
                  </a:lnTo>
                  <a:lnTo>
                    <a:pt x="45533" y="82361"/>
                  </a:lnTo>
                  <a:lnTo>
                    <a:pt x="50704" y="58602"/>
                  </a:lnTo>
                  <a:lnTo>
                    <a:pt x="62073" y="37384"/>
                  </a:lnTo>
                  <a:lnTo>
                    <a:pt x="78862" y="19780"/>
                  </a:lnTo>
                  <a:lnTo>
                    <a:pt x="100292" y="6863"/>
                  </a:lnTo>
                  <a:lnTo>
                    <a:pt x="127545" y="0"/>
                  </a:lnTo>
                  <a:lnTo>
                    <a:pt x="155107" y="1126"/>
                  </a:lnTo>
                  <a:lnTo>
                    <a:pt x="203784" y="25987"/>
                  </a:lnTo>
                  <a:lnTo>
                    <a:pt x="224691" y="54531"/>
                  </a:lnTo>
                  <a:lnTo>
                    <a:pt x="230508" y="50949"/>
                  </a:lnTo>
                  <a:lnTo>
                    <a:pt x="236811" y="48336"/>
                  </a:lnTo>
                  <a:lnTo>
                    <a:pt x="243472" y="46733"/>
                  </a:lnTo>
                  <a:lnTo>
                    <a:pt x="250359" y="46182"/>
                  </a:lnTo>
                  <a:lnTo>
                    <a:pt x="265056" y="48727"/>
                  </a:lnTo>
                  <a:lnTo>
                    <a:pt x="278483" y="56538"/>
                  </a:lnTo>
                  <a:lnTo>
                    <a:pt x="289009" y="69874"/>
                  </a:lnTo>
                  <a:lnTo>
                    <a:pt x="295000" y="88997"/>
                  </a:lnTo>
                  <a:lnTo>
                    <a:pt x="318552" y="97908"/>
                  </a:lnTo>
                  <a:lnTo>
                    <a:pt x="335763" y="111476"/>
                  </a:lnTo>
                  <a:lnTo>
                    <a:pt x="346320" y="129378"/>
                  </a:lnTo>
                  <a:lnTo>
                    <a:pt x="349908" y="151294"/>
                  </a:lnTo>
                  <a:lnTo>
                    <a:pt x="345256" y="177093"/>
                  </a:lnTo>
                  <a:lnTo>
                    <a:pt x="332108" y="196001"/>
                  </a:lnTo>
                  <a:lnTo>
                    <a:pt x="310841" y="207630"/>
                  </a:lnTo>
                  <a:lnTo>
                    <a:pt x="281831" y="211593"/>
                  </a:lnTo>
                  <a:close/>
                </a:path>
              </a:pathLst>
            </a:custGeom>
            <a:ln w="10826">
              <a:solidFill>
                <a:srgbClr val="1652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85284" y="1465054"/>
              <a:ext cx="1280160" cy="0"/>
            </a:xfrm>
            <a:custGeom>
              <a:avLst/>
              <a:gdLst/>
              <a:ahLst/>
              <a:cxnLst/>
              <a:rect l="l" t="t" r="r" b="b"/>
              <a:pathLst>
                <a:path w="1280160" h="0">
                  <a:moveTo>
                    <a:pt x="1280160" y="0"/>
                  </a:moveTo>
                  <a:lnTo>
                    <a:pt x="0" y="1"/>
                  </a:lnTo>
                </a:path>
              </a:pathLst>
            </a:custGeom>
            <a:ln w="1587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451464" y="3528031"/>
              <a:ext cx="200660" cy="307975"/>
            </a:xfrm>
            <a:custGeom>
              <a:avLst/>
              <a:gdLst/>
              <a:ahLst/>
              <a:cxnLst/>
              <a:rect l="l" t="t" r="r" b="b"/>
              <a:pathLst>
                <a:path w="200659" h="307975">
                  <a:moveTo>
                    <a:pt x="0" y="307756"/>
                  </a:moveTo>
                  <a:lnTo>
                    <a:pt x="200400" y="307756"/>
                  </a:lnTo>
                  <a:lnTo>
                    <a:pt x="200400" y="9805"/>
                  </a:lnTo>
                  <a:lnTo>
                    <a:pt x="200357" y="4408"/>
                  </a:lnTo>
                  <a:lnTo>
                    <a:pt x="195991" y="35"/>
                  </a:lnTo>
                  <a:lnTo>
                    <a:pt x="190594" y="0"/>
                  </a:lnTo>
                  <a:lnTo>
                    <a:pt x="9805" y="0"/>
                  </a:lnTo>
                  <a:lnTo>
                    <a:pt x="4401" y="35"/>
                  </a:lnTo>
                  <a:lnTo>
                    <a:pt x="35" y="4408"/>
                  </a:lnTo>
                  <a:lnTo>
                    <a:pt x="0" y="9805"/>
                  </a:lnTo>
                  <a:lnTo>
                    <a:pt x="0" y="307756"/>
                  </a:lnTo>
                  <a:close/>
                </a:path>
              </a:pathLst>
            </a:custGeom>
            <a:ln w="10735">
              <a:solidFill>
                <a:srgbClr val="1652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481689" y="3545666"/>
              <a:ext cx="34925" cy="52069"/>
            </a:xfrm>
            <a:custGeom>
              <a:avLst/>
              <a:gdLst/>
              <a:ahLst/>
              <a:cxnLst/>
              <a:rect l="l" t="t" r="r" b="b"/>
              <a:pathLst>
                <a:path w="34925" h="52070">
                  <a:moveTo>
                    <a:pt x="0" y="0"/>
                  </a:moveTo>
                  <a:lnTo>
                    <a:pt x="34382" y="0"/>
                  </a:lnTo>
                  <a:lnTo>
                    <a:pt x="34382" y="52025"/>
                  </a:lnTo>
                  <a:lnTo>
                    <a:pt x="0" y="52025"/>
                  </a:lnTo>
                  <a:lnTo>
                    <a:pt x="0" y="0"/>
                  </a:lnTo>
                  <a:close/>
                </a:path>
              </a:pathLst>
            </a:custGeom>
            <a:ln w="21471">
              <a:solidFill>
                <a:srgbClr val="1652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481689" y="3618962"/>
              <a:ext cx="34925" cy="52069"/>
            </a:xfrm>
            <a:custGeom>
              <a:avLst/>
              <a:gdLst/>
              <a:ahLst/>
              <a:cxnLst/>
              <a:rect l="l" t="t" r="r" b="b"/>
              <a:pathLst>
                <a:path w="34925" h="52070">
                  <a:moveTo>
                    <a:pt x="0" y="0"/>
                  </a:moveTo>
                  <a:lnTo>
                    <a:pt x="34382" y="0"/>
                  </a:lnTo>
                  <a:lnTo>
                    <a:pt x="34382" y="52025"/>
                  </a:lnTo>
                  <a:lnTo>
                    <a:pt x="0" y="52025"/>
                  </a:lnTo>
                  <a:lnTo>
                    <a:pt x="0" y="0"/>
                  </a:lnTo>
                  <a:close/>
                </a:path>
              </a:pathLst>
            </a:custGeom>
            <a:ln w="21471">
              <a:solidFill>
                <a:srgbClr val="1652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481689" y="3693489"/>
              <a:ext cx="34925" cy="52069"/>
            </a:xfrm>
            <a:custGeom>
              <a:avLst/>
              <a:gdLst/>
              <a:ahLst/>
              <a:cxnLst/>
              <a:rect l="l" t="t" r="r" b="b"/>
              <a:pathLst>
                <a:path w="34925" h="52070">
                  <a:moveTo>
                    <a:pt x="0" y="0"/>
                  </a:moveTo>
                  <a:lnTo>
                    <a:pt x="34382" y="0"/>
                  </a:lnTo>
                  <a:lnTo>
                    <a:pt x="34382" y="52025"/>
                  </a:lnTo>
                  <a:lnTo>
                    <a:pt x="0" y="52025"/>
                  </a:lnTo>
                  <a:lnTo>
                    <a:pt x="0" y="0"/>
                  </a:lnTo>
                  <a:close/>
                </a:path>
              </a:pathLst>
            </a:custGeom>
            <a:ln w="21471">
              <a:solidFill>
                <a:srgbClr val="1652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534795" y="3545666"/>
              <a:ext cx="34925" cy="52069"/>
            </a:xfrm>
            <a:custGeom>
              <a:avLst/>
              <a:gdLst/>
              <a:ahLst/>
              <a:cxnLst/>
              <a:rect l="l" t="t" r="r" b="b"/>
              <a:pathLst>
                <a:path w="34925" h="52070">
                  <a:moveTo>
                    <a:pt x="0" y="0"/>
                  </a:moveTo>
                  <a:lnTo>
                    <a:pt x="34382" y="0"/>
                  </a:lnTo>
                  <a:lnTo>
                    <a:pt x="34382" y="52025"/>
                  </a:lnTo>
                  <a:lnTo>
                    <a:pt x="0" y="52025"/>
                  </a:lnTo>
                  <a:lnTo>
                    <a:pt x="0" y="0"/>
                  </a:lnTo>
                  <a:close/>
                </a:path>
              </a:pathLst>
            </a:custGeom>
            <a:ln w="21471">
              <a:solidFill>
                <a:srgbClr val="1652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534795" y="3618962"/>
              <a:ext cx="34925" cy="52069"/>
            </a:xfrm>
            <a:custGeom>
              <a:avLst/>
              <a:gdLst/>
              <a:ahLst/>
              <a:cxnLst/>
              <a:rect l="l" t="t" r="r" b="b"/>
              <a:pathLst>
                <a:path w="34925" h="52070">
                  <a:moveTo>
                    <a:pt x="0" y="0"/>
                  </a:moveTo>
                  <a:lnTo>
                    <a:pt x="34382" y="0"/>
                  </a:lnTo>
                  <a:lnTo>
                    <a:pt x="34382" y="52025"/>
                  </a:lnTo>
                  <a:lnTo>
                    <a:pt x="0" y="52025"/>
                  </a:lnTo>
                  <a:lnTo>
                    <a:pt x="0" y="0"/>
                  </a:lnTo>
                  <a:close/>
                </a:path>
              </a:pathLst>
            </a:custGeom>
            <a:ln w="21471">
              <a:solidFill>
                <a:srgbClr val="1652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534795" y="3693489"/>
              <a:ext cx="34925" cy="52069"/>
            </a:xfrm>
            <a:custGeom>
              <a:avLst/>
              <a:gdLst/>
              <a:ahLst/>
              <a:cxnLst/>
              <a:rect l="l" t="t" r="r" b="b"/>
              <a:pathLst>
                <a:path w="34925" h="52070">
                  <a:moveTo>
                    <a:pt x="0" y="0"/>
                  </a:moveTo>
                  <a:lnTo>
                    <a:pt x="34382" y="0"/>
                  </a:lnTo>
                  <a:lnTo>
                    <a:pt x="34382" y="52025"/>
                  </a:lnTo>
                  <a:lnTo>
                    <a:pt x="0" y="52025"/>
                  </a:lnTo>
                  <a:lnTo>
                    <a:pt x="0" y="0"/>
                  </a:lnTo>
                  <a:close/>
                </a:path>
              </a:pathLst>
            </a:custGeom>
            <a:ln w="21471">
              <a:solidFill>
                <a:srgbClr val="1652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587908" y="3545666"/>
              <a:ext cx="34925" cy="52069"/>
            </a:xfrm>
            <a:custGeom>
              <a:avLst/>
              <a:gdLst/>
              <a:ahLst/>
              <a:cxnLst/>
              <a:rect l="l" t="t" r="r" b="b"/>
              <a:pathLst>
                <a:path w="34925" h="52070">
                  <a:moveTo>
                    <a:pt x="0" y="0"/>
                  </a:moveTo>
                  <a:lnTo>
                    <a:pt x="34382" y="0"/>
                  </a:lnTo>
                  <a:lnTo>
                    <a:pt x="34382" y="52025"/>
                  </a:lnTo>
                  <a:lnTo>
                    <a:pt x="0" y="52025"/>
                  </a:lnTo>
                  <a:lnTo>
                    <a:pt x="0" y="0"/>
                  </a:lnTo>
                  <a:close/>
                </a:path>
              </a:pathLst>
            </a:custGeom>
            <a:ln w="21471">
              <a:solidFill>
                <a:srgbClr val="1652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587908" y="3618962"/>
              <a:ext cx="34925" cy="52069"/>
            </a:xfrm>
            <a:custGeom>
              <a:avLst/>
              <a:gdLst/>
              <a:ahLst/>
              <a:cxnLst/>
              <a:rect l="l" t="t" r="r" b="b"/>
              <a:pathLst>
                <a:path w="34925" h="52070">
                  <a:moveTo>
                    <a:pt x="0" y="0"/>
                  </a:moveTo>
                  <a:lnTo>
                    <a:pt x="34382" y="0"/>
                  </a:lnTo>
                  <a:lnTo>
                    <a:pt x="34382" y="52025"/>
                  </a:lnTo>
                  <a:lnTo>
                    <a:pt x="0" y="52025"/>
                  </a:lnTo>
                  <a:lnTo>
                    <a:pt x="0" y="0"/>
                  </a:lnTo>
                  <a:close/>
                </a:path>
              </a:pathLst>
            </a:custGeom>
            <a:ln w="21471">
              <a:solidFill>
                <a:srgbClr val="1652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587908" y="3693489"/>
              <a:ext cx="34925" cy="52069"/>
            </a:xfrm>
            <a:custGeom>
              <a:avLst/>
              <a:gdLst/>
              <a:ahLst/>
              <a:cxnLst/>
              <a:rect l="l" t="t" r="r" b="b"/>
              <a:pathLst>
                <a:path w="34925" h="52070">
                  <a:moveTo>
                    <a:pt x="0" y="0"/>
                  </a:moveTo>
                  <a:lnTo>
                    <a:pt x="34382" y="0"/>
                  </a:lnTo>
                  <a:lnTo>
                    <a:pt x="34382" y="52025"/>
                  </a:lnTo>
                  <a:lnTo>
                    <a:pt x="0" y="52025"/>
                  </a:lnTo>
                  <a:lnTo>
                    <a:pt x="0" y="0"/>
                  </a:lnTo>
                  <a:close/>
                </a:path>
              </a:pathLst>
            </a:custGeom>
            <a:ln w="21471">
              <a:solidFill>
                <a:srgbClr val="16526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898" y="3598078"/>
              <a:ext cx="223448" cy="170678"/>
            </a:xfrm>
            <a:prstGeom prst="rect">
              <a:avLst/>
            </a:prstGeom>
          </p:spPr>
        </p:pic>
      </p:grpSp>
      <p:sp>
        <p:nvSpPr>
          <p:cNvPr id="66" name="object 66" descr=""/>
          <p:cNvSpPr txBox="1"/>
          <p:nvPr/>
        </p:nvSpPr>
        <p:spPr>
          <a:xfrm>
            <a:off x="399754" y="2781300"/>
            <a:ext cx="877569" cy="39433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ctr" marL="12700" marR="5080">
              <a:lnSpc>
                <a:spcPct val="98800"/>
              </a:lnSpc>
              <a:spcBef>
                <a:spcPts val="160"/>
              </a:spcBef>
            </a:pP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Wide</a:t>
            </a:r>
            <a:r>
              <a:rPr dirty="0" sz="800" spc="-10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Range</a:t>
            </a:r>
            <a:r>
              <a:rPr dirty="0" sz="800" spc="-5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of</a:t>
            </a:r>
            <a:r>
              <a:rPr dirty="0" sz="800" spc="5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 spc="-25">
                <a:solidFill>
                  <a:srgbClr val="545B64"/>
                </a:solidFill>
                <a:latin typeface="Trebuchet MS"/>
                <a:cs typeface="Trebuchet MS"/>
              </a:rPr>
              <a:t>OS, </a:t>
            </a:r>
            <a:r>
              <a:rPr dirty="0" sz="800" spc="-20">
                <a:solidFill>
                  <a:srgbClr val="545B64"/>
                </a:solidFill>
                <a:latin typeface="Trebuchet MS"/>
                <a:cs typeface="Trebuchet MS"/>
              </a:rPr>
              <a:t>Application,</a:t>
            </a:r>
            <a:r>
              <a:rPr dirty="0" sz="800" spc="50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 spc="-25">
                <a:solidFill>
                  <a:srgbClr val="545B64"/>
                </a:solidFill>
                <a:latin typeface="Trebuchet MS"/>
                <a:cs typeface="Trebuchet MS"/>
              </a:rPr>
              <a:t>and </a:t>
            </a:r>
            <a:r>
              <a:rPr dirty="0" sz="800">
                <a:solidFill>
                  <a:srgbClr val="545B64"/>
                </a:solidFill>
                <a:latin typeface="Trebuchet MS"/>
                <a:cs typeface="Trebuchet MS"/>
              </a:rPr>
              <a:t>Database</a:t>
            </a:r>
            <a:r>
              <a:rPr dirty="0" sz="800" spc="-60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545B64"/>
                </a:solidFill>
                <a:latin typeface="Trebuchet MS"/>
                <a:cs typeface="Trebuchet MS"/>
              </a:rPr>
              <a:t>Support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476450" y="4792840"/>
            <a:ext cx="372872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©</a:t>
            </a:r>
            <a:r>
              <a:rPr dirty="0" sz="700" spc="1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Web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0E2836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0E2836"/>
                </a:solidFill>
                <a:latin typeface="Trebuchet MS"/>
                <a:cs typeface="Trebuchet MS"/>
              </a:rPr>
              <a:t>Inc.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or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0E2836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0E2836"/>
                </a:solidFill>
                <a:latin typeface="Trebuchet MS"/>
                <a:cs typeface="Trebuchet MS"/>
              </a:rPr>
              <a:t>Affiliates.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rights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0E2836"/>
                </a:solidFill>
                <a:latin typeface="Trebuchet MS"/>
                <a:cs typeface="Trebuchet MS"/>
              </a:rPr>
              <a:t>reserved.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0E2836"/>
                </a:solidFill>
                <a:latin typeface="Trebuchet MS"/>
                <a:cs typeface="Trebuchet MS"/>
              </a:rPr>
              <a:t>Confidential</a:t>
            </a:r>
            <a:endParaRPr sz="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F2F4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2270" y="4624163"/>
            <a:ext cx="797817" cy="4788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2791" y="4706911"/>
            <a:ext cx="440654" cy="26439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05" b="0">
                <a:solidFill>
                  <a:srgbClr val="414042"/>
                </a:solidFill>
                <a:latin typeface="Trebuchet MS"/>
                <a:cs typeface="Trebuchet MS"/>
              </a:rPr>
              <a:t>How</a:t>
            </a:r>
            <a:r>
              <a:rPr dirty="0" sz="2800" spc="-95" b="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2800" spc="45" b="0">
                <a:solidFill>
                  <a:srgbClr val="414042"/>
                </a:solidFill>
                <a:latin typeface="Trebuchet MS"/>
                <a:cs typeface="Trebuchet MS"/>
              </a:rPr>
              <a:t>CloudEndure</a:t>
            </a:r>
            <a:r>
              <a:rPr dirty="0" sz="2800" spc="-100" b="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2800" spc="55" b="0">
                <a:solidFill>
                  <a:srgbClr val="414042"/>
                </a:solidFill>
                <a:latin typeface="Trebuchet MS"/>
                <a:cs typeface="Trebuchet MS"/>
              </a:rPr>
              <a:t>Migration</a:t>
            </a:r>
            <a:r>
              <a:rPr dirty="0" sz="2800" spc="-85" b="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2800" spc="65" b="0">
                <a:solidFill>
                  <a:srgbClr val="414042"/>
                </a:solidFill>
                <a:latin typeface="Trebuchet MS"/>
                <a:cs typeface="Trebuchet MS"/>
              </a:rPr>
              <a:t>Works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27591" y="589787"/>
            <a:ext cx="8322309" cy="659765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915"/>
              </a:spcBef>
              <a:buClr>
                <a:srgbClr val="FF9900"/>
              </a:buClr>
              <a:buFont typeface="Arial"/>
              <a:buChar char="•"/>
              <a:tabLst>
                <a:tab pos="297815" algn="l"/>
              </a:tabLst>
            </a:pPr>
            <a:r>
              <a:rPr dirty="0" sz="1400" spc="10">
                <a:solidFill>
                  <a:srgbClr val="414042"/>
                </a:solidFill>
                <a:latin typeface="Trebuchet MS"/>
                <a:cs typeface="Trebuchet MS"/>
              </a:rPr>
              <a:t>CloudEndure</a:t>
            </a:r>
            <a:r>
              <a:rPr dirty="0" sz="1400" spc="10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414042"/>
                </a:solidFill>
                <a:latin typeface="Trebuchet MS"/>
                <a:cs typeface="Trebuchet MS"/>
              </a:rPr>
              <a:t>continuously</a:t>
            </a:r>
            <a:r>
              <a:rPr dirty="0" sz="1400" spc="10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414042"/>
                </a:solidFill>
                <a:latin typeface="Trebuchet MS"/>
                <a:cs typeface="Trebuchet MS"/>
              </a:rPr>
              <a:t>replicates</a:t>
            </a:r>
            <a:r>
              <a:rPr dirty="0" sz="1400" spc="9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414042"/>
                </a:solidFill>
                <a:latin typeface="Trebuchet MS"/>
                <a:cs typeface="Trebuchet MS"/>
              </a:rPr>
              <a:t>any</a:t>
            </a:r>
            <a:r>
              <a:rPr dirty="0" sz="1400" spc="10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414042"/>
                </a:solidFill>
                <a:latin typeface="Trebuchet MS"/>
                <a:cs typeface="Trebuchet MS"/>
              </a:rPr>
              <a:t>application</a:t>
            </a:r>
            <a:r>
              <a:rPr dirty="0" sz="1400" spc="11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414042"/>
                </a:solidFill>
                <a:latin typeface="Trebuchet MS"/>
                <a:cs typeface="Trebuchet MS"/>
              </a:rPr>
              <a:t>or</a:t>
            </a:r>
            <a:r>
              <a:rPr dirty="0" sz="1400" spc="8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414042"/>
                </a:solidFill>
                <a:latin typeface="Trebuchet MS"/>
                <a:cs typeface="Trebuchet MS"/>
              </a:rPr>
              <a:t>database</a:t>
            </a:r>
            <a:r>
              <a:rPr dirty="0" sz="1400" spc="10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414042"/>
                </a:solidFill>
                <a:latin typeface="Trebuchet MS"/>
                <a:cs typeface="Trebuchet MS"/>
              </a:rPr>
              <a:t>from</a:t>
            </a:r>
            <a:r>
              <a:rPr dirty="0" sz="1400" spc="13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414042"/>
                </a:solidFill>
                <a:latin typeface="Trebuchet MS"/>
                <a:cs typeface="Trebuchet MS"/>
              </a:rPr>
              <a:t>any</a:t>
            </a:r>
            <a:r>
              <a:rPr dirty="0" sz="1400" spc="10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414042"/>
                </a:solidFill>
                <a:latin typeface="Trebuchet MS"/>
                <a:cs typeface="Trebuchet MS"/>
              </a:rPr>
              <a:t>source</a:t>
            </a:r>
            <a:r>
              <a:rPr dirty="0" sz="1400" spc="10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414042"/>
                </a:solidFill>
                <a:latin typeface="Trebuchet MS"/>
                <a:cs typeface="Trebuchet MS"/>
              </a:rPr>
              <a:t>into</a:t>
            </a:r>
            <a:r>
              <a:rPr dirty="0" sz="1400" spc="10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 spc="95">
                <a:solidFill>
                  <a:srgbClr val="414042"/>
                </a:solidFill>
                <a:latin typeface="Trebuchet MS"/>
                <a:cs typeface="Trebuchet MS"/>
              </a:rPr>
              <a:t>AWS</a:t>
            </a:r>
            <a:endParaRPr sz="1400">
              <a:latin typeface="Trebuchet MS"/>
              <a:cs typeface="Trebuchet MS"/>
            </a:endParaRPr>
          </a:p>
          <a:p>
            <a:pPr marL="297815" indent="-285115">
              <a:lnSpc>
                <a:spcPct val="100000"/>
              </a:lnSpc>
              <a:spcBef>
                <a:spcPts val="815"/>
              </a:spcBef>
              <a:buClr>
                <a:srgbClr val="FF9900"/>
              </a:buClr>
              <a:buFont typeface="Arial"/>
              <a:buChar char="•"/>
              <a:tabLst>
                <a:tab pos="297815" algn="l"/>
              </a:tabLst>
            </a:pPr>
            <a:r>
              <a:rPr dirty="0" sz="1400" spc="45">
                <a:solidFill>
                  <a:srgbClr val="414042"/>
                </a:solidFill>
                <a:latin typeface="Trebuchet MS"/>
                <a:cs typeface="Trebuchet MS"/>
              </a:rPr>
              <a:t>Business</a:t>
            </a:r>
            <a:r>
              <a:rPr dirty="0" sz="1400" spc="12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outcome:</a:t>
            </a:r>
            <a:r>
              <a:rPr dirty="0" sz="1400" spc="114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Allow</a:t>
            </a:r>
            <a:r>
              <a:rPr dirty="0" sz="1400" spc="14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self-</a:t>
            </a:r>
            <a:r>
              <a:rPr dirty="0" sz="1400" spc="-20">
                <a:solidFill>
                  <a:srgbClr val="414042"/>
                </a:solidFill>
                <a:latin typeface="Trebuchet MS"/>
                <a:cs typeface="Trebuchet MS"/>
              </a:rPr>
              <a:t>service,</a:t>
            </a:r>
            <a:r>
              <a:rPr dirty="0" sz="1400" spc="114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rapid,</a:t>
            </a:r>
            <a:r>
              <a:rPr dirty="0" sz="1400" spc="114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reliable</a:t>
            </a:r>
            <a:r>
              <a:rPr dirty="0" sz="1400" spc="12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migrations</a:t>
            </a:r>
            <a:r>
              <a:rPr dirty="0" sz="1400" spc="12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with</a:t>
            </a:r>
            <a:r>
              <a:rPr dirty="0" sz="1400" spc="13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minimal</a:t>
            </a:r>
            <a:r>
              <a:rPr dirty="0" sz="1400" spc="114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14042"/>
                </a:solidFill>
                <a:latin typeface="Trebuchet MS"/>
                <a:cs typeface="Trebuchet MS"/>
              </a:rPr>
              <a:t>business</a:t>
            </a:r>
            <a:r>
              <a:rPr dirty="0" sz="1400" spc="12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414042"/>
                </a:solidFill>
                <a:latin typeface="Trebuchet MS"/>
                <a:cs typeface="Trebuchet MS"/>
              </a:rPr>
              <a:t>disruption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84620"/>
            <a:ext cx="9144000" cy="4346915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476450" y="4792840"/>
            <a:ext cx="372872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©</a:t>
            </a:r>
            <a:r>
              <a:rPr dirty="0" sz="700" spc="1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Web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0E2836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0E2836"/>
                </a:solidFill>
                <a:latin typeface="Trebuchet MS"/>
                <a:cs typeface="Trebuchet MS"/>
              </a:rPr>
              <a:t>Inc.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or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0E2836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0E2836"/>
                </a:solidFill>
                <a:latin typeface="Trebuchet MS"/>
                <a:cs typeface="Trebuchet MS"/>
              </a:rPr>
              <a:t>Affiliates.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rights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0E2836"/>
                </a:solidFill>
                <a:latin typeface="Trebuchet MS"/>
                <a:cs typeface="Trebuchet MS"/>
              </a:rPr>
              <a:t>reserved.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0E2836"/>
                </a:solidFill>
                <a:latin typeface="Trebuchet MS"/>
                <a:cs typeface="Trebuchet MS"/>
              </a:rPr>
              <a:t>Confidential</a:t>
            </a:r>
            <a:endParaRPr sz="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F2F4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2270" y="4624163"/>
            <a:ext cx="797817" cy="4788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2791" y="4706911"/>
            <a:ext cx="440654" cy="264393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991667" y="764014"/>
            <a:ext cx="6304915" cy="822960"/>
            <a:chOff x="1991667" y="764014"/>
            <a:chExt cx="6304915" cy="822960"/>
          </a:xfrm>
        </p:grpSpPr>
        <p:sp>
          <p:nvSpPr>
            <p:cNvPr id="6" name="object 6" descr=""/>
            <p:cNvSpPr/>
            <p:nvPr/>
          </p:nvSpPr>
          <p:spPr>
            <a:xfrm>
              <a:off x="2008562" y="764014"/>
              <a:ext cx="6287770" cy="822960"/>
            </a:xfrm>
            <a:custGeom>
              <a:avLst/>
              <a:gdLst/>
              <a:ahLst/>
              <a:cxnLst/>
              <a:rect l="l" t="t" r="r" b="b"/>
              <a:pathLst>
                <a:path w="6287770" h="822960">
                  <a:moveTo>
                    <a:pt x="6287404" y="0"/>
                  </a:moveTo>
                  <a:lnTo>
                    <a:pt x="0" y="0"/>
                  </a:lnTo>
                  <a:lnTo>
                    <a:pt x="0" y="822958"/>
                  </a:lnTo>
                  <a:lnTo>
                    <a:pt x="6287404" y="822958"/>
                  </a:lnTo>
                  <a:lnTo>
                    <a:pt x="62874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999604" y="764016"/>
              <a:ext cx="0" cy="822960"/>
            </a:xfrm>
            <a:custGeom>
              <a:avLst/>
              <a:gdLst/>
              <a:ahLst/>
              <a:cxnLst/>
              <a:rect l="l" t="t" r="r" b="b"/>
              <a:pathLst>
                <a:path w="0" h="822960">
                  <a:moveTo>
                    <a:pt x="0" y="0"/>
                  </a:moveTo>
                  <a:lnTo>
                    <a:pt x="1" y="822959"/>
                  </a:lnTo>
                </a:path>
              </a:pathLst>
            </a:custGeom>
            <a:ln w="1587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3631" y="1182143"/>
              <a:ext cx="642545" cy="34213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2740" y="1248238"/>
              <a:ext cx="779328" cy="21872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2912" y="1255307"/>
              <a:ext cx="804730" cy="19718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0942" y="1216160"/>
              <a:ext cx="810114" cy="27636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0779" y="1269329"/>
              <a:ext cx="720882" cy="16707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7568" y="877181"/>
              <a:ext cx="665135" cy="28229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89319" y="846988"/>
              <a:ext cx="598713" cy="33416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8646" y="839440"/>
              <a:ext cx="617504" cy="32250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3286" y="952794"/>
              <a:ext cx="722612" cy="15189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11830" y="862265"/>
              <a:ext cx="728669" cy="30361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06276" y="893861"/>
              <a:ext cx="498417" cy="25316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33375" y="848447"/>
              <a:ext cx="730300" cy="313901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1991667" y="1704867"/>
            <a:ext cx="6304915" cy="822960"/>
            <a:chOff x="1991667" y="1704867"/>
            <a:chExt cx="6304915" cy="822960"/>
          </a:xfrm>
        </p:grpSpPr>
        <p:sp>
          <p:nvSpPr>
            <p:cNvPr id="21" name="object 21" descr=""/>
            <p:cNvSpPr/>
            <p:nvPr/>
          </p:nvSpPr>
          <p:spPr>
            <a:xfrm>
              <a:off x="2009249" y="1704867"/>
              <a:ext cx="6287135" cy="822960"/>
            </a:xfrm>
            <a:custGeom>
              <a:avLst/>
              <a:gdLst/>
              <a:ahLst/>
              <a:cxnLst/>
              <a:rect l="l" t="t" r="r" b="b"/>
              <a:pathLst>
                <a:path w="6287134" h="822960">
                  <a:moveTo>
                    <a:pt x="6286714" y="0"/>
                  </a:moveTo>
                  <a:lnTo>
                    <a:pt x="0" y="0"/>
                  </a:lnTo>
                  <a:lnTo>
                    <a:pt x="0" y="822958"/>
                  </a:lnTo>
                  <a:lnTo>
                    <a:pt x="6286714" y="822958"/>
                  </a:lnTo>
                  <a:lnTo>
                    <a:pt x="62867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999604" y="1704868"/>
              <a:ext cx="0" cy="822960"/>
            </a:xfrm>
            <a:custGeom>
              <a:avLst/>
              <a:gdLst/>
              <a:ahLst/>
              <a:cxnLst/>
              <a:rect l="l" t="t" r="r" b="b"/>
              <a:pathLst>
                <a:path w="0" h="822960">
                  <a:moveTo>
                    <a:pt x="0" y="0"/>
                  </a:moveTo>
                  <a:lnTo>
                    <a:pt x="1" y="822959"/>
                  </a:lnTo>
                </a:path>
              </a:pathLst>
            </a:custGeom>
            <a:ln w="1587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36279" y="2024963"/>
              <a:ext cx="523551" cy="18421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19438" y="2014456"/>
              <a:ext cx="682852" cy="186232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05899" y="1926360"/>
              <a:ext cx="517278" cy="30469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92279" y="1948432"/>
              <a:ext cx="428859" cy="287992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84044" y="1955757"/>
              <a:ext cx="905861" cy="245907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15038" y="2021378"/>
              <a:ext cx="722275" cy="183409"/>
            </a:xfrm>
            <a:prstGeom prst="rect">
              <a:avLst/>
            </a:prstGeom>
          </p:spPr>
        </p:pic>
      </p:grpSp>
      <p:grpSp>
        <p:nvGrpSpPr>
          <p:cNvPr id="29" name="object 29" descr=""/>
          <p:cNvGrpSpPr/>
          <p:nvPr/>
        </p:nvGrpSpPr>
        <p:grpSpPr>
          <a:xfrm>
            <a:off x="1991667" y="2637782"/>
            <a:ext cx="6303645" cy="838835"/>
            <a:chOff x="1991667" y="2637782"/>
            <a:chExt cx="6303645" cy="838835"/>
          </a:xfrm>
        </p:grpSpPr>
        <p:sp>
          <p:nvSpPr>
            <p:cNvPr id="30" name="object 30" descr=""/>
            <p:cNvSpPr/>
            <p:nvPr/>
          </p:nvSpPr>
          <p:spPr>
            <a:xfrm>
              <a:off x="2008563" y="2645717"/>
              <a:ext cx="6287135" cy="822960"/>
            </a:xfrm>
            <a:custGeom>
              <a:avLst/>
              <a:gdLst/>
              <a:ahLst/>
              <a:cxnLst/>
              <a:rect l="l" t="t" r="r" b="b"/>
              <a:pathLst>
                <a:path w="6287134" h="822960">
                  <a:moveTo>
                    <a:pt x="6286715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6286715" y="822960"/>
                  </a:lnTo>
                  <a:lnTo>
                    <a:pt x="62867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999604" y="2645719"/>
              <a:ext cx="0" cy="822960"/>
            </a:xfrm>
            <a:custGeom>
              <a:avLst/>
              <a:gdLst/>
              <a:ahLst/>
              <a:cxnLst/>
              <a:rect l="l" t="t" r="r" b="b"/>
              <a:pathLst>
                <a:path w="0" h="822960">
                  <a:moveTo>
                    <a:pt x="0" y="0"/>
                  </a:moveTo>
                  <a:lnTo>
                    <a:pt x="1" y="822959"/>
                  </a:lnTo>
                </a:path>
              </a:pathLst>
            </a:custGeom>
            <a:ln w="1587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92330" y="3123302"/>
              <a:ext cx="656664" cy="220016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90883" y="3200062"/>
              <a:ext cx="980609" cy="176434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88895" y="2807639"/>
              <a:ext cx="655698" cy="210286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27970" y="2807640"/>
              <a:ext cx="705088" cy="236851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54656" y="2848662"/>
              <a:ext cx="572248" cy="128242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77994" y="2768131"/>
              <a:ext cx="516613" cy="289302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67056" y="2766801"/>
              <a:ext cx="384075" cy="23635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76612" y="2790351"/>
              <a:ext cx="606389" cy="291964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293537" y="3206460"/>
              <a:ext cx="161397" cy="147853"/>
            </a:xfrm>
            <a:prstGeom prst="rect">
              <a:avLst/>
            </a:prstGeom>
          </p:spPr>
        </p:pic>
      </p:grpSp>
      <p:grpSp>
        <p:nvGrpSpPr>
          <p:cNvPr id="41" name="object 41" descr=""/>
          <p:cNvGrpSpPr/>
          <p:nvPr/>
        </p:nvGrpSpPr>
        <p:grpSpPr>
          <a:xfrm>
            <a:off x="1991667" y="3578636"/>
            <a:ext cx="6304915" cy="838835"/>
            <a:chOff x="1991667" y="3578636"/>
            <a:chExt cx="6304915" cy="838835"/>
          </a:xfrm>
        </p:grpSpPr>
        <p:sp>
          <p:nvSpPr>
            <p:cNvPr id="42" name="object 42" descr=""/>
            <p:cNvSpPr/>
            <p:nvPr/>
          </p:nvSpPr>
          <p:spPr>
            <a:xfrm>
              <a:off x="2008562" y="3586571"/>
              <a:ext cx="6287770" cy="822960"/>
            </a:xfrm>
            <a:custGeom>
              <a:avLst/>
              <a:gdLst/>
              <a:ahLst/>
              <a:cxnLst/>
              <a:rect l="l" t="t" r="r" b="b"/>
              <a:pathLst>
                <a:path w="6287770" h="822960">
                  <a:moveTo>
                    <a:pt x="6287404" y="0"/>
                  </a:moveTo>
                  <a:lnTo>
                    <a:pt x="0" y="0"/>
                  </a:lnTo>
                  <a:lnTo>
                    <a:pt x="0" y="822959"/>
                  </a:lnTo>
                  <a:lnTo>
                    <a:pt x="6287404" y="822959"/>
                  </a:lnTo>
                  <a:lnTo>
                    <a:pt x="62874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999604" y="3586574"/>
              <a:ext cx="0" cy="822960"/>
            </a:xfrm>
            <a:custGeom>
              <a:avLst/>
              <a:gdLst/>
              <a:ahLst/>
              <a:cxnLst/>
              <a:rect l="l" t="t" r="r" b="b"/>
              <a:pathLst>
                <a:path w="0" h="822960">
                  <a:moveTo>
                    <a:pt x="0" y="0"/>
                  </a:moveTo>
                  <a:lnTo>
                    <a:pt x="1" y="822959"/>
                  </a:lnTo>
                </a:path>
              </a:pathLst>
            </a:custGeom>
            <a:ln w="1587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71346" y="3705015"/>
              <a:ext cx="688395" cy="344197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25053" y="3656176"/>
              <a:ext cx="664517" cy="410567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57584" y="4072606"/>
              <a:ext cx="562488" cy="219422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973920" y="3745590"/>
              <a:ext cx="632114" cy="137800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99659" y="3751941"/>
              <a:ext cx="255821" cy="255821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896707" y="3737892"/>
              <a:ext cx="380912" cy="227976"/>
            </a:xfrm>
            <a:prstGeom prst="rect">
              <a:avLst/>
            </a:prstGeom>
          </p:spPr>
        </p:pic>
      </p:grpSp>
      <p:sp>
        <p:nvSpPr>
          <p:cNvPr id="50" name="object 50" descr=""/>
          <p:cNvSpPr txBox="1"/>
          <p:nvPr/>
        </p:nvSpPr>
        <p:spPr>
          <a:xfrm>
            <a:off x="2007543" y="4049776"/>
            <a:ext cx="6289040" cy="23622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marL="279400" marR="5480050" indent="96520">
              <a:lnSpc>
                <a:spcPts val="819"/>
              </a:lnSpc>
              <a:spcBef>
                <a:spcPts val="145"/>
              </a:spcBef>
            </a:pPr>
            <a:r>
              <a:rPr dirty="0" sz="700" spc="-10">
                <a:solidFill>
                  <a:srgbClr val="545B64"/>
                </a:solidFill>
                <a:latin typeface="Trebuchet MS"/>
                <a:cs typeface="Trebuchet MS"/>
              </a:rPr>
              <a:t>Physical </a:t>
            </a:r>
            <a:r>
              <a:rPr dirty="0" sz="700">
                <a:solidFill>
                  <a:srgbClr val="545B64"/>
                </a:solidFill>
                <a:latin typeface="Trebuchet MS"/>
                <a:cs typeface="Trebuchet MS"/>
              </a:rPr>
              <a:t>Data</a:t>
            </a:r>
            <a:r>
              <a:rPr dirty="0" sz="700" spc="30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545B64"/>
                </a:solidFill>
                <a:latin typeface="Trebuchet MS"/>
                <a:cs typeface="Trebuchet MS"/>
              </a:rPr>
              <a:t>Centers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0">
                <a:solidFill>
                  <a:srgbClr val="414042"/>
                </a:solidFill>
                <a:latin typeface="Trebuchet MS"/>
                <a:cs typeface="Trebuchet MS"/>
              </a:rPr>
              <a:t>Wide</a:t>
            </a:r>
            <a:r>
              <a:rPr dirty="0" sz="2800" spc="65" b="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2800" b="0">
                <a:solidFill>
                  <a:srgbClr val="414042"/>
                </a:solidFill>
                <a:latin typeface="Trebuchet MS"/>
                <a:cs typeface="Trebuchet MS"/>
              </a:rPr>
              <a:t>Platform</a:t>
            </a:r>
            <a:r>
              <a:rPr dirty="0" sz="2800" spc="70" b="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2800" spc="65" b="0">
                <a:solidFill>
                  <a:srgbClr val="414042"/>
                </a:solidFill>
                <a:latin typeface="Trebuchet MS"/>
                <a:cs typeface="Trebuchet MS"/>
              </a:rPr>
              <a:t>Support*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3568932" y="3930839"/>
            <a:ext cx="4463415" cy="398145"/>
            <a:chOff x="3568932" y="3930839"/>
            <a:chExt cx="4463415" cy="398145"/>
          </a:xfrm>
        </p:grpSpPr>
        <p:pic>
          <p:nvPicPr>
            <p:cNvPr id="53" name="object 5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568932" y="4074319"/>
              <a:ext cx="621399" cy="177176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70917" y="3930839"/>
              <a:ext cx="761178" cy="397715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004380" y="3990966"/>
              <a:ext cx="554762" cy="267737"/>
            </a:xfrm>
            <a:prstGeom prst="rect">
              <a:avLst/>
            </a:prstGeom>
          </p:spPr>
        </p:pic>
      </p:grpSp>
      <p:sp>
        <p:nvSpPr>
          <p:cNvPr id="56" name="object 56" descr=""/>
          <p:cNvSpPr txBox="1"/>
          <p:nvPr/>
        </p:nvSpPr>
        <p:spPr>
          <a:xfrm>
            <a:off x="743859" y="918463"/>
            <a:ext cx="1009650" cy="1424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01625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545B64"/>
                </a:solidFill>
                <a:latin typeface="Trebuchet MS"/>
                <a:cs typeface="Trebuchet MS"/>
              </a:rPr>
              <a:t>Any </a:t>
            </a:r>
            <a:r>
              <a:rPr dirty="0" sz="1500" spc="-10">
                <a:solidFill>
                  <a:srgbClr val="545B64"/>
                </a:solidFill>
                <a:latin typeface="Trebuchet MS"/>
                <a:cs typeface="Trebuchet MS"/>
              </a:rPr>
              <a:t>Application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endParaRPr sz="1500">
              <a:latin typeface="Trebuchet MS"/>
              <a:cs typeface="Trebuchet MS"/>
            </a:endParaRPr>
          </a:p>
          <a:p>
            <a:pPr marL="85725" marR="114300" indent="209550">
              <a:lnSpc>
                <a:spcPct val="100000"/>
              </a:lnSpc>
            </a:pPr>
            <a:r>
              <a:rPr dirty="0" sz="1500" spc="-25">
                <a:solidFill>
                  <a:srgbClr val="545B64"/>
                </a:solidFill>
                <a:latin typeface="Trebuchet MS"/>
                <a:cs typeface="Trebuchet MS"/>
              </a:rPr>
              <a:t>Any </a:t>
            </a:r>
            <a:r>
              <a:rPr dirty="0" sz="1500" spc="-10">
                <a:solidFill>
                  <a:srgbClr val="545B64"/>
                </a:solidFill>
                <a:latin typeface="Trebuchet MS"/>
                <a:cs typeface="Trebuchet MS"/>
              </a:rPr>
              <a:t>Database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516195" y="2799079"/>
            <a:ext cx="126682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1625" marR="5080" indent="-288925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45B64"/>
                </a:solidFill>
                <a:latin typeface="Trebuchet MS"/>
                <a:cs typeface="Trebuchet MS"/>
              </a:rPr>
              <a:t>x86</a:t>
            </a:r>
            <a:r>
              <a:rPr dirty="0" sz="1500" spc="70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545B64"/>
                </a:solidFill>
                <a:latin typeface="Trebuchet MS"/>
                <a:cs typeface="Trebuchet MS"/>
              </a:rPr>
              <a:t>Operating Systems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602222" y="3740911"/>
            <a:ext cx="12122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7432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545B64"/>
                </a:solidFill>
                <a:latin typeface="Trebuchet MS"/>
                <a:cs typeface="Trebuchet MS"/>
              </a:rPr>
              <a:t>Source Infrastructure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422818" y="4496816"/>
            <a:ext cx="31197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45B64"/>
                </a:solidFill>
                <a:latin typeface="Trebuchet MS"/>
                <a:cs typeface="Trebuchet MS"/>
              </a:rPr>
              <a:t>*</a:t>
            </a:r>
            <a:r>
              <a:rPr dirty="0" sz="900" spc="10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545B64"/>
                </a:solidFill>
                <a:latin typeface="Trebuchet MS"/>
                <a:cs typeface="Trebuchet MS"/>
              </a:rPr>
              <a:t>See</a:t>
            </a:r>
            <a:r>
              <a:rPr dirty="0" sz="900" spc="10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545B64"/>
                </a:solidFill>
                <a:latin typeface="Trebuchet MS"/>
                <a:cs typeface="Trebuchet MS"/>
              </a:rPr>
              <a:t>documentation or</a:t>
            </a:r>
            <a:r>
              <a:rPr dirty="0" sz="900" spc="10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545B64"/>
                </a:solidFill>
                <a:latin typeface="Trebuchet MS"/>
                <a:cs typeface="Trebuchet MS"/>
              </a:rPr>
              <a:t>contact</a:t>
            </a:r>
            <a:r>
              <a:rPr dirty="0" sz="900" spc="10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545B64"/>
                </a:solidFill>
                <a:latin typeface="Trebuchet MS"/>
                <a:cs typeface="Trebuchet MS"/>
              </a:rPr>
              <a:t>Support</a:t>
            </a:r>
            <a:r>
              <a:rPr dirty="0" sz="900" spc="15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545B64"/>
                </a:solidFill>
                <a:latin typeface="Trebuchet MS"/>
                <a:cs typeface="Trebuchet MS"/>
              </a:rPr>
              <a:t>for</a:t>
            </a:r>
            <a:r>
              <a:rPr dirty="0" sz="900" spc="5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545B64"/>
                </a:solidFill>
                <a:latin typeface="Trebuchet MS"/>
                <a:cs typeface="Trebuchet MS"/>
              </a:rPr>
              <a:t>a</a:t>
            </a:r>
            <a:r>
              <a:rPr dirty="0" sz="900" spc="10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545B64"/>
                </a:solidFill>
                <a:latin typeface="Trebuchet MS"/>
                <a:cs typeface="Trebuchet MS"/>
              </a:rPr>
              <a:t>complete</a:t>
            </a:r>
            <a:r>
              <a:rPr dirty="0" sz="900" spc="5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900" spc="-20">
                <a:solidFill>
                  <a:srgbClr val="545B64"/>
                </a:solidFill>
                <a:latin typeface="Trebuchet MS"/>
                <a:cs typeface="Trebuchet MS"/>
              </a:rPr>
              <a:t>list.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2007543" y="3169411"/>
            <a:ext cx="6287770" cy="20574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487680" marR="5370195">
              <a:lnSpc>
                <a:spcPts val="700"/>
              </a:lnSpc>
              <a:spcBef>
                <a:spcPts val="140"/>
              </a:spcBef>
            </a:pPr>
            <a:r>
              <a:rPr dirty="0" sz="600" spc="-10">
                <a:solidFill>
                  <a:srgbClr val="545B64"/>
                </a:solidFill>
                <a:latin typeface="Trebuchet MS"/>
                <a:cs typeface="Trebuchet MS"/>
              </a:rPr>
              <a:t>Windows</a:t>
            </a:r>
            <a:r>
              <a:rPr dirty="0" sz="600" spc="500">
                <a:solidFill>
                  <a:srgbClr val="545B6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545B64"/>
                </a:solidFill>
                <a:latin typeface="Trebuchet MS"/>
                <a:cs typeface="Trebuchet MS"/>
              </a:rPr>
              <a:t>Workstations</a:t>
            </a:r>
            <a:endParaRPr sz="600">
              <a:latin typeface="Trebuchet MS"/>
              <a:cs typeface="Trebuchet MS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3105266" y="3077315"/>
            <a:ext cx="5056505" cy="313690"/>
            <a:chOff x="3105266" y="3077315"/>
            <a:chExt cx="5056505" cy="313690"/>
          </a:xfrm>
        </p:grpSpPr>
        <p:pic>
          <p:nvPicPr>
            <p:cNvPr id="62" name="object 62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140500" y="3231751"/>
              <a:ext cx="1020922" cy="113054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105266" y="3077315"/>
              <a:ext cx="716322" cy="313391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955484" y="3237015"/>
              <a:ext cx="1001022" cy="111050"/>
            </a:xfrm>
            <a:prstGeom prst="rect">
              <a:avLst/>
            </a:prstGeom>
          </p:spPr>
        </p:pic>
      </p:grpSp>
      <p:sp>
        <p:nvSpPr>
          <p:cNvPr id="65" name="object 65" descr=""/>
          <p:cNvSpPr txBox="1"/>
          <p:nvPr/>
        </p:nvSpPr>
        <p:spPr>
          <a:xfrm>
            <a:off x="476450" y="4792840"/>
            <a:ext cx="372872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©</a:t>
            </a:r>
            <a:r>
              <a:rPr dirty="0" sz="700" spc="1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Web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0E2836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0E2836"/>
                </a:solidFill>
                <a:latin typeface="Trebuchet MS"/>
                <a:cs typeface="Trebuchet MS"/>
              </a:rPr>
              <a:t>Inc.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or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0E2836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0E2836"/>
                </a:solidFill>
                <a:latin typeface="Trebuchet MS"/>
                <a:cs typeface="Trebuchet MS"/>
              </a:rPr>
              <a:t>Affiliates.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rights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0E2836"/>
                </a:solidFill>
                <a:latin typeface="Trebuchet MS"/>
                <a:cs typeface="Trebuchet MS"/>
              </a:rPr>
              <a:t>reserved.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0E2836"/>
                </a:solidFill>
                <a:latin typeface="Trebuchet MS"/>
                <a:cs typeface="Trebuchet MS"/>
              </a:rPr>
              <a:t>Confidential</a:t>
            </a:r>
            <a:endParaRPr sz="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F2F4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2270" y="4624163"/>
            <a:ext cx="797817" cy="4788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2791" y="4706911"/>
            <a:ext cx="440654" cy="264393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358034" y="992548"/>
            <a:ext cx="8443595" cy="747395"/>
            <a:chOff x="358034" y="992548"/>
            <a:chExt cx="8443595" cy="747395"/>
          </a:xfrm>
        </p:grpSpPr>
        <p:sp>
          <p:nvSpPr>
            <p:cNvPr id="6" name="object 6" descr=""/>
            <p:cNvSpPr/>
            <p:nvPr/>
          </p:nvSpPr>
          <p:spPr>
            <a:xfrm>
              <a:off x="378893" y="1000484"/>
              <a:ext cx="8422640" cy="731520"/>
            </a:xfrm>
            <a:custGeom>
              <a:avLst/>
              <a:gdLst/>
              <a:ahLst/>
              <a:cxnLst/>
              <a:rect l="l" t="t" r="r" b="b"/>
              <a:pathLst>
                <a:path w="8422640" h="731519">
                  <a:moveTo>
                    <a:pt x="8422205" y="0"/>
                  </a:moveTo>
                  <a:lnTo>
                    <a:pt x="0" y="0"/>
                  </a:lnTo>
                  <a:lnTo>
                    <a:pt x="0" y="731518"/>
                  </a:lnTo>
                  <a:lnTo>
                    <a:pt x="8422205" y="731518"/>
                  </a:lnTo>
                  <a:lnTo>
                    <a:pt x="84222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65972" y="1000485"/>
              <a:ext cx="0" cy="731520"/>
            </a:xfrm>
            <a:custGeom>
              <a:avLst/>
              <a:gdLst/>
              <a:ahLst/>
              <a:cxnLst/>
              <a:rect l="l" t="t" r="r" b="b"/>
              <a:pathLst>
                <a:path w="0" h="731519">
                  <a:moveTo>
                    <a:pt x="0" y="0"/>
                  </a:moveTo>
                  <a:lnTo>
                    <a:pt x="1" y="731519"/>
                  </a:lnTo>
                </a:path>
              </a:pathLst>
            </a:custGeom>
            <a:ln w="1587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358034" y="1817660"/>
            <a:ext cx="8443595" cy="930275"/>
            <a:chOff x="358034" y="1817660"/>
            <a:chExt cx="8443595" cy="930275"/>
          </a:xfrm>
        </p:grpSpPr>
        <p:sp>
          <p:nvSpPr>
            <p:cNvPr id="9" name="object 9" descr=""/>
            <p:cNvSpPr/>
            <p:nvPr/>
          </p:nvSpPr>
          <p:spPr>
            <a:xfrm>
              <a:off x="378893" y="1825596"/>
              <a:ext cx="8422640" cy="914400"/>
            </a:xfrm>
            <a:custGeom>
              <a:avLst/>
              <a:gdLst/>
              <a:ahLst/>
              <a:cxnLst/>
              <a:rect l="l" t="t" r="r" b="b"/>
              <a:pathLst>
                <a:path w="8422640" h="914400">
                  <a:moveTo>
                    <a:pt x="8422205" y="0"/>
                  </a:moveTo>
                  <a:lnTo>
                    <a:pt x="0" y="0"/>
                  </a:lnTo>
                  <a:lnTo>
                    <a:pt x="0" y="914398"/>
                  </a:lnTo>
                  <a:lnTo>
                    <a:pt x="8422205" y="914398"/>
                  </a:lnTo>
                  <a:lnTo>
                    <a:pt x="84222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65972" y="1825598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w="0" h="914400">
                  <a:moveTo>
                    <a:pt x="0" y="0"/>
                  </a:moveTo>
                  <a:lnTo>
                    <a:pt x="1" y="914399"/>
                  </a:lnTo>
                </a:path>
              </a:pathLst>
            </a:custGeom>
            <a:ln w="1587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358034" y="2825653"/>
            <a:ext cx="8443595" cy="747395"/>
            <a:chOff x="358034" y="2825653"/>
            <a:chExt cx="8443595" cy="747395"/>
          </a:xfrm>
        </p:grpSpPr>
        <p:sp>
          <p:nvSpPr>
            <p:cNvPr id="12" name="object 12" descr=""/>
            <p:cNvSpPr/>
            <p:nvPr/>
          </p:nvSpPr>
          <p:spPr>
            <a:xfrm>
              <a:off x="378893" y="2833590"/>
              <a:ext cx="8422640" cy="731520"/>
            </a:xfrm>
            <a:custGeom>
              <a:avLst/>
              <a:gdLst/>
              <a:ahLst/>
              <a:cxnLst/>
              <a:rect l="l" t="t" r="r" b="b"/>
              <a:pathLst>
                <a:path w="8422640" h="731520">
                  <a:moveTo>
                    <a:pt x="8422205" y="0"/>
                  </a:moveTo>
                  <a:lnTo>
                    <a:pt x="0" y="0"/>
                  </a:lnTo>
                  <a:lnTo>
                    <a:pt x="0" y="731518"/>
                  </a:lnTo>
                  <a:lnTo>
                    <a:pt x="8422205" y="731518"/>
                  </a:lnTo>
                  <a:lnTo>
                    <a:pt x="84222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65972" y="2833590"/>
              <a:ext cx="0" cy="731520"/>
            </a:xfrm>
            <a:custGeom>
              <a:avLst/>
              <a:gdLst/>
              <a:ahLst/>
              <a:cxnLst/>
              <a:rect l="l" t="t" r="r" b="b"/>
              <a:pathLst>
                <a:path w="0" h="731520">
                  <a:moveTo>
                    <a:pt x="0" y="0"/>
                  </a:moveTo>
                  <a:lnTo>
                    <a:pt x="1" y="731519"/>
                  </a:lnTo>
                </a:path>
              </a:pathLst>
            </a:custGeom>
            <a:ln w="1587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358034" y="3644930"/>
            <a:ext cx="8443595" cy="930275"/>
            <a:chOff x="358034" y="3644930"/>
            <a:chExt cx="8443595" cy="930275"/>
          </a:xfrm>
        </p:grpSpPr>
        <p:sp>
          <p:nvSpPr>
            <p:cNvPr id="15" name="object 15" descr=""/>
            <p:cNvSpPr/>
            <p:nvPr/>
          </p:nvSpPr>
          <p:spPr>
            <a:xfrm>
              <a:off x="378893" y="3652866"/>
              <a:ext cx="8422640" cy="914400"/>
            </a:xfrm>
            <a:custGeom>
              <a:avLst/>
              <a:gdLst/>
              <a:ahLst/>
              <a:cxnLst/>
              <a:rect l="l" t="t" r="r" b="b"/>
              <a:pathLst>
                <a:path w="8422640" h="914400">
                  <a:moveTo>
                    <a:pt x="8422205" y="0"/>
                  </a:moveTo>
                  <a:lnTo>
                    <a:pt x="0" y="0"/>
                  </a:lnTo>
                  <a:lnTo>
                    <a:pt x="0" y="914398"/>
                  </a:lnTo>
                  <a:lnTo>
                    <a:pt x="8422205" y="914398"/>
                  </a:lnTo>
                  <a:lnTo>
                    <a:pt x="84222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65972" y="3652868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w="0" h="914400">
                  <a:moveTo>
                    <a:pt x="0" y="0"/>
                  </a:moveTo>
                  <a:lnTo>
                    <a:pt x="1" y="914399"/>
                  </a:lnTo>
                </a:path>
              </a:pathLst>
            </a:custGeom>
            <a:ln w="1587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0">
                <a:solidFill>
                  <a:srgbClr val="414042"/>
                </a:solidFill>
                <a:latin typeface="Trebuchet MS"/>
                <a:cs typeface="Trebuchet MS"/>
              </a:rPr>
              <a:t>CloudEndure</a:t>
            </a:r>
            <a:r>
              <a:rPr dirty="0" sz="2800" spc="114" b="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2800" spc="55" b="0">
                <a:solidFill>
                  <a:srgbClr val="414042"/>
                </a:solidFill>
                <a:latin typeface="Trebuchet MS"/>
                <a:cs typeface="Trebuchet MS"/>
              </a:rPr>
              <a:t>Migration</a:t>
            </a:r>
            <a:r>
              <a:rPr dirty="0" sz="2800" spc="125" b="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2800" b="0">
                <a:solidFill>
                  <a:srgbClr val="414042"/>
                </a:solidFill>
                <a:latin typeface="Trebuchet MS"/>
                <a:cs typeface="Trebuchet MS"/>
              </a:rPr>
              <a:t>Success</a:t>
            </a:r>
            <a:r>
              <a:rPr dirty="0" sz="2800" spc="130" b="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2800" spc="-10" b="0">
                <a:solidFill>
                  <a:srgbClr val="414042"/>
                </a:solidFill>
                <a:latin typeface="Trebuchet MS"/>
                <a:cs typeface="Trebuchet MS"/>
              </a:rPr>
              <a:t>Stories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348865" indent="-172085">
              <a:lnSpc>
                <a:spcPct val="100000"/>
              </a:lnSpc>
              <a:spcBef>
                <a:spcPts val="100"/>
              </a:spcBef>
              <a:buClr>
                <a:srgbClr val="FF9900"/>
              </a:buClr>
              <a:buFont typeface="Arial"/>
              <a:buChar char="•"/>
              <a:tabLst>
                <a:tab pos="2349500" algn="l"/>
              </a:tabLst>
            </a:pPr>
            <a:r>
              <a:rPr dirty="0"/>
              <a:t>After</a:t>
            </a:r>
            <a:r>
              <a:rPr dirty="0" spc="15"/>
              <a:t> </a:t>
            </a:r>
            <a:r>
              <a:rPr dirty="0"/>
              <a:t>deploying</a:t>
            </a:r>
            <a:r>
              <a:rPr dirty="0" spc="20"/>
              <a:t> </a:t>
            </a:r>
            <a:r>
              <a:rPr dirty="0"/>
              <a:t>CloudEndure</a:t>
            </a:r>
            <a:r>
              <a:rPr dirty="0" spc="25"/>
              <a:t> </a:t>
            </a:r>
            <a:r>
              <a:rPr dirty="0"/>
              <a:t>Disaster</a:t>
            </a:r>
            <a:r>
              <a:rPr dirty="0" spc="15"/>
              <a:t> </a:t>
            </a:r>
            <a:r>
              <a:rPr dirty="0" spc="-10"/>
              <a:t>Recovery,</a:t>
            </a:r>
            <a:r>
              <a:rPr dirty="0" spc="20"/>
              <a:t> </a:t>
            </a:r>
            <a:r>
              <a:rPr dirty="0"/>
              <a:t>Malibu</a:t>
            </a:r>
            <a:r>
              <a:rPr dirty="0" spc="25"/>
              <a:t> </a:t>
            </a:r>
            <a:r>
              <a:rPr dirty="0"/>
              <a:t>Boats</a:t>
            </a:r>
            <a:r>
              <a:rPr dirty="0" spc="20"/>
              <a:t> </a:t>
            </a:r>
            <a:r>
              <a:rPr dirty="0" spc="-10"/>
              <a:t>experienced</a:t>
            </a:r>
            <a:r>
              <a:rPr dirty="0" spc="15"/>
              <a:t> </a:t>
            </a:r>
            <a:r>
              <a:rPr dirty="0"/>
              <a:t>an</a:t>
            </a:r>
            <a:r>
              <a:rPr dirty="0" spc="20"/>
              <a:t> </a:t>
            </a:r>
            <a:r>
              <a:rPr dirty="0" spc="-10"/>
              <a:t>outage</a:t>
            </a:r>
          </a:p>
          <a:p>
            <a:pPr marL="2348865" indent="-172085">
              <a:lnSpc>
                <a:spcPct val="100000"/>
              </a:lnSpc>
              <a:buClr>
                <a:srgbClr val="FF9900"/>
              </a:buClr>
              <a:buFont typeface="Arial"/>
              <a:buChar char="•"/>
              <a:tabLst>
                <a:tab pos="2349500" algn="l"/>
              </a:tabLst>
            </a:pPr>
            <a:r>
              <a:rPr dirty="0" spc="-10"/>
              <a:t>Failover</a:t>
            </a:r>
            <a:r>
              <a:rPr dirty="0" spc="-25"/>
              <a:t> </a:t>
            </a:r>
            <a:r>
              <a:rPr dirty="0"/>
              <a:t>to</a:t>
            </a:r>
            <a:r>
              <a:rPr dirty="0" spc="-25"/>
              <a:t> </a:t>
            </a:r>
            <a:r>
              <a:rPr dirty="0" spc="75"/>
              <a:t>AWS</a:t>
            </a:r>
            <a:r>
              <a:rPr dirty="0" spc="-30"/>
              <a:t> </a:t>
            </a:r>
            <a:r>
              <a:rPr dirty="0"/>
              <a:t>in</a:t>
            </a:r>
            <a:r>
              <a:rPr dirty="0" spc="-25"/>
              <a:t> </a:t>
            </a:r>
            <a:r>
              <a:rPr dirty="0"/>
              <a:t>recovery</a:t>
            </a:r>
            <a:r>
              <a:rPr dirty="0" spc="-25"/>
              <a:t> </a:t>
            </a:r>
            <a:r>
              <a:rPr dirty="0"/>
              <a:t>mode</a:t>
            </a:r>
            <a:r>
              <a:rPr dirty="0" spc="-15"/>
              <a:t> </a:t>
            </a:r>
            <a:r>
              <a:rPr dirty="0"/>
              <a:t>resulted</a:t>
            </a:r>
            <a:r>
              <a:rPr dirty="0" spc="-25"/>
              <a:t> </a:t>
            </a:r>
            <a:r>
              <a:rPr dirty="0"/>
              <a:t>in</a:t>
            </a:r>
            <a:r>
              <a:rPr dirty="0" spc="-25"/>
              <a:t> </a:t>
            </a:r>
            <a:r>
              <a:rPr dirty="0"/>
              <a:t>2x</a:t>
            </a:r>
            <a:r>
              <a:rPr dirty="0" spc="-30"/>
              <a:t> </a:t>
            </a:r>
            <a:r>
              <a:rPr dirty="0" spc="-10"/>
              <a:t>faster</a:t>
            </a:r>
            <a:r>
              <a:rPr dirty="0" spc="-25"/>
              <a:t> </a:t>
            </a:r>
            <a:r>
              <a:rPr dirty="0"/>
              <a:t>performance</a:t>
            </a:r>
            <a:r>
              <a:rPr dirty="0" spc="-20"/>
              <a:t> </a:t>
            </a:r>
            <a:r>
              <a:rPr dirty="0"/>
              <a:t>in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20"/>
              <a:t> </a:t>
            </a:r>
            <a:r>
              <a:rPr dirty="0" spc="-10"/>
              <a:t>cloud</a:t>
            </a:r>
          </a:p>
          <a:p>
            <a:pPr marL="2348865" indent="-172085">
              <a:lnSpc>
                <a:spcPct val="100000"/>
              </a:lnSpc>
              <a:spcBef>
                <a:spcPts val="70"/>
              </a:spcBef>
              <a:buClr>
                <a:srgbClr val="FF9900"/>
              </a:buClr>
              <a:buFont typeface="Arial"/>
              <a:buChar char="•"/>
              <a:tabLst>
                <a:tab pos="2349500" algn="l"/>
              </a:tabLst>
            </a:pPr>
            <a:r>
              <a:rPr dirty="0"/>
              <a:t>Led</a:t>
            </a:r>
            <a:r>
              <a:rPr dirty="0" spc="-20"/>
              <a:t> </a:t>
            </a:r>
            <a:r>
              <a:rPr dirty="0"/>
              <a:t>to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25"/>
              <a:t> </a:t>
            </a:r>
            <a:r>
              <a:rPr dirty="0"/>
              <a:t>business</a:t>
            </a:r>
            <a:r>
              <a:rPr dirty="0" spc="-15"/>
              <a:t> </a:t>
            </a:r>
            <a:r>
              <a:rPr dirty="0"/>
              <a:t>decision</a:t>
            </a:r>
            <a:r>
              <a:rPr dirty="0" spc="-20"/>
              <a:t> </a:t>
            </a:r>
            <a:r>
              <a:rPr dirty="0"/>
              <a:t>to</a:t>
            </a:r>
            <a:r>
              <a:rPr dirty="0" spc="-15"/>
              <a:t> </a:t>
            </a:r>
            <a:r>
              <a:rPr dirty="0"/>
              <a:t>significantly</a:t>
            </a:r>
            <a:r>
              <a:rPr dirty="0" spc="-20"/>
              <a:t> </a:t>
            </a:r>
            <a:r>
              <a:rPr dirty="0" spc="-10"/>
              <a:t>expedite </a:t>
            </a:r>
            <a:r>
              <a:rPr dirty="0"/>
              <a:t>migration</a:t>
            </a:r>
            <a:r>
              <a:rPr dirty="0" spc="-20"/>
              <a:t> </a:t>
            </a:r>
            <a:r>
              <a:rPr dirty="0"/>
              <a:t>to</a:t>
            </a:r>
            <a:r>
              <a:rPr dirty="0" spc="-15"/>
              <a:t> </a:t>
            </a:r>
            <a:r>
              <a:rPr dirty="0" spc="50"/>
              <a:t>AWS</a:t>
            </a:r>
          </a:p>
          <a:p>
            <a:pPr marL="31115">
              <a:lnSpc>
                <a:spcPct val="100000"/>
              </a:lnSpc>
              <a:spcBef>
                <a:spcPts val="1265"/>
              </a:spcBef>
              <a:buClr>
                <a:srgbClr val="FF9900"/>
              </a:buClr>
              <a:buFont typeface="Arial"/>
              <a:buChar char="•"/>
            </a:pPr>
          </a:p>
          <a:p>
            <a:pPr marL="2348865" indent="-172085">
              <a:lnSpc>
                <a:spcPct val="100000"/>
              </a:lnSpc>
              <a:buClr>
                <a:srgbClr val="FF9900"/>
              </a:buClr>
              <a:buFont typeface="Arial"/>
              <a:buChar char="•"/>
              <a:tabLst>
                <a:tab pos="2349500" algn="l"/>
              </a:tabLst>
            </a:pPr>
            <a:r>
              <a:rPr dirty="0"/>
              <a:t>Complete</a:t>
            </a:r>
            <a:r>
              <a:rPr dirty="0" spc="-10"/>
              <a:t> </a:t>
            </a:r>
            <a:r>
              <a:rPr dirty="0"/>
              <a:t>self-</a:t>
            </a:r>
            <a:r>
              <a:rPr dirty="0" spc="-10"/>
              <a:t>service</a:t>
            </a:r>
            <a:r>
              <a:rPr dirty="0" spc="-5"/>
              <a:t> </a:t>
            </a:r>
            <a:r>
              <a:rPr dirty="0"/>
              <a:t>migration</a:t>
            </a:r>
            <a:r>
              <a:rPr dirty="0" spc="-10"/>
              <a:t> </a:t>
            </a:r>
            <a:r>
              <a:rPr dirty="0"/>
              <a:t>as</a:t>
            </a:r>
            <a:r>
              <a:rPr dirty="0" spc="-10"/>
              <a:t> </a:t>
            </a:r>
            <a:r>
              <a:rPr dirty="0"/>
              <a:t>part</a:t>
            </a:r>
            <a:r>
              <a:rPr dirty="0" spc="-5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 spc="75"/>
              <a:t>MAP</a:t>
            </a:r>
            <a:r>
              <a:rPr dirty="0" spc="-10"/>
              <a:t> </a:t>
            </a:r>
            <a:r>
              <a:rPr dirty="0"/>
              <a:t>program;</a:t>
            </a:r>
            <a:r>
              <a:rPr dirty="0" spc="-10"/>
              <a:t> </a:t>
            </a:r>
            <a:r>
              <a:rPr dirty="0"/>
              <a:t>finished</a:t>
            </a:r>
            <a:r>
              <a:rPr dirty="0" spc="-10"/>
              <a:t> </a:t>
            </a:r>
            <a:r>
              <a:rPr dirty="0"/>
              <a:t>on</a:t>
            </a:r>
            <a:r>
              <a:rPr dirty="0" spc="-10"/>
              <a:t> schedule</a:t>
            </a:r>
          </a:p>
          <a:p>
            <a:pPr marL="2348865" indent="-172085">
              <a:lnSpc>
                <a:spcPct val="100000"/>
              </a:lnSpc>
              <a:buClr>
                <a:srgbClr val="FF9900"/>
              </a:buClr>
              <a:buFont typeface="Arial"/>
              <a:buChar char="•"/>
              <a:tabLst>
                <a:tab pos="2349500" algn="l"/>
              </a:tabLst>
            </a:pPr>
            <a:r>
              <a:rPr dirty="0"/>
              <a:t>Legacy</a:t>
            </a:r>
            <a:r>
              <a:rPr dirty="0" spc="45"/>
              <a:t> </a:t>
            </a:r>
            <a:r>
              <a:rPr dirty="0"/>
              <a:t>applications</a:t>
            </a:r>
            <a:r>
              <a:rPr dirty="0" spc="50"/>
              <a:t> </a:t>
            </a:r>
            <a:r>
              <a:rPr dirty="0"/>
              <a:t>running</a:t>
            </a:r>
            <a:r>
              <a:rPr dirty="0" spc="45"/>
              <a:t> </a:t>
            </a:r>
            <a:r>
              <a:rPr dirty="0"/>
              <a:t>on</a:t>
            </a:r>
            <a:r>
              <a:rPr dirty="0" spc="50"/>
              <a:t> </a:t>
            </a:r>
            <a:r>
              <a:rPr dirty="0"/>
              <a:t>~1,000</a:t>
            </a:r>
            <a:r>
              <a:rPr dirty="0" spc="55"/>
              <a:t> </a:t>
            </a:r>
            <a:r>
              <a:rPr dirty="0"/>
              <a:t>Windows</a:t>
            </a:r>
            <a:r>
              <a:rPr dirty="0" spc="45"/>
              <a:t> </a:t>
            </a:r>
            <a:r>
              <a:rPr dirty="0"/>
              <a:t>servers</a:t>
            </a:r>
            <a:r>
              <a:rPr dirty="0" spc="50"/>
              <a:t> </a:t>
            </a:r>
            <a:r>
              <a:rPr dirty="0"/>
              <a:t>of</a:t>
            </a:r>
            <a:r>
              <a:rPr dirty="0" spc="50"/>
              <a:t> </a:t>
            </a:r>
            <a:r>
              <a:rPr dirty="0"/>
              <a:t>various</a:t>
            </a:r>
            <a:r>
              <a:rPr dirty="0" spc="45"/>
              <a:t> </a:t>
            </a:r>
            <a:r>
              <a:rPr dirty="0" spc="-10"/>
              <a:t>versions</a:t>
            </a:r>
          </a:p>
          <a:p>
            <a:pPr marL="2348865" indent="-172085">
              <a:lnSpc>
                <a:spcPts val="1310"/>
              </a:lnSpc>
              <a:spcBef>
                <a:spcPts val="75"/>
              </a:spcBef>
              <a:buClr>
                <a:srgbClr val="FF9900"/>
              </a:buClr>
              <a:buFont typeface="Arial"/>
              <a:buChar char="•"/>
              <a:tabLst>
                <a:tab pos="2349500" algn="l"/>
              </a:tabLst>
            </a:pPr>
            <a:r>
              <a:rPr dirty="0"/>
              <a:t>Automated</a:t>
            </a:r>
            <a:r>
              <a:rPr dirty="0" spc="40"/>
              <a:t> </a:t>
            </a:r>
            <a:r>
              <a:rPr dirty="0" spc="-20"/>
              <a:t>lift-</a:t>
            </a:r>
            <a:r>
              <a:rPr dirty="0"/>
              <a:t>and-shift</a:t>
            </a:r>
            <a:r>
              <a:rPr dirty="0" spc="50"/>
              <a:t> </a:t>
            </a:r>
            <a:r>
              <a:rPr dirty="0"/>
              <a:t>with</a:t>
            </a:r>
            <a:r>
              <a:rPr dirty="0" spc="40"/>
              <a:t> </a:t>
            </a:r>
            <a:r>
              <a:rPr dirty="0"/>
              <a:t>no</a:t>
            </a:r>
            <a:r>
              <a:rPr dirty="0" spc="40"/>
              <a:t> </a:t>
            </a:r>
            <a:r>
              <a:rPr dirty="0"/>
              <a:t>performance</a:t>
            </a:r>
            <a:r>
              <a:rPr dirty="0" spc="50"/>
              <a:t> </a:t>
            </a:r>
            <a:r>
              <a:rPr dirty="0" spc="-10"/>
              <a:t>disruption</a:t>
            </a:r>
          </a:p>
          <a:p>
            <a:pPr marL="2348865" indent="-172085">
              <a:lnSpc>
                <a:spcPts val="1310"/>
              </a:lnSpc>
              <a:buClr>
                <a:srgbClr val="FF9900"/>
              </a:buClr>
              <a:buFont typeface="Arial"/>
              <a:buChar char="•"/>
              <a:tabLst>
                <a:tab pos="2349500" algn="l"/>
              </a:tabLst>
            </a:pPr>
            <a:r>
              <a:rPr dirty="0" spc="145"/>
              <a:t>100%</a:t>
            </a:r>
            <a:r>
              <a:rPr dirty="0" spc="-15"/>
              <a:t> </a:t>
            </a:r>
            <a:r>
              <a:rPr dirty="0"/>
              <a:t>success</a:t>
            </a:r>
            <a:r>
              <a:rPr dirty="0" spc="-15"/>
              <a:t> </a:t>
            </a:r>
            <a:r>
              <a:rPr dirty="0"/>
              <a:t>in</a:t>
            </a:r>
            <a:r>
              <a:rPr dirty="0" spc="-10"/>
              <a:t> </a:t>
            </a:r>
            <a:r>
              <a:rPr dirty="0"/>
              <a:t>migrating</a:t>
            </a:r>
            <a:r>
              <a:rPr dirty="0" spc="-15"/>
              <a:t> </a:t>
            </a:r>
            <a:r>
              <a:rPr dirty="0" spc="-10"/>
              <a:t>all</a:t>
            </a:r>
            <a:r>
              <a:rPr dirty="0" spc="-15"/>
              <a:t> </a:t>
            </a:r>
            <a:r>
              <a:rPr dirty="0" spc="-10"/>
              <a:t>workloads</a:t>
            </a:r>
          </a:p>
          <a:p>
            <a:pPr marL="31115">
              <a:lnSpc>
                <a:spcPct val="100000"/>
              </a:lnSpc>
              <a:spcBef>
                <a:spcPts val="1265"/>
              </a:spcBef>
              <a:buClr>
                <a:srgbClr val="FF9900"/>
              </a:buClr>
              <a:buFont typeface="Arial"/>
              <a:buChar char="•"/>
            </a:pPr>
          </a:p>
          <a:p>
            <a:pPr marL="2348865" indent="-172085">
              <a:lnSpc>
                <a:spcPts val="1310"/>
              </a:lnSpc>
              <a:buClr>
                <a:srgbClr val="FF9900"/>
              </a:buClr>
              <a:buFont typeface="Arial"/>
              <a:buChar char="•"/>
              <a:tabLst>
                <a:tab pos="2349500" algn="l"/>
              </a:tabLst>
            </a:pPr>
            <a:r>
              <a:rPr dirty="0"/>
              <a:t>Continuous </a:t>
            </a:r>
            <a:r>
              <a:rPr dirty="0" spc="-10"/>
              <a:t>replication</a:t>
            </a:r>
            <a:r>
              <a:rPr dirty="0" spc="5"/>
              <a:t> </a:t>
            </a:r>
            <a:r>
              <a:rPr dirty="0"/>
              <a:t>of</a:t>
            </a:r>
            <a:r>
              <a:rPr dirty="0" spc="5"/>
              <a:t> </a:t>
            </a:r>
            <a:r>
              <a:rPr dirty="0"/>
              <a:t>large</a:t>
            </a:r>
            <a:r>
              <a:rPr dirty="0" spc="10"/>
              <a:t> </a:t>
            </a:r>
            <a:r>
              <a:rPr dirty="0" spc="-20"/>
              <a:t>servers,</a:t>
            </a:r>
            <a:r>
              <a:rPr dirty="0" spc="5"/>
              <a:t> </a:t>
            </a:r>
            <a:r>
              <a:rPr dirty="0" spc="-30"/>
              <a:t>filers,</a:t>
            </a:r>
            <a:r>
              <a:rPr dirty="0" spc="5"/>
              <a:t> </a:t>
            </a:r>
            <a:r>
              <a:rPr dirty="0"/>
              <a:t>and</a:t>
            </a:r>
            <a:r>
              <a:rPr dirty="0" spc="5"/>
              <a:t> </a:t>
            </a:r>
            <a:r>
              <a:rPr dirty="0"/>
              <a:t>Oracle-based</a:t>
            </a:r>
            <a:r>
              <a:rPr dirty="0" spc="5"/>
              <a:t> </a:t>
            </a:r>
            <a:r>
              <a:rPr dirty="0"/>
              <a:t>legacy</a:t>
            </a:r>
            <a:r>
              <a:rPr dirty="0" spc="5"/>
              <a:t> </a:t>
            </a:r>
            <a:r>
              <a:rPr dirty="0" spc="-10"/>
              <a:t>applications</a:t>
            </a:r>
          </a:p>
          <a:p>
            <a:pPr marL="2348865" indent="-172085">
              <a:lnSpc>
                <a:spcPts val="1310"/>
              </a:lnSpc>
              <a:buClr>
                <a:srgbClr val="FF9900"/>
              </a:buClr>
              <a:buFont typeface="Arial"/>
              <a:buChar char="•"/>
              <a:tabLst>
                <a:tab pos="2349500" algn="l"/>
              </a:tabLst>
            </a:pPr>
            <a:r>
              <a:rPr dirty="0"/>
              <a:t>Cutover was complete</a:t>
            </a:r>
            <a:r>
              <a:rPr dirty="0" spc="10"/>
              <a:t> </a:t>
            </a:r>
            <a:r>
              <a:rPr dirty="0"/>
              <a:t>within minutes with no</a:t>
            </a:r>
            <a:r>
              <a:rPr dirty="0" spc="5"/>
              <a:t> </a:t>
            </a:r>
            <a:r>
              <a:rPr dirty="0"/>
              <a:t>system</a:t>
            </a:r>
            <a:r>
              <a:rPr dirty="0" spc="5"/>
              <a:t> </a:t>
            </a:r>
            <a:r>
              <a:rPr dirty="0" spc="-10"/>
              <a:t>disruption</a:t>
            </a:r>
          </a:p>
          <a:p>
            <a:pPr marL="2348865" indent="-172085">
              <a:lnSpc>
                <a:spcPct val="100000"/>
              </a:lnSpc>
              <a:spcBef>
                <a:spcPts val="75"/>
              </a:spcBef>
              <a:buClr>
                <a:srgbClr val="FF9900"/>
              </a:buClr>
              <a:buFont typeface="Arial"/>
              <a:buChar char="•"/>
              <a:tabLst>
                <a:tab pos="2349500" algn="l"/>
              </a:tabLst>
            </a:pPr>
            <a:r>
              <a:rPr dirty="0"/>
              <a:t>End</a:t>
            </a:r>
            <a:r>
              <a:rPr dirty="0" spc="-5"/>
              <a:t> </a:t>
            </a:r>
            <a:r>
              <a:rPr dirty="0"/>
              <a:t>users</a:t>
            </a:r>
            <a:r>
              <a:rPr dirty="0" spc="-5"/>
              <a:t> </a:t>
            </a:r>
            <a:r>
              <a:rPr dirty="0"/>
              <a:t>were unaware of</a:t>
            </a:r>
            <a:r>
              <a:rPr dirty="0" spc="-5"/>
              <a:t> </a:t>
            </a:r>
            <a:r>
              <a:rPr dirty="0"/>
              <a:t>the migration, and</a:t>
            </a:r>
            <a:r>
              <a:rPr dirty="0" spc="-5"/>
              <a:t> </a:t>
            </a:r>
            <a:r>
              <a:rPr dirty="0"/>
              <a:t>business</a:t>
            </a:r>
            <a:r>
              <a:rPr dirty="0" spc="-5"/>
              <a:t> </a:t>
            </a:r>
            <a:r>
              <a:rPr dirty="0"/>
              <a:t>continued</a:t>
            </a:r>
            <a:r>
              <a:rPr dirty="0" spc="-5"/>
              <a:t> </a:t>
            </a:r>
            <a:r>
              <a:rPr dirty="0"/>
              <a:t>as</a:t>
            </a:r>
            <a:r>
              <a:rPr dirty="0" spc="-5"/>
              <a:t> </a:t>
            </a:r>
            <a:r>
              <a:rPr dirty="0" spc="-10"/>
              <a:t>usual</a:t>
            </a:r>
          </a:p>
          <a:p>
            <a:pPr marL="31115">
              <a:lnSpc>
                <a:spcPct val="100000"/>
              </a:lnSpc>
              <a:spcBef>
                <a:spcPts val="1240"/>
              </a:spcBef>
              <a:buClr>
                <a:srgbClr val="FF9900"/>
              </a:buClr>
              <a:buFont typeface="Arial"/>
              <a:buChar char="•"/>
            </a:pPr>
          </a:p>
          <a:p>
            <a:pPr marL="2348865" indent="-172085">
              <a:lnSpc>
                <a:spcPts val="1310"/>
              </a:lnSpc>
              <a:buClr>
                <a:srgbClr val="FF9900"/>
              </a:buClr>
              <a:buFont typeface="Arial"/>
              <a:buChar char="•"/>
              <a:tabLst>
                <a:tab pos="2349500" algn="l"/>
              </a:tabLst>
            </a:pPr>
            <a:r>
              <a:rPr dirty="0" spc="-10"/>
              <a:t>Accelerated</a:t>
            </a:r>
            <a:r>
              <a:rPr dirty="0" spc="30"/>
              <a:t> </a:t>
            </a:r>
            <a:r>
              <a:rPr dirty="0"/>
              <a:t>migration</a:t>
            </a:r>
            <a:r>
              <a:rPr dirty="0" spc="35"/>
              <a:t> </a:t>
            </a:r>
            <a:r>
              <a:rPr dirty="0"/>
              <a:t>of</a:t>
            </a:r>
            <a:r>
              <a:rPr dirty="0" spc="35"/>
              <a:t> </a:t>
            </a:r>
            <a:r>
              <a:rPr dirty="0"/>
              <a:t>~3,000</a:t>
            </a:r>
            <a:r>
              <a:rPr dirty="0" spc="40"/>
              <a:t> </a:t>
            </a:r>
            <a:r>
              <a:rPr dirty="0"/>
              <a:t>servers</a:t>
            </a:r>
            <a:r>
              <a:rPr dirty="0" spc="35"/>
              <a:t> </a:t>
            </a:r>
            <a:r>
              <a:rPr dirty="0"/>
              <a:t>with</a:t>
            </a:r>
            <a:r>
              <a:rPr dirty="0" spc="35"/>
              <a:t> </a:t>
            </a:r>
            <a:r>
              <a:rPr dirty="0"/>
              <a:t>COTS</a:t>
            </a:r>
            <a:r>
              <a:rPr dirty="0" spc="25"/>
              <a:t> </a:t>
            </a:r>
            <a:r>
              <a:rPr dirty="0" spc="-10"/>
              <a:t>applications</a:t>
            </a:r>
          </a:p>
          <a:p>
            <a:pPr marL="2348865" indent="-172085">
              <a:lnSpc>
                <a:spcPts val="1310"/>
              </a:lnSpc>
              <a:buClr>
                <a:srgbClr val="FF9900"/>
              </a:buClr>
              <a:buFont typeface="Arial"/>
              <a:buChar char="•"/>
              <a:tabLst>
                <a:tab pos="2349500" algn="l"/>
              </a:tabLst>
            </a:pPr>
            <a:r>
              <a:rPr dirty="0"/>
              <a:t>Multiple</a:t>
            </a:r>
            <a:r>
              <a:rPr dirty="0" spc="5"/>
              <a:t> </a:t>
            </a:r>
            <a:r>
              <a:rPr dirty="0"/>
              <a:t>sources </a:t>
            </a:r>
            <a:r>
              <a:rPr dirty="0" spc="-20"/>
              <a:t>(mix</a:t>
            </a:r>
            <a:r>
              <a:rPr dirty="0" spc="-5"/>
              <a:t> </a:t>
            </a:r>
            <a:r>
              <a:rPr dirty="0"/>
              <a:t>of </a:t>
            </a:r>
            <a:r>
              <a:rPr dirty="0" spc="-10"/>
              <a:t>virtual</a:t>
            </a:r>
            <a:r>
              <a:rPr dirty="0" spc="-5"/>
              <a:t> </a:t>
            </a:r>
            <a:r>
              <a:rPr dirty="0"/>
              <a:t>and </a:t>
            </a:r>
            <a:r>
              <a:rPr dirty="0" spc="-20"/>
              <a:t>physical,</a:t>
            </a:r>
            <a:r>
              <a:rPr dirty="0"/>
              <a:t> </a:t>
            </a:r>
            <a:r>
              <a:rPr dirty="0" spc="-10"/>
              <a:t>different</a:t>
            </a:r>
            <a:r>
              <a:rPr dirty="0"/>
              <a:t> </a:t>
            </a:r>
            <a:r>
              <a:rPr dirty="0" spc="100"/>
              <a:t>OS</a:t>
            </a:r>
            <a:r>
              <a:rPr dirty="0" spc="-5"/>
              <a:t> </a:t>
            </a:r>
            <a:r>
              <a:rPr dirty="0"/>
              <a:t>types and </a:t>
            </a:r>
            <a:r>
              <a:rPr dirty="0" spc="-10"/>
              <a:t>versions)</a:t>
            </a:r>
          </a:p>
          <a:p>
            <a:pPr marL="2348865" indent="-172085">
              <a:lnSpc>
                <a:spcPct val="100000"/>
              </a:lnSpc>
              <a:spcBef>
                <a:spcPts val="75"/>
              </a:spcBef>
              <a:buClr>
                <a:srgbClr val="FF9900"/>
              </a:buClr>
              <a:buFont typeface="Arial"/>
              <a:buChar char="•"/>
              <a:tabLst>
                <a:tab pos="2349500" algn="l"/>
              </a:tabLst>
            </a:pPr>
            <a:r>
              <a:rPr dirty="0"/>
              <a:t>Significant</a:t>
            </a:r>
            <a:r>
              <a:rPr dirty="0" spc="-5"/>
              <a:t> </a:t>
            </a:r>
            <a:r>
              <a:rPr dirty="0"/>
              <a:t>cost</a:t>
            </a:r>
            <a:r>
              <a:rPr dirty="0" spc="-5"/>
              <a:t> </a:t>
            </a:r>
            <a:r>
              <a:rPr dirty="0"/>
              <a:t>savings</a:t>
            </a:r>
            <a:r>
              <a:rPr dirty="0" spc="-5"/>
              <a:t> </a:t>
            </a:r>
            <a:r>
              <a:rPr dirty="0"/>
              <a:t>by</a:t>
            </a:r>
            <a:r>
              <a:rPr dirty="0" spc="-5"/>
              <a:t> </a:t>
            </a:r>
            <a:r>
              <a:rPr dirty="0"/>
              <a:t>retiring legacy</a:t>
            </a:r>
            <a:r>
              <a:rPr dirty="0" spc="-5"/>
              <a:t> </a:t>
            </a:r>
            <a:r>
              <a:rPr dirty="0" spc="-10"/>
              <a:t>infrastructure</a:t>
            </a:r>
          </a:p>
          <a:p>
            <a:pPr marL="2348865" indent="-172085">
              <a:lnSpc>
                <a:spcPct val="100000"/>
              </a:lnSpc>
              <a:buClr>
                <a:srgbClr val="FF9900"/>
              </a:buClr>
              <a:buFont typeface="Arial"/>
              <a:buChar char="•"/>
              <a:tabLst>
                <a:tab pos="2349500" algn="l"/>
              </a:tabLst>
            </a:pPr>
            <a:r>
              <a:rPr dirty="0"/>
              <a:t>ProServe</a:t>
            </a:r>
            <a:r>
              <a:rPr dirty="0" spc="15"/>
              <a:t> </a:t>
            </a:r>
            <a:r>
              <a:rPr dirty="0"/>
              <a:t>provided</a:t>
            </a:r>
            <a:r>
              <a:rPr dirty="0" spc="15"/>
              <a:t> </a:t>
            </a:r>
            <a:r>
              <a:rPr dirty="0"/>
              <a:t>cloud</a:t>
            </a:r>
            <a:r>
              <a:rPr dirty="0" spc="10"/>
              <a:t> </a:t>
            </a:r>
            <a:r>
              <a:rPr dirty="0"/>
              <a:t>skills</a:t>
            </a:r>
            <a:r>
              <a:rPr dirty="0" spc="15"/>
              <a:t> </a:t>
            </a:r>
            <a:r>
              <a:rPr dirty="0" spc="-10"/>
              <a:t>training</a:t>
            </a:r>
          </a:p>
        </p:txBody>
      </p:sp>
      <p:pic>
        <p:nvPicPr>
          <p:cNvPr id="19" name="object 1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572" y="1133618"/>
            <a:ext cx="1374567" cy="587823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778" y="2976238"/>
            <a:ext cx="1250156" cy="418341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6473" y="3865276"/>
            <a:ext cx="1306766" cy="398140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8334" y="1894991"/>
            <a:ext cx="1543042" cy="822957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476450" y="4792840"/>
            <a:ext cx="372872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©</a:t>
            </a:r>
            <a:r>
              <a:rPr dirty="0" sz="700" spc="1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Web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0E2836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0E2836"/>
                </a:solidFill>
                <a:latin typeface="Trebuchet MS"/>
                <a:cs typeface="Trebuchet MS"/>
              </a:rPr>
              <a:t>Inc.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or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0E2836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0E2836"/>
                </a:solidFill>
                <a:latin typeface="Trebuchet MS"/>
                <a:cs typeface="Trebuchet MS"/>
              </a:rPr>
              <a:t>Affiliates.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rights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0E2836"/>
                </a:solidFill>
                <a:latin typeface="Trebuchet MS"/>
                <a:cs typeface="Trebuchet MS"/>
              </a:rPr>
              <a:t>reserved.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0E2836"/>
                </a:solidFill>
                <a:latin typeface="Trebuchet MS"/>
                <a:cs typeface="Trebuchet MS"/>
              </a:rPr>
              <a:t>Confidential</a:t>
            </a:r>
            <a:endParaRPr sz="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F2F4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2270" y="4624163"/>
            <a:ext cx="797817" cy="4788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2791" y="4706911"/>
            <a:ext cx="440654" cy="264393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4010140" y="1091236"/>
            <a:ext cx="5048250" cy="3016250"/>
            <a:chOff x="4010140" y="1091236"/>
            <a:chExt cx="5048250" cy="30162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4550" y="1201220"/>
              <a:ext cx="4037558" cy="64988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6781" y="1763922"/>
              <a:ext cx="4039438" cy="202679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0140" y="1091236"/>
              <a:ext cx="5047915" cy="301604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0">
                <a:solidFill>
                  <a:srgbClr val="414042"/>
                </a:solidFill>
                <a:latin typeface="Trebuchet MS"/>
                <a:cs typeface="Trebuchet MS"/>
              </a:rPr>
              <a:t>CloudEndure</a:t>
            </a:r>
            <a:r>
              <a:rPr dirty="0" sz="2800" spc="20" b="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2800" spc="55" b="0">
                <a:solidFill>
                  <a:srgbClr val="414042"/>
                </a:solidFill>
                <a:latin typeface="Trebuchet MS"/>
                <a:cs typeface="Trebuchet MS"/>
              </a:rPr>
              <a:t>Migration</a:t>
            </a:r>
            <a:r>
              <a:rPr dirty="0" sz="2800" spc="35" b="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2800" b="0">
                <a:solidFill>
                  <a:srgbClr val="414042"/>
                </a:solidFill>
                <a:latin typeface="Trebuchet MS"/>
                <a:cs typeface="Trebuchet MS"/>
              </a:rPr>
              <a:t>License</a:t>
            </a:r>
            <a:r>
              <a:rPr dirty="0" sz="2800" spc="20" b="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2800" spc="75" b="0">
                <a:solidFill>
                  <a:srgbClr val="414042"/>
                </a:solidFill>
                <a:latin typeface="Trebuchet MS"/>
                <a:cs typeface="Trebuchet MS"/>
              </a:rPr>
              <a:t>Model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76450" y="4792840"/>
            <a:ext cx="372872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©</a:t>
            </a:r>
            <a:r>
              <a:rPr dirty="0" sz="700" spc="1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Web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0E2836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0E2836"/>
                </a:solidFill>
                <a:latin typeface="Trebuchet MS"/>
                <a:cs typeface="Trebuchet MS"/>
              </a:rPr>
              <a:t>Inc.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or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0E2836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0E2836"/>
                </a:solidFill>
                <a:latin typeface="Trebuchet MS"/>
                <a:cs typeface="Trebuchet MS"/>
              </a:rPr>
              <a:t>Affiliates.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rights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0E2836"/>
                </a:solidFill>
                <a:latin typeface="Trebuchet MS"/>
                <a:cs typeface="Trebuchet MS"/>
              </a:rPr>
              <a:t>reserved.</a:t>
            </a:r>
            <a:r>
              <a:rPr dirty="0" sz="700" spc="20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0E2836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0E2836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0E2836"/>
                </a:solidFill>
                <a:latin typeface="Trebuchet MS"/>
                <a:cs typeface="Trebuchet MS"/>
              </a:rPr>
              <a:t>Confidential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2315" y="1032764"/>
            <a:ext cx="3669029" cy="3436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ts val="2135"/>
              </a:lnSpc>
              <a:spcBef>
                <a:spcPts val="100"/>
              </a:spcBef>
              <a:buClr>
                <a:srgbClr val="FF99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1800">
                <a:solidFill>
                  <a:srgbClr val="414042"/>
                </a:solidFill>
                <a:latin typeface="Trebuchet MS"/>
                <a:cs typeface="Trebuchet MS"/>
              </a:rPr>
              <a:t>Get</a:t>
            </a:r>
            <a:r>
              <a:rPr dirty="0" sz="1800" spc="-12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14042"/>
                </a:solidFill>
                <a:latin typeface="Trebuchet MS"/>
                <a:cs typeface="Trebuchet MS"/>
              </a:rPr>
              <a:t>started</a:t>
            </a:r>
            <a:r>
              <a:rPr dirty="0" sz="1800" spc="-12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414042"/>
                </a:solidFill>
                <a:latin typeface="Trebuchet MS"/>
                <a:cs typeface="Trebuchet MS"/>
              </a:rPr>
              <a:t>with</a:t>
            </a:r>
            <a:endParaRPr sz="1800">
              <a:latin typeface="Trebuchet MS"/>
              <a:cs typeface="Trebuchet MS"/>
            </a:endParaRPr>
          </a:p>
          <a:p>
            <a:pPr marL="355600">
              <a:lnSpc>
                <a:spcPts val="2135"/>
              </a:lnSpc>
            </a:pPr>
            <a:r>
              <a:rPr dirty="0" u="sng" sz="1800" spc="-2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</a:rPr>
              <a:t>free</a:t>
            </a:r>
            <a:r>
              <a:rPr dirty="0" u="sng" sz="1800" spc="2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180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</a:rPr>
              <a:t>migration</a:t>
            </a:r>
            <a:r>
              <a:rPr dirty="0" u="sng" sz="1800" spc="3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1800" spc="-1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</a:rPr>
              <a:t>licenses</a:t>
            </a:r>
            <a:endParaRPr sz="1800">
              <a:latin typeface="Trebuchet MS"/>
              <a:cs typeface="Trebuchet MS"/>
            </a:endParaRPr>
          </a:p>
          <a:p>
            <a:pPr marL="355600" marR="255904" indent="-342900">
              <a:lnSpc>
                <a:spcPct val="102200"/>
              </a:lnSpc>
              <a:spcBef>
                <a:spcPts val="985"/>
              </a:spcBef>
              <a:buClr>
                <a:srgbClr val="FF9900"/>
              </a:buClr>
              <a:buFont typeface="Arial"/>
              <a:buChar char="•"/>
              <a:tabLst>
                <a:tab pos="355600" algn="l"/>
              </a:tabLst>
            </a:pPr>
            <a:r>
              <a:rPr dirty="0" sz="1800">
                <a:solidFill>
                  <a:srgbClr val="4D4D4C"/>
                </a:solidFill>
                <a:latin typeface="Trebuchet MS"/>
                <a:cs typeface="Trebuchet MS"/>
              </a:rPr>
              <a:t>Each</a:t>
            </a:r>
            <a:r>
              <a:rPr dirty="0" sz="1800" spc="-5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4D4D4C"/>
                </a:solidFill>
                <a:latin typeface="Trebuchet MS"/>
                <a:cs typeface="Trebuchet MS"/>
              </a:rPr>
              <a:t>license</a:t>
            </a:r>
            <a:r>
              <a:rPr dirty="0" sz="1800" spc="-55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dirty="0" sz="1800" spc="229">
                <a:solidFill>
                  <a:srgbClr val="4D4D4C"/>
                </a:solidFill>
                <a:latin typeface="Trebuchet MS"/>
                <a:cs typeface="Trebuchet MS"/>
              </a:rPr>
              <a:t>–</a:t>
            </a:r>
            <a:r>
              <a:rPr dirty="0" sz="1800" spc="-55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D4D4C"/>
                </a:solidFill>
                <a:latin typeface="Trebuchet MS"/>
                <a:cs typeface="Trebuchet MS"/>
              </a:rPr>
              <a:t>one</a:t>
            </a:r>
            <a:r>
              <a:rPr dirty="0" sz="1800" spc="-5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D4D4C"/>
                </a:solidFill>
                <a:latin typeface="Trebuchet MS"/>
                <a:cs typeface="Trebuchet MS"/>
              </a:rPr>
              <a:t>per</a:t>
            </a:r>
            <a:r>
              <a:rPr dirty="0" sz="1800" spc="-5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4D4D4C"/>
                </a:solidFill>
                <a:latin typeface="Trebuchet MS"/>
                <a:cs typeface="Trebuchet MS"/>
              </a:rPr>
              <a:t>source </a:t>
            </a:r>
            <a:r>
              <a:rPr dirty="0" sz="1800">
                <a:solidFill>
                  <a:srgbClr val="4D4D4C"/>
                </a:solidFill>
                <a:latin typeface="Trebuchet MS"/>
                <a:cs typeface="Trebuchet MS"/>
              </a:rPr>
              <a:t>machine</a:t>
            </a:r>
            <a:r>
              <a:rPr dirty="0" sz="1800" spc="-55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dirty="0" sz="1800" spc="229">
                <a:solidFill>
                  <a:srgbClr val="4D4D4C"/>
                </a:solidFill>
                <a:latin typeface="Trebuchet MS"/>
                <a:cs typeface="Trebuchet MS"/>
              </a:rPr>
              <a:t>–</a:t>
            </a:r>
            <a:r>
              <a:rPr dirty="0" sz="1800" spc="-5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D4D4C"/>
                </a:solidFill>
                <a:latin typeface="Trebuchet MS"/>
                <a:cs typeface="Trebuchet MS"/>
              </a:rPr>
              <a:t>is</a:t>
            </a:r>
            <a:r>
              <a:rPr dirty="0" sz="1800" spc="-55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D4D4C"/>
                </a:solidFill>
                <a:latin typeface="Trebuchet MS"/>
                <a:cs typeface="Trebuchet MS"/>
              </a:rPr>
              <a:t>valid</a:t>
            </a:r>
            <a:r>
              <a:rPr dirty="0" sz="1800" spc="-5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D4D4C"/>
                </a:solidFill>
                <a:latin typeface="Trebuchet MS"/>
                <a:cs typeface="Trebuchet MS"/>
              </a:rPr>
              <a:t>for</a:t>
            </a:r>
            <a:r>
              <a:rPr dirty="0" sz="1800" spc="-45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dirty="0" sz="1800" spc="95">
                <a:solidFill>
                  <a:srgbClr val="4D4D4C"/>
                </a:solidFill>
                <a:latin typeface="Trebuchet MS"/>
                <a:cs typeface="Trebuchet MS"/>
              </a:rPr>
              <a:t>90</a:t>
            </a:r>
            <a:r>
              <a:rPr dirty="0" sz="1800" spc="-6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4D4D4C"/>
                </a:solidFill>
                <a:latin typeface="Trebuchet MS"/>
                <a:cs typeface="Trebuchet MS"/>
              </a:rPr>
              <a:t>days</a:t>
            </a:r>
            <a:endParaRPr sz="1800">
              <a:latin typeface="Trebuchet MS"/>
              <a:cs typeface="Trebuchet MS"/>
            </a:endParaRPr>
          </a:p>
          <a:p>
            <a:pPr marL="355600" marR="445770" indent="-342900">
              <a:lnSpc>
                <a:spcPct val="100400"/>
              </a:lnSpc>
              <a:spcBef>
                <a:spcPts val="1019"/>
              </a:spcBef>
              <a:buClr>
                <a:srgbClr val="FF9900"/>
              </a:buClr>
              <a:buFont typeface="Arial"/>
              <a:buChar char="•"/>
              <a:tabLst>
                <a:tab pos="355600" algn="l"/>
              </a:tabLst>
            </a:pPr>
            <a:r>
              <a:rPr dirty="0" sz="1800">
                <a:solidFill>
                  <a:srgbClr val="414042"/>
                </a:solidFill>
                <a:latin typeface="Trebuchet MS"/>
                <a:cs typeface="Trebuchet MS"/>
              </a:rPr>
              <a:t>For</a:t>
            </a:r>
            <a:r>
              <a:rPr dirty="0" sz="1800" spc="-8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414042"/>
                </a:solidFill>
                <a:latin typeface="Trebuchet MS"/>
                <a:cs typeface="Trebuchet MS"/>
              </a:rPr>
              <a:t>assistance,</a:t>
            </a:r>
            <a:r>
              <a:rPr dirty="0" sz="1800" spc="-8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14042"/>
                </a:solidFill>
                <a:latin typeface="Trebuchet MS"/>
                <a:cs typeface="Trebuchet MS"/>
              </a:rPr>
              <a:t>contact</a:t>
            </a:r>
            <a:r>
              <a:rPr dirty="0" sz="1800" spc="-8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414042"/>
                </a:solidFill>
                <a:latin typeface="Trebuchet MS"/>
                <a:cs typeface="Trebuchet MS"/>
              </a:rPr>
              <a:t>your </a:t>
            </a:r>
            <a:r>
              <a:rPr dirty="0" sz="1800">
                <a:solidFill>
                  <a:srgbClr val="414042"/>
                </a:solidFill>
                <a:latin typeface="Trebuchet MS"/>
                <a:cs typeface="Trebuchet MS"/>
              </a:rPr>
              <a:t>consulting</a:t>
            </a:r>
            <a:r>
              <a:rPr dirty="0" sz="1800" spc="6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414042"/>
                </a:solidFill>
                <a:latin typeface="Trebuchet MS"/>
                <a:cs typeface="Trebuchet MS"/>
              </a:rPr>
              <a:t>partner,</a:t>
            </a:r>
            <a:r>
              <a:rPr dirty="0" sz="1800" spc="6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414042"/>
                </a:solidFill>
                <a:latin typeface="Trebuchet MS"/>
                <a:cs typeface="Trebuchet MS"/>
              </a:rPr>
              <a:t>account </a:t>
            </a:r>
            <a:r>
              <a:rPr dirty="0" sz="1800" spc="-35">
                <a:solidFill>
                  <a:srgbClr val="414042"/>
                </a:solidFill>
                <a:latin typeface="Trebuchet MS"/>
                <a:cs typeface="Trebuchet MS"/>
              </a:rPr>
              <a:t>team,</a:t>
            </a:r>
            <a:r>
              <a:rPr dirty="0" sz="1800" spc="-5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14042"/>
                </a:solidFill>
                <a:latin typeface="Trebuchet MS"/>
                <a:cs typeface="Trebuchet MS"/>
              </a:rPr>
              <a:t>or</a:t>
            </a:r>
            <a:r>
              <a:rPr dirty="0" sz="1800" spc="-55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800" spc="114">
                <a:solidFill>
                  <a:srgbClr val="414042"/>
                </a:solidFill>
                <a:latin typeface="Trebuchet MS"/>
                <a:cs typeface="Trebuchet MS"/>
              </a:rPr>
              <a:t>AWS</a:t>
            </a:r>
            <a:r>
              <a:rPr dirty="0" sz="1800" spc="-60">
                <a:solidFill>
                  <a:srgbClr val="414042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414042"/>
                </a:solidFill>
                <a:latin typeface="Trebuchet MS"/>
                <a:cs typeface="Trebuchet MS"/>
              </a:rPr>
              <a:t>Professional Services</a:t>
            </a:r>
            <a:endParaRPr sz="1800">
              <a:latin typeface="Trebuchet MS"/>
              <a:cs typeface="Trebuchet MS"/>
            </a:endParaRPr>
          </a:p>
          <a:p>
            <a:pPr marL="355600" marR="5080" indent="-342900">
              <a:lnSpc>
                <a:spcPct val="99400"/>
              </a:lnSpc>
              <a:spcBef>
                <a:spcPts val="1045"/>
              </a:spcBef>
              <a:buClr>
                <a:srgbClr val="FF9900"/>
              </a:buClr>
              <a:buFont typeface="Arial"/>
              <a:buChar char="•"/>
              <a:tabLst>
                <a:tab pos="355600" algn="l"/>
              </a:tabLst>
            </a:pPr>
            <a:r>
              <a:rPr dirty="0" sz="1800">
                <a:solidFill>
                  <a:srgbClr val="4D4D4C"/>
                </a:solidFill>
                <a:latin typeface="Trebuchet MS"/>
                <a:cs typeface="Trebuchet MS"/>
              </a:rPr>
              <a:t>Additional</a:t>
            </a:r>
            <a:r>
              <a:rPr dirty="0" sz="1800" spc="165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D4D4C"/>
                </a:solidFill>
                <a:latin typeface="Trebuchet MS"/>
                <a:cs typeface="Trebuchet MS"/>
              </a:rPr>
              <a:t>program</a:t>
            </a:r>
            <a:r>
              <a:rPr dirty="0" sz="1800" spc="175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4D4D4C"/>
                </a:solidFill>
                <a:latin typeface="Trebuchet MS"/>
                <a:cs typeface="Trebuchet MS"/>
              </a:rPr>
              <a:t>benefits available</a:t>
            </a:r>
            <a:r>
              <a:rPr dirty="0" sz="1800" spc="-6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D4D4C"/>
                </a:solidFill>
                <a:latin typeface="Trebuchet MS"/>
                <a:cs typeface="Trebuchet MS"/>
              </a:rPr>
              <a:t>to</a:t>
            </a:r>
            <a:r>
              <a:rPr dirty="0" sz="1800" spc="-5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D4D4C"/>
                </a:solidFill>
                <a:latin typeface="Trebuchet MS"/>
                <a:cs typeface="Trebuchet MS"/>
              </a:rPr>
              <a:t>qualified</a:t>
            </a:r>
            <a:r>
              <a:rPr dirty="0" sz="1800" spc="-55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4D4D4C"/>
                </a:solidFill>
                <a:latin typeface="Trebuchet MS"/>
                <a:cs typeface="Trebuchet MS"/>
              </a:rPr>
              <a:t>customers </a:t>
            </a:r>
            <a:r>
              <a:rPr dirty="0" sz="1800">
                <a:solidFill>
                  <a:srgbClr val="4D4D4C"/>
                </a:solidFill>
                <a:latin typeface="Trebuchet MS"/>
                <a:cs typeface="Trebuchet MS"/>
              </a:rPr>
              <a:t>and</a:t>
            </a:r>
            <a:r>
              <a:rPr dirty="0" sz="1800" spc="45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4D4D4C"/>
                </a:solidFill>
                <a:latin typeface="Trebuchet MS"/>
                <a:cs typeface="Trebuchet MS"/>
              </a:rPr>
              <a:t>partners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2531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3429794" y="4681220"/>
            <a:ext cx="228663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©</a:t>
            </a:r>
            <a:r>
              <a:rPr dirty="0" sz="600" spc="-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2019,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Amazon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Web</a:t>
            </a:r>
            <a:r>
              <a:rPr dirty="0" sz="600" spc="-1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Services,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40">
                <a:solidFill>
                  <a:srgbClr val="F2F4F4"/>
                </a:solidFill>
                <a:latin typeface="Trebuchet MS"/>
                <a:cs typeface="Trebuchet MS"/>
              </a:rPr>
              <a:t>Inc.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or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2F4F4"/>
                </a:solidFill>
                <a:latin typeface="Trebuchet MS"/>
                <a:cs typeface="Trebuchet MS"/>
              </a:rPr>
              <a:t>its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35">
                <a:solidFill>
                  <a:srgbClr val="F2F4F4"/>
                </a:solidFill>
                <a:latin typeface="Trebuchet MS"/>
                <a:cs typeface="Trebuchet MS"/>
              </a:rPr>
              <a:t>affiliates.</a:t>
            </a:r>
            <a:r>
              <a:rPr dirty="0" sz="600" spc="-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All</a:t>
            </a:r>
            <a:r>
              <a:rPr dirty="0" sz="60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2F4F4"/>
                </a:solidFill>
                <a:latin typeface="Trebuchet MS"/>
                <a:cs typeface="Trebuchet MS"/>
              </a:rPr>
              <a:t>rights </a:t>
            </a:r>
            <a:r>
              <a:rPr dirty="0" sz="600" spc="-10">
                <a:solidFill>
                  <a:srgbClr val="F2F4F4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8559" y="4702358"/>
            <a:ext cx="390523" cy="234314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416249" y="221820"/>
            <a:ext cx="4283075" cy="4281805"/>
            <a:chOff x="416249" y="221820"/>
            <a:chExt cx="4283075" cy="4281805"/>
          </a:xfrm>
        </p:grpSpPr>
        <p:sp>
          <p:nvSpPr>
            <p:cNvPr id="6" name="object 6" descr=""/>
            <p:cNvSpPr/>
            <p:nvPr/>
          </p:nvSpPr>
          <p:spPr>
            <a:xfrm>
              <a:off x="3371053" y="615462"/>
              <a:ext cx="1328420" cy="3618229"/>
            </a:xfrm>
            <a:custGeom>
              <a:avLst/>
              <a:gdLst/>
              <a:ahLst/>
              <a:cxnLst/>
              <a:rect l="l" t="t" r="r" b="b"/>
              <a:pathLst>
                <a:path w="1328420" h="3618229">
                  <a:moveTo>
                    <a:pt x="1106540" y="0"/>
                  </a:moveTo>
                  <a:lnTo>
                    <a:pt x="221315" y="0"/>
                  </a:lnTo>
                  <a:lnTo>
                    <a:pt x="176712" y="4496"/>
                  </a:lnTo>
                  <a:lnTo>
                    <a:pt x="135169" y="17391"/>
                  </a:lnTo>
                  <a:lnTo>
                    <a:pt x="97575" y="37796"/>
                  </a:lnTo>
                  <a:lnTo>
                    <a:pt x="64821" y="64821"/>
                  </a:lnTo>
                  <a:lnTo>
                    <a:pt x="37797" y="97575"/>
                  </a:lnTo>
                  <a:lnTo>
                    <a:pt x="17392" y="135168"/>
                  </a:lnTo>
                  <a:lnTo>
                    <a:pt x="4496" y="176711"/>
                  </a:lnTo>
                  <a:lnTo>
                    <a:pt x="0" y="221314"/>
                  </a:lnTo>
                  <a:lnTo>
                    <a:pt x="0" y="3396638"/>
                  </a:lnTo>
                  <a:lnTo>
                    <a:pt x="4496" y="3441241"/>
                  </a:lnTo>
                  <a:lnTo>
                    <a:pt x="17392" y="3482784"/>
                  </a:lnTo>
                  <a:lnTo>
                    <a:pt x="37797" y="3520378"/>
                  </a:lnTo>
                  <a:lnTo>
                    <a:pt x="64821" y="3553132"/>
                  </a:lnTo>
                  <a:lnTo>
                    <a:pt x="97575" y="3580156"/>
                  </a:lnTo>
                  <a:lnTo>
                    <a:pt x="135169" y="3600561"/>
                  </a:lnTo>
                  <a:lnTo>
                    <a:pt x="176712" y="3613457"/>
                  </a:lnTo>
                  <a:lnTo>
                    <a:pt x="221315" y="3617953"/>
                  </a:lnTo>
                  <a:lnTo>
                    <a:pt x="1106540" y="3617953"/>
                  </a:lnTo>
                  <a:lnTo>
                    <a:pt x="1151143" y="3613457"/>
                  </a:lnTo>
                  <a:lnTo>
                    <a:pt x="1192687" y="3600561"/>
                  </a:lnTo>
                  <a:lnTo>
                    <a:pt x="1230280" y="3580156"/>
                  </a:lnTo>
                  <a:lnTo>
                    <a:pt x="1263034" y="3553132"/>
                  </a:lnTo>
                  <a:lnTo>
                    <a:pt x="1290059" y="3520378"/>
                  </a:lnTo>
                  <a:lnTo>
                    <a:pt x="1310464" y="3482784"/>
                  </a:lnTo>
                  <a:lnTo>
                    <a:pt x="1323359" y="3441241"/>
                  </a:lnTo>
                  <a:lnTo>
                    <a:pt x="1327856" y="3396638"/>
                  </a:lnTo>
                  <a:lnTo>
                    <a:pt x="1327856" y="221314"/>
                  </a:lnTo>
                  <a:lnTo>
                    <a:pt x="1323359" y="176711"/>
                  </a:lnTo>
                  <a:lnTo>
                    <a:pt x="1310464" y="135168"/>
                  </a:lnTo>
                  <a:lnTo>
                    <a:pt x="1290059" y="97575"/>
                  </a:lnTo>
                  <a:lnTo>
                    <a:pt x="1263034" y="64821"/>
                  </a:lnTo>
                  <a:lnTo>
                    <a:pt x="1230280" y="37796"/>
                  </a:lnTo>
                  <a:lnTo>
                    <a:pt x="1192687" y="17391"/>
                  </a:lnTo>
                  <a:lnTo>
                    <a:pt x="1151143" y="4496"/>
                  </a:lnTo>
                  <a:lnTo>
                    <a:pt x="11065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22599" y="228170"/>
              <a:ext cx="2443480" cy="4269105"/>
            </a:xfrm>
            <a:custGeom>
              <a:avLst/>
              <a:gdLst/>
              <a:ahLst/>
              <a:cxnLst/>
              <a:rect l="l" t="t" r="r" b="b"/>
              <a:pathLst>
                <a:path w="2443480" h="4269105">
                  <a:moveTo>
                    <a:pt x="0" y="0"/>
                  </a:moveTo>
                  <a:lnTo>
                    <a:pt x="2443183" y="0"/>
                  </a:lnTo>
                  <a:lnTo>
                    <a:pt x="2443183" y="4268989"/>
                  </a:lnTo>
                  <a:lnTo>
                    <a:pt x="0" y="426898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695649" y="260095"/>
            <a:ext cx="1271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On-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premise </a:t>
            </a:r>
            <a:r>
              <a:rPr dirty="0" sz="900" spc="-6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 Colocation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67759" y="2073655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80460" y="2738120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09035" y="3460496"/>
            <a:ext cx="1695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944880" y="1758695"/>
            <a:ext cx="299085" cy="1713230"/>
            <a:chOff x="944880" y="1758695"/>
            <a:chExt cx="299085" cy="1713230"/>
          </a:xfrm>
        </p:grpSpPr>
        <p:sp>
          <p:nvSpPr>
            <p:cNvPr id="13" name="object 13" descr=""/>
            <p:cNvSpPr/>
            <p:nvPr/>
          </p:nvSpPr>
          <p:spPr>
            <a:xfrm>
              <a:off x="1093965" y="2944430"/>
              <a:ext cx="0" cy="238760"/>
            </a:xfrm>
            <a:custGeom>
              <a:avLst/>
              <a:gdLst/>
              <a:ahLst/>
              <a:cxnLst/>
              <a:rect l="l" t="t" r="r" b="b"/>
              <a:pathLst>
                <a:path w="0" h="238760">
                  <a:moveTo>
                    <a:pt x="1" y="0"/>
                  </a:moveTo>
                  <a:lnTo>
                    <a:pt x="0" y="238252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880" y="1758695"/>
              <a:ext cx="298703" cy="29870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880" y="2447543"/>
              <a:ext cx="298703" cy="29565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880" y="3176015"/>
              <a:ext cx="298703" cy="29565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368" y="3331463"/>
              <a:ext cx="109728" cy="109728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1607720" y="3460496"/>
            <a:ext cx="1695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1084440" y="1758695"/>
            <a:ext cx="756920" cy="1713230"/>
            <a:chOff x="1084440" y="1758695"/>
            <a:chExt cx="756920" cy="1713230"/>
          </a:xfrm>
        </p:grpSpPr>
        <p:sp>
          <p:nvSpPr>
            <p:cNvPr id="20" name="object 20" descr=""/>
            <p:cNvSpPr/>
            <p:nvPr/>
          </p:nvSpPr>
          <p:spPr>
            <a:xfrm>
              <a:off x="1093965" y="2909806"/>
              <a:ext cx="598805" cy="268605"/>
            </a:xfrm>
            <a:custGeom>
              <a:avLst/>
              <a:gdLst/>
              <a:ahLst/>
              <a:cxnLst/>
              <a:rect l="l" t="t" r="r" b="b"/>
              <a:pathLst>
                <a:path w="598805" h="268605">
                  <a:moveTo>
                    <a:pt x="598688" y="0"/>
                  </a:moveTo>
                  <a:lnTo>
                    <a:pt x="0" y="268041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5336" y="1758695"/>
              <a:ext cx="295656" cy="29870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5336" y="2447543"/>
              <a:ext cx="295656" cy="29565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5336" y="3176015"/>
              <a:ext cx="295656" cy="29565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776" y="3331463"/>
              <a:ext cx="109727" cy="109728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1573711" y="2073655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586411" y="2738120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944880" y="1109472"/>
            <a:ext cx="896619" cy="295910"/>
            <a:chOff x="944880" y="1109472"/>
            <a:chExt cx="896619" cy="295910"/>
          </a:xfrm>
        </p:grpSpPr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4880" y="1109472"/>
              <a:ext cx="298703" cy="295655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5336" y="1109472"/>
              <a:ext cx="295656" cy="295655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/>
          <p:nvPr/>
        </p:nvSpPr>
        <p:spPr>
          <a:xfrm>
            <a:off x="1017766" y="1421384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LB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623717" y="1421384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LB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1084441" y="1619204"/>
            <a:ext cx="625475" cy="151765"/>
            <a:chOff x="1084441" y="1619204"/>
            <a:chExt cx="625475" cy="151765"/>
          </a:xfrm>
        </p:grpSpPr>
        <p:sp>
          <p:nvSpPr>
            <p:cNvPr id="33" name="object 33" descr=""/>
            <p:cNvSpPr/>
            <p:nvPr/>
          </p:nvSpPr>
          <p:spPr>
            <a:xfrm>
              <a:off x="1093966" y="1628729"/>
              <a:ext cx="606425" cy="132715"/>
            </a:xfrm>
            <a:custGeom>
              <a:avLst/>
              <a:gdLst/>
              <a:ahLst/>
              <a:cxnLst/>
              <a:rect l="l" t="t" r="r" b="b"/>
              <a:pathLst>
                <a:path w="606425" h="132714">
                  <a:moveTo>
                    <a:pt x="605953" y="0"/>
                  </a:moveTo>
                  <a:lnTo>
                    <a:pt x="0" y="13209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093966" y="1628729"/>
              <a:ext cx="598805" cy="132715"/>
            </a:xfrm>
            <a:custGeom>
              <a:avLst/>
              <a:gdLst/>
              <a:ahLst/>
              <a:cxnLst/>
              <a:rect l="l" t="t" r="r" b="b"/>
              <a:pathLst>
                <a:path w="598805" h="132714">
                  <a:moveTo>
                    <a:pt x="0" y="0"/>
                  </a:moveTo>
                  <a:lnTo>
                    <a:pt x="598685" y="13209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848818" y="4060952"/>
            <a:ext cx="5067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NFS/SMB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36" name="object 3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54024" y="3776471"/>
            <a:ext cx="295656" cy="295656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1447505" y="4060952"/>
            <a:ext cx="5067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NFS/SMB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696688" y="528344"/>
            <a:ext cx="1322705" cy="3847465"/>
            <a:chOff x="696688" y="528344"/>
            <a:chExt cx="1322705" cy="3847465"/>
          </a:xfrm>
        </p:grpSpPr>
        <p:pic>
          <p:nvPicPr>
            <p:cNvPr id="39" name="object 3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1431" y="3776471"/>
              <a:ext cx="295656" cy="295656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703038" y="534694"/>
              <a:ext cx="1310005" cy="3834765"/>
            </a:xfrm>
            <a:custGeom>
              <a:avLst/>
              <a:gdLst/>
              <a:ahLst/>
              <a:cxnLst/>
              <a:rect l="l" t="t" r="r" b="b"/>
              <a:pathLst>
                <a:path w="1310005" h="3834765">
                  <a:moveTo>
                    <a:pt x="0" y="0"/>
                  </a:moveTo>
                  <a:lnTo>
                    <a:pt x="1309385" y="0"/>
                  </a:lnTo>
                  <a:lnTo>
                    <a:pt x="1309385" y="3834534"/>
                  </a:lnTo>
                  <a:lnTo>
                    <a:pt x="0" y="38345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A1C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1241049" y="567944"/>
            <a:ext cx="2330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0A1C9"/>
                </a:solidFill>
                <a:latin typeface="Trebuchet MS"/>
                <a:cs typeface="Trebuchet MS"/>
              </a:rPr>
              <a:t>DC1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5398405" y="767920"/>
            <a:ext cx="2113280" cy="3608070"/>
            <a:chOff x="5398405" y="767920"/>
            <a:chExt cx="2113280" cy="3608070"/>
          </a:xfrm>
        </p:grpSpPr>
        <p:pic>
          <p:nvPicPr>
            <p:cNvPr id="43" name="object 4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82639" y="3182111"/>
              <a:ext cx="295656" cy="295656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80047" y="3176016"/>
              <a:ext cx="298703" cy="295656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5404755" y="774270"/>
              <a:ext cx="2100580" cy="3595370"/>
            </a:xfrm>
            <a:custGeom>
              <a:avLst/>
              <a:gdLst/>
              <a:ahLst/>
              <a:cxnLst/>
              <a:rect l="l" t="t" r="r" b="b"/>
              <a:pathLst>
                <a:path w="2100579" h="3595370">
                  <a:moveTo>
                    <a:pt x="0" y="0"/>
                  </a:moveTo>
                  <a:lnTo>
                    <a:pt x="2100384" y="0"/>
                  </a:lnTo>
                  <a:lnTo>
                    <a:pt x="2100384" y="3594958"/>
                  </a:lnTo>
                  <a:lnTo>
                    <a:pt x="0" y="359495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7D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5690505" y="805688"/>
            <a:ext cx="2203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07DBC"/>
                </a:solidFill>
                <a:latin typeface="Trebuchet MS"/>
                <a:cs typeface="Trebuchet MS"/>
              </a:rPr>
              <a:t>VPC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5359035" y="228170"/>
            <a:ext cx="2443480" cy="4269105"/>
          </a:xfrm>
          <a:custGeom>
            <a:avLst/>
            <a:gdLst/>
            <a:ahLst/>
            <a:cxnLst/>
            <a:rect l="l" t="t" r="r" b="b"/>
            <a:pathLst>
              <a:path w="2443479" h="4269105">
                <a:moveTo>
                  <a:pt x="0" y="0"/>
                </a:moveTo>
                <a:lnTo>
                  <a:pt x="2443183" y="0"/>
                </a:lnTo>
                <a:lnTo>
                  <a:pt x="2443183" y="4268989"/>
                </a:lnTo>
                <a:lnTo>
                  <a:pt x="0" y="426898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 txBox="1"/>
          <p:nvPr/>
        </p:nvSpPr>
        <p:spPr>
          <a:xfrm>
            <a:off x="5632085" y="260095"/>
            <a:ext cx="5867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9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5358384" y="225552"/>
            <a:ext cx="820419" cy="1838325"/>
            <a:chOff x="5358384" y="225552"/>
            <a:chExt cx="820419" cy="1838325"/>
          </a:xfrm>
        </p:grpSpPr>
        <p:pic>
          <p:nvPicPr>
            <p:cNvPr id="50" name="object 5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58384" y="225552"/>
              <a:ext cx="207263" cy="210312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04104" y="774192"/>
              <a:ext cx="207263" cy="207263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82640" y="1767840"/>
              <a:ext cx="295656" cy="295656"/>
            </a:xfrm>
            <a:prstGeom prst="rect">
              <a:avLst/>
            </a:prstGeom>
          </p:spPr>
        </p:pic>
      </p:grpSp>
      <p:sp>
        <p:nvSpPr>
          <p:cNvPr id="53" name="object 53" descr=""/>
          <p:cNvSpPr txBox="1"/>
          <p:nvPr/>
        </p:nvSpPr>
        <p:spPr>
          <a:xfrm>
            <a:off x="5916893" y="2073655"/>
            <a:ext cx="2425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5929594" y="2738120"/>
            <a:ext cx="217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5958169" y="3460496"/>
            <a:ext cx="1568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5964935" y="2934905"/>
            <a:ext cx="131445" cy="457834"/>
            <a:chOff x="5964935" y="2934905"/>
            <a:chExt cx="131445" cy="457834"/>
          </a:xfrm>
        </p:grpSpPr>
        <p:sp>
          <p:nvSpPr>
            <p:cNvPr id="57" name="object 57" descr=""/>
            <p:cNvSpPr/>
            <p:nvPr/>
          </p:nvSpPr>
          <p:spPr>
            <a:xfrm>
              <a:off x="6030400" y="2944430"/>
              <a:ext cx="0" cy="238760"/>
            </a:xfrm>
            <a:custGeom>
              <a:avLst/>
              <a:gdLst/>
              <a:ahLst/>
              <a:cxnLst/>
              <a:rect l="l" t="t" r="r" b="b"/>
              <a:pathLst>
                <a:path w="0" h="238760">
                  <a:moveTo>
                    <a:pt x="0" y="0"/>
                  </a:moveTo>
                  <a:lnTo>
                    <a:pt x="1" y="238252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64935" y="3261359"/>
              <a:ext cx="131063" cy="131063"/>
            </a:xfrm>
            <a:prstGeom prst="rect">
              <a:avLst/>
            </a:prstGeom>
          </p:spPr>
        </p:pic>
      </p:grpSp>
      <p:sp>
        <p:nvSpPr>
          <p:cNvPr id="59" name="object 59" descr=""/>
          <p:cNvSpPr txBox="1"/>
          <p:nvPr/>
        </p:nvSpPr>
        <p:spPr>
          <a:xfrm>
            <a:off x="6556854" y="3460496"/>
            <a:ext cx="1568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6020874" y="2900281"/>
            <a:ext cx="675640" cy="492759"/>
            <a:chOff x="6020874" y="2900281"/>
            <a:chExt cx="675640" cy="492759"/>
          </a:xfrm>
        </p:grpSpPr>
        <p:sp>
          <p:nvSpPr>
            <p:cNvPr id="61" name="object 61" descr=""/>
            <p:cNvSpPr/>
            <p:nvPr/>
          </p:nvSpPr>
          <p:spPr>
            <a:xfrm>
              <a:off x="6030399" y="2909806"/>
              <a:ext cx="598805" cy="268605"/>
            </a:xfrm>
            <a:custGeom>
              <a:avLst/>
              <a:gdLst/>
              <a:ahLst/>
              <a:cxnLst/>
              <a:rect l="l" t="t" r="r" b="b"/>
              <a:pathLst>
                <a:path w="598804" h="268605">
                  <a:moveTo>
                    <a:pt x="598688" y="0"/>
                  </a:moveTo>
                  <a:lnTo>
                    <a:pt x="0" y="268041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62344" y="3261360"/>
              <a:ext cx="134111" cy="131063"/>
            </a:xfrm>
            <a:prstGeom prst="rect">
              <a:avLst/>
            </a:prstGeom>
          </p:spPr>
        </p:pic>
      </p:grpSp>
      <p:sp>
        <p:nvSpPr>
          <p:cNvPr id="63" name="object 63" descr=""/>
          <p:cNvSpPr txBox="1"/>
          <p:nvPr/>
        </p:nvSpPr>
        <p:spPr>
          <a:xfrm>
            <a:off x="6522846" y="2073655"/>
            <a:ext cx="2425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6535546" y="2738120"/>
            <a:ext cx="217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5966900" y="1421384"/>
            <a:ext cx="1409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LB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6572852" y="1421384"/>
            <a:ext cx="1409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Trebuchet MS"/>
                <a:cs typeface="Trebuchet MS"/>
              </a:rPr>
              <a:t>LB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67" name="object 67" descr=""/>
          <p:cNvGrpSpPr/>
          <p:nvPr/>
        </p:nvGrpSpPr>
        <p:grpSpPr>
          <a:xfrm>
            <a:off x="5633123" y="528344"/>
            <a:ext cx="1322705" cy="3847465"/>
            <a:chOff x="5633123" y="528344"/>
            <a:chExt cx="1322705" cy="3847465"/>
          </a:xfrm>
        </p:grpSpPr>
        <p:sp>
          <p:nvSpPr>
            <p:cNvPr id="68" name="object 68" descr=""/>
            <p:cNvSpPr/>
            <p:nvPr/>
          </p:nvSpPr>
          <p:spPr>
            <a:xfrm>
              <a:off x="6030401" y="1628729"/>
              <a:ext cx="606425" cy="132715"/>
            </a:xfrm>
            <a:custGeom>
              <a:avLst/>
              <a:gdLst/>
              <a:ahLst/>
              <a:cxnLst/>
              <a:rect l="l" t="t" r="r" b="b"/>
              <a:pathLst>
                <a:path w="606425" h="132714">
                  <a:moveTo>
                    <a:pt x="605952" y="0"/>
                  </a:moveTo>
                  <a:lnTo>
                    <a:pt x="0" y="13209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6030400" y="1628729"/>
              <a:ext cx="598805" cy="132715"/>
            </a:xfrm>
            <a:custGeom>
              <a:avLst/>
              <a:gdLst/>
              <a:ahLst/>
              <a:cxnLst/>
              <a:rect l="l" t="t" r="r" b="b"/>
              <a:pathLst>
                <a:path w="598804" h="132714">
                  <a:moveTo>
                    <a:pt x="0" y="0"/>
                  </a:moveTo>
                  <a:lnTo>
                    <a:pt x="598686" y="13209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82640" y="1109471"/>
              <a:ext cx="295656" cy="295655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89192" y="1109471"/>
              <a:ext cx="295656" cy="295655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80048" y="1767839"/>
              <a:ext cx="298703" cy="295656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82640" y="2450591"/>
              <a:ext cx="295656" cy="295656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83096" y="2450591"/>
              <a:ext cx="295655" cy="295656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5639473" y="534694"/>
              <a:ext cx="1310005" cy="3834765"/>
            </a:xfrm>
            <a:custGeom>
              <a:avLst/>
              <a:gdLst/>
              <a:ahLst/>
              <a:cxnLst/>
              <a:rect l="l" t="t" r="r" b="b"/>
              <a:pathLst>
                <a:path w="1310004" h="3834765">
                  <a:moveTo>
                    <a:pt x="0" y="0"/>
                  </a:moveTo>
                  <a:lnTo>
                    <a:pt x="1309385" y="0"/>
                  </a:lnTo>
                  <a:lnTo>
                    <a:pt x="1309385" y="3834534"/>
                  </a:lnTo>
                  <a:lnTo>
                    <a:pt x="0" y="38345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A1C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 descr=""/>
          <p:cNvSpPr txBox="1"/>
          <p:nvPr/>
        </p:nvSpPr>
        <p:spPr>
          <a:xfrm>
            <a:off x="5645823" y="567944"/>
            <a:ext cx="12973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9705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0A1C9"/>
                </a:solidFill>
                <a:latin typeface="Trebuchet MS"/>
                <a:cs typeface="Trebuchet MS"/>
              </a:rPr>
              <a:t>Availability</a:t>
            </a:r>
            <a:r>
              <a:rPr dirty="0" sz="900" spc="-5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Zone</a:t>
            </a:r>
            <a:r>
              <a:rPr dirty="0" sz="900" spc="-10">
                <a:solidFill>
                  <a:srgbClr val="00A1C9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1C9"/>
                </a:solidFill>
                <a:latin typeface="Trebuchet MS"/>
                <a:cs typeface="Trebuchet MS"/>
              </a:rPr>
              <a:t>1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5797953" y="4060952"/>
            <a:ext cx="10928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NFS/SMB</a:t>
            </a:r>
            <a:r>
              <a:rPr dirty="0" sz="900" spc="30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NFS/SMB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78" name="object 78" descr=""/>
          <p:cNvGrpSpPr/>
          <p:nvPr/>
        </p:nvGrpSpPr>
        <p:grpSpPr>
          <a:xfrm>
            <a:off x="1835881" y="986913"/>
            <a:ext cx="4940300" cy="3076575"/>
            <a:chOff x="1835881" y="986913"/>
            <a:chExt cx="4940300" cy="3076575"/>
          </a:xfrm>
        </p:grpSpPr>
        <p:pic>
          <p:nvPicPr>
            <p:cNvPr id="79" name="object 7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79592" y="3764279"/>
              <a:ext cx="295656" cy="298703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80048" y="3764279"/>
              <a:ext cx="295655" cy="295656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10000" y="986913"/>
              <a:ext cx="1039812" cy="539750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1839493" y="1886915"/>
              <a:ext cx="4044315" cy="76835"/>
            </a:xfrm>
            <a:custGeom>
              <a:avLst/>
              <a:gdLst/>
              <a:ahLst/>
              <a:cxnLst/>
              <a:rect l="l" t="t" r="r" b="b"/>
              <a:pathLst>
                <a:path w="4044315" h="76835">
                  <a:moveTo>
                    <a:pt x="1531556" y="38620"/>
                  </a:moveTo>
                  <a:lnTo>
                    <a:pt x="1522031" y="33858"/>
                  </a:lnTo>
                  <a:lnTo>
                    <a:pt x="1455356" y="520"/>
                  </a:lnTo>
                  <a:lnTo>
                    <a:pt x="1455356" y="33858"/>
                  </a:lnTo>
                  <a:lnTo>
                    <a:pt x="0" y="33858"/>
                  </a:lnTo>
                  <a:lnTo>
                    <a:pt x="0" y="43383"/>
                  </a:lnTo>
                  <a:lnTo>
                    <a:pt x="1455356" y="43383"/>
                  </a:lnTo>
                  <a:lnTo>
                    <a:pt x="1455356" y="76720"/>
                  </a:lnTo>
                  <a:lnTo>
                    <a:pt x="1522031" y="43383"/>
                  </a:lnTo>
                  <a:lnTo>
                    <a:pt x="1531556" y="38620"/>
                  </a:lnTo>
                  <a:close/>
                </a:path>
                <a:path w="4044315" h="76835">
                  <a:moveTo>
                    <a:pt x="4044061" y="38100"/>
                  </a:moveTo>
                  <a:lnTo>
                    <a:pt x="4034536" y="33337"/>
                  </a:lnTo>
                  <a:lnTo>
                    <a:pt x="3967861" y="0"/>
                  </a:lnTo>
                  <a:lnTo>
                    <a:pt x="3967861" y="33337"/>
                  </a:lnTo>
                  <a:lnTo>
                    <a:pt x="2856941" y="33337"/>
                  </a:lnTo>
                  <a:lnTo>
                    <a:pt x="2856941" y="42862"/>
                  </a:lnTo>
                  <a:lnTo>
                    <a:pt x="3967861" y="42862"/>
                  </a:lnTo>
                  <a:lnTo>
                    <a:pt x="3967861" y="76200"/>
                  </a:lnTo>
                  <a:lnTo>
                    <a:pt x="4034536" y="42862"/>
                  </a:lnTo>
                  <a:lnTo>
                    <a:pt x="4044061" y="3810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1839493" y="3294011"/>
              <a:ext cx="4044315" cy="76835"/>
            </a:xfrm>
            <a:custGeom>
              <a:avLst/>
              <a:gdLst/>
              <a:ahLst/>
              <a:cxnLst/>
              <a:rect l="l" t="t" r="r" b="b"/>
              <a:pathLst>
                <a:path w="4044315" h="76835">
                  <a:moveTo>
                    <a:pt x="1531556" y="38620"/>
                  </a:moveTo>
                  <a:lnTo>
                    <a:pt x="1522031" y="33858"/>
                  </a:lnTo>
                  <a:lnTo>
                    <a:pt x="1455356" y="520"/>
                  </a:lnTo>
                  <a:lnTo>
                    <a:pt x="1455356" y="33858"/>
                  </a:lnTo>
                  <a:lnTo>
                    <a:pt x="0" y="33858"/>
                  </a:lnTo>
                  <a:lnTo>
                    <a:pt x="0" y="43383"/>
                  </a:lnTo>
                  <a:lnTo>
                    <a:pt x="1455356" y="43383"/>
                  </a:lnTo>
                  <a:lnTo>
                    <a:pt x="1455356" y="76720"/>
                  </a:lnTo>
                  <a:lnTo>
                    <a:pt x="1522031" y="43383"/>
                  </a:lnTo>
                  <a:lnTo>
                    <a:pt x="1531556" y="38620"/>
                  </a:lnTo>
                  <a:close/>
                </a:path>
                <a:path w="4044315" h="76835">
                  <a:moveTo>
                    <a:pt x="4044061" y="38100"/>
                  </a:moveTo>
                  <a:lnTo>
                    <a:pt x="4034536" y="33337"/>
                  </a:lnTo>
                  <a:lnTo>
                    <a:pt x="3967861" y="0"/>
                  </a:lnTo>
                  <a:lnTo>
                    <a:pt x="3967861" y="33337"/>
                  </a:lnTo>
                  <a:lnTo>
                    <a:pt x="2856941" y="33337"/>
                  </a:lnTo>
                  <a:lnTo>
                    <a:pt x="2856941" y="42862"/>
                  </a:lnTo>
                  <a:lnTo>
                    <a:pt x="3967861" y="42862"/>
                  </a:lnTo>
                  <a:lnTo>
                    <a:pt x="3967861" y="76200"/>
                  </a:lnTo>
                  <a:lnTo>
                    <a:pt x="4034536" y="42862"/>
                  </a:lnTo>
                  <a:lnTo>
                    <a:pt x="4044061" y="38100"/>
                  </a:lnTo>
                  <a:close/>
                </a:path>
              </a:pathLst>
            </a:custGeom>
            <a:solidFill>
              <a:srgbClr val="D23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1839493" y="3873423"/>
              <a:ext cx="4044315" cy="76835"/>
            </a:xfrm>
            <a:custGeom>
              <a:avLst/>
              <a:gdLst/>
              <a:ahLst/>
              <a:cxnLst/>
              <a:rect l="l" t="t" r="r" b="b"/>
              <a:pathLst>
                <a:path w="4044315" h="76835">
                  <a:moveTo>
                    <a:pt x="1531556" y="38620"/>
                  </a:moveTo>
                  <a:lnTo>
                    <a:pt x="1522031" y="33858"/>
                  </a:lnTo>
                  <a:lnTo>
                    <a:pt x="1455356" y="520"/>
                  </a:lnTo>
                  <a:lnTo>
                    <a:pt x="1455356" y="33858"/>
                  </a:lnTo>
                  <a:lnTo>
                    <a:pt x="0" y="33858"/>
                  </a:lnTo>
                  <a:lnTo>
                    <a:pt x="0" y="43383"/>
                  </a:lnTo>
                  <a:lnTo>
                    <a:pt x="1455356" y="43383"/>
                  </a:lnTo>
                  <a:lnTo>
                    <a:pt x="1455356" y="76720"/>
                  </a:lnTo>
                  <a:lnTo>
                    <a:pt x="1522031" y="43383"/>
                  </a:lnTo>
                  <a:lnTo>
                    <a:pt x="1531556" y="38620"/>
                  </a:lnTo>
                  <a:close/>
                </a:path>
                <a:path w="4044315" h="76835">
                  <a:moveTo>
                    <a:pt x="4044061" y="38100"/>
                  </a:moveTo>
                  <a:lnTo>
                    <a:pt x="4034523" y="33337"/>
                  </a:lnTo>
                  <a:lnTo>
                    <a:pt x="3967861" y="0"/>
                  </a:lnTo>
                  <a:lnTo>
                    <a:pt x="3967861" y="33337"/>
                  </a:lnTo>
                  <a:lnTo>
                    <a:pt x="2856941" y="33337"/>
                  </a:lnTo>
                  <a:lnTo>
                    <a:pt x="2856941" y="42862"/>
                  </a:lnTo>
                  <a:lnTo>
                    <a:pt x="3967861" y="42862"/>
                  </a:lnTo>
                  <a:lnTo>
                    <a:pt x="3967861" y="76200"/>
                  </a:lnTo>
                  <a:lnTo>
                    <a:pt x="4034536" y="42862"/>
                  </a:lnTo>
                  <a:lnTo>
                    <a:pt x="4044061" y="3810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1835874" y="2558148"/>
              <a:ext cx="4044315" cy="76835"/>
            </a:xfrm>
            <a:custGeom>
              <a:avLst/>
              <a:gdLst/>
              <a:ahLst/>
              <a:cxnLst/>
              <a:rect l="l" t="t" r="r" b="b"/>
              <a:pathLst>
                <a:path w="4044315" h="76835">
                  <a:moveTo>
                    <a:pt x="1531556" y="38633"/>
                  </a:moveTo>
                  <a:lnTo>
                    <a:pt x="1522031" y="33870"/>
                  </a:lnTo>
                  <a:lnTo>
                    <a:pt x="1455356" y="533"/>
                  </a:lnTo>
                  <a:lnTo>
                    <a:pt x="1455356" y="33870"/>
                  </a:lnTo>
                  <a:lnTo>
                    <a:pt x="0" y="33870"/>
                  </a:lnTo>
                  <a:lnTo>
                    <a:pt x="0" y="43395"/>
                  </a:lnTo>
                  <a:lnTo>
                    <a:pt x="1455356" y="43395"/>
                  </a:lnTo>
                  <a:lnTo>
                    <a:pt x="1455356" y="76733"/>
                  </a:lnTo>
                  <a:lnTo>
                    <a:pt x="1522031" y="43395"/>
                  </a:lnTo>
                  <a:lnTo>
                    <a:pt x="1531556" y="38633"/>
                  </a:lnTo>
                  <a:close/>
                </a:path>
                <a:path w="4044315" h="76835">
                  <a:moveTo>
                    <a:pt x="4044061" y="38112"/>
                  </a:moveTo>
                  <a:lnTo>
                    <a:pt x="4034536" y="33337"/>
                  </a:lnTo>
                  <a:lnTo>
                    <a:pt x="3967861" y="0"/>
                  </a:lnTo>
                  <a:lnTo>
                    <a:pt x="3967861" y="33337"/>
                  </a:lnTo>
                  <a:lnTo>
                    <a:pt x="2856954" y="33337"/>
                  </a:lnTo>
                  <a:lnTo>
                    <a:pt x="2856954" y="42862"/>
                  </a:lnTo>
                  <a:lnTo>
                    <a:pt x="3967861" y="42862"/>
                  </a:lnTo>
                  <a:lnTo>
                    <a:pt x="3967861" y="76200"/>
                  </a:lnTo>
                  <a:lnTo>
                    <a:pt x="4034536" y="42862"/>
                  </a:lnTo>
                  <a:lnTo>
                    <a:pt x="4044061" y="38112"/>
                  </a:lnTo>
                  <a:close/>
                </a:path>
              </a:pathLst>
            </a:custGeom>
            <a:solidFill>
              <a:srgbClr val="0018C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 descr=""/>
          <p:cNvSpPr txBox="1"/>
          <p:nvPr/>
        </p:nvSpPr>
        <p:spPr>
          <a:xfrm>
            <a:off x="3522353" y="2356611"/>
            <a:ext cx="101917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00330" marR="92075" indent="-127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Trebuchet MS"/>
                <a:cs typeface="Trebuchet MS"/>
              </a:rPr>
              <a:t>Continuous, real-time</a:t>
            </a:r>
            <a:r>
              <a:rPr dirty="0" sz="1000" spc="-30">
                <a:latin typeface="Trebuchet MS"/>
                <a:cs typeface="Trebuchet MS"/>
              </a:rPr>
              <a:t> </a:t>
            </a:r>
            <a:r>
              <a:rPr dirty="0" sz="1000" spc="-20">
                <a:latin typeface="Trebuchet MS"/>
                <a:cs typeface="Trebuchet MS"/>
              </a:rPr>
              <a:t>data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000" spc="-10">
                <a:latin typeface="Trebuchet MS"/>
                <a:cs typeface="Trebuchet MS"/>
              </a:rPr>
              <a:t>replication</a:t>
            </a:r>
            <a:r>
              <a:rPr dirty="0" sz="1000" spc="-45">
                <a:latin typeface="Trebuchet MS"/>
                <a:cs typeface="Trebuchet MS"/>
              </a:rPr>
              <a:t> </a:t>
            </a:r>
            <a:r>
              <a:rPr dirty="0" sz="1000" spc="-10">
                <a:latin typeface="Trebuchet MS"/>
                <a:cs typeface="Trebuchet MS"/>
              </a:rPr>
              <a:t>traffic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3596140" y="2953512"/>
            <a:ext cx="869315" cy="54991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ctr" marL="12700" marR="5080">
              <a:lnSpc>
                <a:spcPct val="102699"/>
              </a:lnSpc>
              <a:spcBef>
                <a:spcPts val="160"/>
              </a:spcBef>
            </a:pP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free</a:t>
            </a:r>
            <a:r>
              <a:rPr dirty="0" sz="1100" spc="-5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D232AA"/>
                </a:solidFill>
                <a:latin typeface="Trebuchet MS"/>
                <a:cs typeface="Trebuchet MS"/>
              </a:rPr>
              <a:t>license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allows</a:t>
            </a:r>
            <a:r>
              <a:rPr dirty="0" sz="1100" spc="65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D232AA"/>
                </a:solidFill>
                <a:latin typeface="Trebuchet MS"/>
                <a:cs typeface="Trebuchet MS"/>
              </a:rPr>
              <a:t>for</a:t>
            </a:r>
            <a:r>
              <a:rPr dirty="0" sz="1100" spc="7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100" spc="50">
                <a:solidFill>
                  <a:srgbClr val="D232AA"/>
                </a:solidFill>
                <a:latin typeface="Trebuchet MS"/>
                <a:cs typeface="Trebuchet MS"/>
              </a:rPr>
              <a:t>90 </a:t>
            </a:r>
            <a:r>
              <a:rPr dirty="0" sz="1100" spc="-20">
                <a:solidFill>
                  <a:srgbClr val="D232AA"/>
                </a:solidFill>
                <a:latin typeface="Trebuchet MS"/>
                <a:cs typeface="Trebuchet MS"/>
              </a:rPr>
              <a:t>days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8" cy="51435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5133" y="2079243"/>
            <a:ext cx="35826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0"/>
              <a:t>CloudEndure</a:t>
            </a:r>
            <a:r>
              <a:rPr dirty="0" sz="4000" spc="-185"/>
              <a:t> </a:t>
            </a:r>
            <a:r>
              <a:rPr dirty="0" sz="4000" spc="-25"/>
              <a:t>Lab</a:t>
            </a:r>
            <a:endParaRPr sz="4000"/>
          </a:p>
        </p:txBody>
      </p:sp>
      <p:sp>
        <p:nvSpPr>
          <p:cNvPr id="6" name="object 6" descr=""/>
          <p:cNvSpPr txBox="1"/>
          <p:nvPr/>
        </p:nvSpPr>
        <p:spPr>
          <a:xfrm>
            <a:off x="336789" y="4805540"/>
            <a:ext cx="4342130" cy="10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19"/>
              </a:lnSpc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2018</a:t>
            </a:r>
            <a:r>
              <a:rPr dirty="0"/>
              <a:t>,</a:t>
            </a:r>
            <a:r>
              <a:rPr dirty="0" spc="20"/>
              <a:t> </a:t>
            </a:r>
            <a:r>
              <a:rPr dirty="0"/>
              <a:t>Amazon</a:t>
            </a:r>
            <a:r>
              <a:rPr dirty="0" spc="15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5"/>
              <a:t> </a:t>
            </a:r>
            <a:r>
              <a:rPr dirty="0" spc="-25"/>
              <a:t>Inc.</a:t>
            </a:r>
            <a:r>
              <a:rPr dirty="0" spc="15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10"/>
              <a:t> </a:t>
            </a:r>
            <a:r>
              <a:rPr dirty="0" spc="-20"/>
              <a:t>Affiliates.</a:t>
            </a:r>
            <a:r>
              <a:rPr dirty="0" spc="15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10"/>
              <a:t> </a:t>
            </a:r>
            <a:r>
              <a:rPr dirty="0" spc="-20"/>
              <a:t>reserved.</a:t>
            </a:r>
            <a:r>
              <a:rPr dirty="0" spc="15"/>
              <a:t> </a:t>
            </a:r>
            <a:r>
              <a:rPr dirty="0"/>
              <a:t>Amazon</a:t>
            </a:r>
            <a:r>
              <a:rPr dirty="0" spc="15"/>
              <a:t> </a:t>
            </a:r>
            <a:r>
              <a:rPr dirty="0"/>
              <a:t>Confidential</a:t>
            </a:r>
            <a:r>
              <a:rPr dirty="0" spc="15"/>
              <a:t> </a:t>
            </a:r>
            <a:r>
              <a:rPr dirty="0"/>
              <a:t>and</a:t>
            </a:r>
            <a:r>
              <a:rPr dirty="0" spc="20"/>
              <a:t> </a:t>
            </a:r>
            <a:r>
              <a:rPr dirty="0" spc="-10"/>
              <a:t>Trademark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5787" y="15311"/>
            <a:ext cx="7512423" cy="5112877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336789" y="4805540"/>
            <a:ext cx="4342130" cy="10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19"/>
              </a:lnSpc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24089" y="4792840"/>
            <a:ext cx="436753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5133" y="2079243"/>
            <a:ext cx="75012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/>
              <a:t>https://dashboard.eventengine.run</a:t>
            </a:r>
            <a:endParaRPr sz="4000"/>
          </a:p>
        </p:txBody>
      </p:sp>
      <p:sp>
        <p:nvSpPr>
          <p:cNvPr id="6" name="object 6" descr=""/>
          <p:cNvSpPr txBox="1"/>
          <p:nvPr/>
        </p:nvSpPr>
        <p:spPr>
          <a:xfrm>
            <a:off x="336789" y="4805540"/>
            <a:ext cx="4342130" cy="10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19"/>
              </a:lnSpc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24089" y="4792840"/>
            <a:ext cx="436753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324089" y="4792840"/>
            <a:ext cx="436753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15290" y="1029715"/>
            <a:ext cx="3538854" cy="298513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7R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Modernize</a:t>
            </a:r>
            <a:r>
              <a:rPr dirty="0" sz="1800" spc="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endParaRPr sz="18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455"/>
              </a:spcBef>
              <a:buChar char="-"/>
              <a:tabLst>
                <a:tab pos="469265" algn="l"/>
              </a:tabLst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Re-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endParaRPr sz="18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430"/>
              </a:spcBef>
              <a:buChar char="-"/>
              <a:tabLst>
                <a:tab pos="469265" algn="l"/>
              </a:tabLst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Re-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endParaRPr sz="18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335"/>
              </a:spcBef>
              <a:buChar char="-"/>
              <a:tabLst>
                <a:tab pos="469265" algn="l"/>
              </a:tabLst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Re-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architect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20000"/>
              </a:lnSpc>
              <a:spcBef>
                <a:spcPts val="25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Migration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strategies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heatmap </a:t>
            </a:r>
            <a:r>
              <a:rPr dirty="0" sz="1800" spc="114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0">
                <a:solidFill>
                  <a:srgbClr val="FFFFFF"/>
                </a:solidFill>
                <a:latin typeface="Trebuchet MS"/>
                <a:cs typeface="Trebuchet MS"/>
              </a:rPr>
              <a:t>SMS</a:t>
            </a:r>
            <a:endParaRPr sz="1800">
              <a:latin typeface="Trebuchet MS"/>
              <a:cs typeface="Trebuchet MS"/>
            </a:endParaRPr>
          </a:p>
          <a:p>
            <a:pPr marL="12700" marR="2261870" indent="456565">
              <a:lnSpc>
                <a:spcPts val="2620"/>
              </a:lnSpc>
              <a:spcBef>
                <a:spcPts val="70"/>
              </a:spcBef>
              <a:buChar char="-"/>
              <a:tabLst>
                <a:tab pos="469265" algn="l"/>
              </a:tabLst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Migrate Experiment!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dirty="0" spc="-35"/>
              <a:t> </a:t>
            </a:r>
            <a:r>
              <a:rPr dirty="0" spc="-20"/>
              <a:t>Migration</a:t>
            </a:r>
            <a:r>
              <a:rPr dirty="0" spc="-40"/>
              <a:t> </a:t>
            </a:r>
            <a:r>
              <a:rPr dirty="0" spc="-10"/>
              <a:t>Process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556" y="918635"/>
            <a:ext cx="7794537" cy="336290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24089" y="4792840"/>
            <a:ext cx="436753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69441" y="1707387"/>
            <a:ext cx="23742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/>
              <a:t>Thank</a:t>
            </a:r>
            <a:r>
              <a:rPr dirty="0" sz="4000" spc="-75"/>
              <a:t> </a:t>
            </a:r>
            <a:r>
              <a:rPr dirty="0" sz="4000" spc="-20"/>
              <a:t>you!</a:t>
            </a:r>
            <a:endParaRPr sz="4000"/>
          </a:p>
        </p:txBody>
      </p:sp>
      <p:sp>
        <p:nvSpPr>
          <p:cNvPr id="8" name="object 8" descr=""/>
          <p:cNvSpPr txBox="1"/>
          <p:nvPr/>
        </p:nvSpPr>
        <p:spPr>
          <a:xfrm>
            <a:off x="566638" y="2542539"/>
            <a:ext cx="2634615" cy="61087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Fill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survey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receive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1600" spc="85">
                <a:solidFill>
                  <a:srgbClr val="FFFFFF"/>
                </a:solidFill>
                <a:latin typeface="Trebuchet MS"/>
                <a:cs typeface="Trebuchet MS"/>
              </a:rPr>
              <a:t>$25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USD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Credit!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70706" y="730250"/>
            <a:ext cx="3682998" cy="3682998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336789" y="4805540"/>
            <a:ext cx="4342130" cy="10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19"/>
              </a:lnSpc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24089" y="4792840"/>
            <a:ext cx="436753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2018,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2587" y="325627"/>
            <a:ext cx="32372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-35"/>
              <a:t> </a:t>
            </a:r>
            <a:r>
              <a:rPr dirty="0"/>
              <a:t>-</a:t>
            </a:r>
            <a:r>
              <a:rPr dirty="0" spc="-25"/>
              <a:t> </a:t>
            </a:r>
            <a:r>
              <a:rPr dirty="0" spc="-20"/>
              <a:t>Migration</a:t>
            </a:r>
            <a:r>
              <a:rPr dirty="0" spc="-30"/>
              <a:t> </a:t>
            </a:r>
            <a:r>
              <a:rPr dirty="0" spc="-10"/>
              <a:t>planning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146891" y="1422400"/>
            <a:ext cx="204787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5" b="1">
                <a:solidFill>
                  <a:srgbClr val="FFFFFF"/>
                </a:solidFill>
                <a:latin typeface="Trebuchet MS"/>
                <a:cs typeface="Trebuchet MS"/>
              </a:rPr>
              <a:t>Discover</a:t>
            </a:r>
            <a:r>
              <a:rPr dirty="0" sz="1300" spc="-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b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 b="1">
                <a:solidFill>
                  <a:srgbClr val="FFFFFF"/>
                </a:solidFill>
                <a:latin typeface="Trebuchet MS"/>
                <a:cs typeface="Trebuchet MS"/>
              </a:rPr>
              <a:t>organize</a:t>
            </a:r>
            <a:r>
              <a:rPr dirty="0" sz="1300" spc="-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 b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642020" y="1738908"/>
            <a:ext cx="2322830" cy="1666239"/>
            <a:chOff x="642020" y="1738908"/>
            <a:chExt cx="2322830" cy="1666239"/>
          </a:xfrm>
        </p:grpSpPr>
        <p:sp>
          <p:nvSpPr>
            <p:cNvPr id="8" name="object 8" descr=""/>
            <p:cNvSpPr/>
            <p:nvPr/>
          </p:nvSpPr>
          <p:spPr>
            <a:xfrm>
              <a:off x="967186" y="1748433"/>
              <a:ext cx="1988185" cy="678815"/>
            </a:xfrm>
            <a:custGeom>
              <a:avLst/>
              <a:gdLst/>
              <a:ahLst/>
              <a:cxnLst/>
              <a:rect l="l" t="t" r="r" b="b"/>
              <a:pathLst>
                <a:path w="1988185" h="678814">
                  <a:moveTo>
                    <a:pt x="0" y="0"/>
                  </a:moveTo>
                  <a:lnTo>
                    <a:pt x="265264" y="0"/>
                  </a:lnTo>
                  <a:lnTo>
                    <a:pt x="1701051" y="678656"/>
                  </a:lnTo>
                  <a:lnTo>
                    <a:pt x="1987889" y="678656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67186" y="2716410"/>
              <a:ext cx="1988185" cy="678815"/>
            </a:xfrm>
            <a:custGeom>
              <a:avLst/>
              <a:gdLst/>
              <a:ahLst/>
              <a:cxnLst/>
              <a:rect l="l" t="t" r="r" b="b"/>
              <a:pathLst>
                <a:path w="1988185" h="678814">
                  <a:moveTo>
                    <a:pt x="0" y="678656"/>
                  </a:moveTo>
                  <a:lnTo>
                    <a:pt x="265264" y="678656"/>
                  </a:lnTo>
                  <a:lnTo>
                    <a:pt x="1701051" y="0"/>
                  </a:lnTo>
                  <a:lnTo>
                    <a:pt x="1987889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51545" y="1838453"/>
              <a:ext cx="628650" cy="628650"/>
            </a:xfrm>
            <a:custGeom>
              <a:avLst/>
              <a:gdLst/>
              <a:ahLst/>
              <a:cxnLst/>
              <a:rect l="l" t="t" r="r" b="b"/>
              <a:pathLst>
                <a:path w="628650" h="628650">
                  <a:moveTo>
                    <a:pt x="0" y="314325"/>
                  </a:moveTo>
                  <a:lnTo>
                    <a:pt x="3408" y="267876"/>
                  </a:lnTo>
                  <a:lnTo>
                    <a:pt x="13308" y="223543"/>
                  </a:lnTo>
                  <a:lnTo>
                    <a:pt x="29214" y="181813"/>
                  </a:lnTo>
                  <a:lnTo>
                    <a:pt x="50639" y="143171"/>
                  </a:lnTo>
                  <a:lnTo>
                    <a:pt x="77098" y="108104"/>
                  </a:lnTo>
                  <a:lnTo>
                    <a:pt x="108104" y="77098"/>
                  </a:lnTo>
                  <a:lnTo>
                    <a:pt x="143171" y="50639"/>
                  </a:lnTo>
                  <a:lnTo>
                    <a:pt x="181813" y="29214"/>
                  </a:lnTo>
                  <a:lnTo>
                    <a:pt x="223543" y="13308"/>
                  </a:lnTo>
                  <a:lnTo>
                    <a:pt x="267876" y="3408"/>
                  </a:lnTo>
                  <a:lnTo>
                    <a:pt x="314325" y="0"/>
                  </a:lnTo>
                  <a:lnTo>
                    <a:pt x="360773" y="3408"/>
                  </a:lnTo>
                  <a:lnTo>
                    <a:pt x="405106" y="13308"/>
                  </a:lnTo>
                  <a:lnTo>
                    <a:pt x="446836" y="29214"/>
                  </a:lnTo>
                  <a:lnTo>
                    <a:pt x="485478" y="50639"/>
                  </a:lnTo>
                  <a:lnTo>
                    <a:pt x="520545" y="77098"/>
                  </a:lnTo>
                  <a:lnTo>
                    <a:pt x="551551" y="108104"/>
                  </a:lnTo>
                  <a:lnTo>
                    <a:pt x="578010" y="143171"/>
                  </a:lnTo>
                  <a:lnTo>
                    <a:pt x="599435" y="181813"/>
                  </a:lnTo>
                  <a:lnTo>
                    <a:pt x="615341" y="223543"/>
                  </a:lnTo>
                  <a:lnTo>
                    <a:pt x="625241" y="267876"/>
                  </a:lnTo>
                  <a:lnTo>
                    <a:pt x="628650" y="314325"/>
                  </a:lnTo>
                  <a:lnTo>
                    <a:pt x="625241" y="360773"/>
                  </a:lnTo>
                  <a:lnTo>
                    <a:pt x="615341" y="405106"/>
                  </a:lnTo>
                  <a:lnTo>
                    <a:pt x="599435" y="446836"/>
                  </a:lnTo>
                  <a:lnTo>
                    <a:pt x="578010" y="485478"/>
                  </a:lnTo>
                  <a:lnTo>
                    <a:pt x="551551" y="520545"/>
                  </a:lnTo>
                  <a:lnTo>
                    <a:pt x="520545" y="551551"/>
                  </a:lnTo>
                  <a:lnTo>
                    <a:pt x="485478" y="578010"/>
                  </a:lnTo>
                  <a:lnTo>
                    <a:pt x="446836" y="599435"/>
                  </a:lnTo>
                  <a:lnTo>
                    <a:pt x="405106" y="615341"/>
                  </a:lnTo>
                  <a:lnTo>
                    <a:pt x="360773" y="625241"/>
                  </a:lnTo>
                  <a:lnTo>
                    <a:pt x="314325" y="628650"/>
                  </a:lnTo>
                  <a:lnTo>
                    <a:pt x="267876" y="625241"/>
                  </a:lnTo>
                  <a:lnTo>
                    <a:pt x="223543" y="615341"/>
                  </a:lnTo>
                  <a:lnTo>
                    <a:pt x="181813" y="599435"/>
                  </a:lnTo>
                  <a:lnTo>
                    <a:pt x="143171" y="578010"/>
                  </a:lnTo>
                  <a:lnTo>
                    <a:pt x="108104" y="551551"/>
                  </a:lnTo>
                  <a:lnTo>
                    <a:pt x="77098" y="520545"/>
                  </a:lnTo>
                  <a:lnTo>
                    <a:pt x="50639" y="485478"/>
                  </a:lnTo>
                  <a:lnTo>
                    <a:pt x="29214" y="446836"/>
                  </a:lnTo>
                  <a:lnTo>
                    <a:pt x="13308" y="405106"/>
                  </a:lnTo>
                  <a:lnTo>
                    <a:pt x="3408" y="360773"/>
                  </a:lnTo>
                  <a:lnTo>
                    <a:pt x="0" y="314325"/>
                  </a:lnTo>
                  <a:close/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08695" y="2074672"/>
            <a:ext cx="51308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Applications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941777" y="2597415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314325"/>
                </a:moveTo>
                <a:lnTo>
                  <a:pt x="3408" y="267876"/>
                </a:lnTo>
                <a:lnTo>
                  <a:pt x="13308" y="223543"/>
                </a:lnTo>
                <a:lnTo>
                  <a:pt x="29214" y="181813"/>
                </a:lnTo>
                <a:lnTo>
                  <a:pt x="50639" y="143171"/>
                </a:lnTo>
                <a:lnTo>
                  <a:pt x="77098" y="108104"/>
                </a:lnTo>
                <a:lnTo>
                  <a:pt x="108104" y="77098"/>
                </a:lnTo>
                <a:lnTo>
                  <a:pt x="143171" y="50639"/>
                </a:lnTo>
                <a:lnTo>
                  <a:pt x="181813" y="29214"/>
                </a:lnTo>
                <a:lnTo>
                  <a:pt x="223543" y="13308"/>
                </a:lnTo>
                <a:lnTo>
                  <a:pt x="267876" y="3408"/>
                </a:lnTo>
                <a:lnTo>
                  <a:pt x="314325" y="0"/>
                </a:lnTo>
                <a:lnTo>
                  <a:pt x="360773" y="3408"/>
                </a:lnTo>
                <a:lnTo>
                  <a:pt x="405106" y="13308"/>
                </a:lnTo>
                <a:lnTo>
                  <a:pt x="446836" y="29214"/>
                </a:lnTo>
                <a:lnTo>
                  <a:pt x="485478" y="50639"/>
                </a:lnTo>
                <a:lnTo>
                  <a:pt x="520545" y="77098"/>
                </a:lnTo>
                <a:lnTo>
                  <a:pt x="551551" y="108104"/>
                </a:lnTo>
                <a:lnTo>
                  <a:pt x="578010" y="143171"/>
                </a:lnTo>
                <a:lnTo>
                  <a:pt x="599435" y="181813"/>
                </a:lnTo>
                <a:lnTo>
                  <a:pt x="615341" y="223543"/>
                </a:lnTo>
                <a:lnTo>
                  <a:pt x="625241" y="267876"/>
                </a:lnTo>
                <a:lnTo>
                  <a:pt x="628650" y="314325"/>
                </a:lnTo>
                <a:lnTo>
                  <a:pt x="625241" y="360773"/>
                </a:lnTo>
                <a:lnTo>
                  <a:pt x="615341" y="405106"/>
                </a:lnTo>
                <a:lnTo>
                  <a:pt x="599435" y="446836"/>
                </a:lnTo>
                <a:lnTo>
                  <a:pt x="578010" y="485478"/>
                </a:lnTo>
                <a:lnTo>
                  <a:pt x="551551" y="520545"/>
                </a:lnTo>
                <a:lnTo>
                  <a:pt x="520545" y="551551"/>
                </a:lnTo>
                <a:lnTo>
                  <a:pt x="485478" y="578010"/>
                </a:lnTo>
                <a:lnTo>
                  <a:pt x="446836" y="599435"/>
                </a:lnTo>
                <a:lnTo>
                  <a:pt x="405106" y="615341"/>
                </a:lnTo>
                <a:lnTo>
                  <a:pt x="360773" y="625241"/>
                </a:lnTo>
                <a:lnTo>
                  <a:pt x="314325" y="628650"/>
                </a:lnTo>
                <a:lnTo>
                  <a:pt x="267876" y="625241"/>
                </a:lnTo>
                <a:lnTo>
                  <a:pt x="223543" y="615341"/>
                </a:lnTo>
                <a:lnTo>
                  <a:pt x="181813" y="599435"/>
                </a:lnTo>
                <a:lnTo>
                  <a:pt x="143171" y="578010"/>
                </a:lnTo>
                <a:lnTo>
                  <a:pt x="108104" y="551551"/>
                </a:lnTo>
                <a:lnTo>
                  <a:pt x="77098" y="520545"/>
                </a:lnTo>
                <a:lnTo>
                  <a:pt x="50639" y="485478"/>
                </a:lnTo>
                <a:lnTo>
                  <a:pt x="29214" y="446836"/>
                </a:lnTo>
                <a:lnTo>
                  <a:pt x="13308" y="405106"/>
                </a:lnTo>
                <a:lnTo>
                  <a:pt x="3408" y="360773"/>
                </a:lnTo>
                <a:lnTo>
                  <a:pt x="0" y="314325"/>
                </a:lnTo>
                <a:close/>
              </a:path>
            </a:pathLst>
          </a:custGeom>
          <a:ln w="1905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988609" y="2833623"/>
            <a:ext cx="53657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618992" y="2208719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314325"/>
                </a:moveTo>
                <a:lnTo>
                  <a:pt x="3408" y="267876"/>
                </a:lnTo>
                <a:lnTo>
                  <a:pt x="13308" y="223543"/>
                </a:lnTo>
                <a:lnTo>
                  <a:pt x="29214" y="181813"/>
                </a:lnTo>
                <a:lnTo>
                  <a:pt x="50639" y="143171"/>
                </a:lnTo>
                <a:lnTo>
                  <a:pt x="77098" y="108104"/>
                </a:lnTo>
                <a:lnTo>
                  <a:pt x="108104" y="77098"/>
                </a:lnTo>
                <a:lnTo>
                  <a:pt x="143171" y="50639"/>
                </a:lnTo>
                <a:lnTo>
                  <a:pt x="181813" y="29214"/>
                </a:lnTo>
                <a:lnTo>
                  <a:pt x="223543" y="13308"/>
                </a:lnTo>
                <a:lnTo>
                  <a:pt x="267876" y="3408"/>
                </a:lnTo>
                <a:lnTo>
                  <a:pt x="314325" y="0"/>
                </a:lnTo>
                <a:lnTo>
                  <a:pt x="360773" y="3408"/>
                </a:lnTo>
                <a:lnTo>
                  <a:pt x="405106" y="13308"/>
                </a:lnTo>
                <a:lnTo>
                  <a:pt x="446836" y="29214"/>
                </a:lnTo>
                <a:lnTo>
                  <a:pt x="485478" y="50639"/>
                </a:lnTo>
                <a:lnTo>
                  <a:pt x="520545" y="77098"/>
                </a:lnTo>
                <a:lnTo>
                  <a:pt x="551551" y="108104"/>
                </a:lnTo>
                <a:lnTo>
                  <a:pt x="578010" y="143171"/>
                </a:lnTo>
                <a:lnTo>
                  <a:pt x="599435" y="181813"/>
                </a:lnTo>
                <a:lnTo>
                  <a:pt x="615341" y="223543"/>
                </a:lnTo>
                <a:lnTo>
                  <a:pt x="625241" y="267876"/>
                </a:lnTo>
                <a:lnTo>
                  <a:pt x="628650" y="314325"/>
                </a:lnTo>
                <a:lnTo>
                  <a:pt x="625241" y="360773"/>
                </a:lnTo>
                <a:lnTo>
                  <a:pt x="615341" y="405106"/>
                </a:lnTo>
                <a:lnTo>
                  <a:pt x="599435" y="446836"/>
                </a:lnTo>
                <a:lnTo>
                  <a:pt x="578010" y="485478"/>
                </a:lnTo>
                <a:lnTo>
                  <a:pt x="551551" y="520545"/>
                </a:lnTo>
                <a:lnTo>
                  <a:pt x="520545" y="551551"/>
                </a:lnTo>
                <a:lnTo>
                  <a:pt x="485478" y="578010"/>
                </a:lnTo>
                <a:lnTo>
                  <a:pt x="446836" y="599435"/>
                </a:lnTo>
                <a:lnTo>
                  <a:pt x="405106" y="615341"/>
                </a:lnTo>
                <a:lnTo>
                  <a:pt x="360773" y="625241"/>
                </a:lnTo>
                <a:lnTo>
                  <a:pt x="314325" y="628650"/>
                </a:lnTo>
                <a:lnTo>
                  <a:pt x="267876" y="625241"/>
                </a:lnTo>
                <a:lnTo>
                  <a:pt x="223543" y="615341"/>
                </a:lnTo>
                <a:lnTo>
                  <a:pt x="181813" y="599435"/>
                </a:lnTo>
                <a:lnTo>
                  <a:pt x="143171" y="578010"/>
                </a:lnTo>
                <a:lnTo>
                  <a:pt x="108104" y="551551"/>
                </a:lnTo>
                <a:lnTo>
                  <a:pt x="77098" y="520545"/>
                </a:lnTo>
                <a:lnTo>
                  <a:pt x="50639" y="485478"/>
                </a:lnTo>
                <a:lnTo>
                  <a:pt x="29214" y="446836"/>
                </a:lnTo>
                <a:lnTo>
                  <a:pt x="13308" y="405106"/>
                </a:lnTo>
                <a:lnTo>
                  <a:pt x="3408" y="360773"/>
                </a:lnTo>
                <a:lnTo>
                  <a:pt x="0" y="314325"/>
                </a:lnTo>
                <a:close/>
              </a:path>
            </a:pathLst>
          </a:custGeom>
          <a:ln w="1905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647567" y="2446527"/>
            <a:ext cx="57277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Infrastructure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2385355" y="2438453"/>
            <a:ext cx="1356995" cy="228600"/>
          </a:xfrm>
          <a:custGeom>
            <a:avLst/>
            <a:gdLst/>
            <a:ahLst/>
            <a:cxnLst/>
            <a:rect l="l" t="t" r="r" b="b"/>
            <a:pathLst>
              <a:path w="1356995" h="228600">
                <a:moveTo>
                  <a:pt x="1307878" y="114183"/>
                </a:moveTo>
                <a:lnTo>
                  <a:pt x="1241198" y="197533"/>
                </a:lnTo>
                <a:lnTo>
                  <a:pt x="1237735" y="204258"/>
                </a:lnTo>
                <a:lnTo>
                  <a:pt x="1237141" y="211537"/>
                </a:lnTo>
                <a:lnTo>
                  <a:pt x="1239319" y="218507"/>
                </a:lnTo>
                <a:lnTo>
                  <a:pt x="1244174" y="224308"/>
                </a:lnTo>
                <a:lnTo>
                  <a:pt x="1250899" y="227771"/>
                </a:lnTo>
                <a:lnTo>
                  <a:pt x="1258178" y="228366"/>
                </a:lnTo>
                <a:lnTo>
                  <a:pt x="1265148" y="226189"/>
                </a:lnTo>
                <a:lnTo>
                  <a:pt x="1270949" y="221334"/>
                </a:lnTo>
                <a:lnTo>
                  <a:pt x="1341431" y="133233"/>
                </a:lnTo>
                <a:lnTo>
                  <a:pt x="1332275" y="133233"/>
                </a:lnTo>
                <a:lnTo>
                  <a:pt x="1332275" y="126084"/>
                </a:lnTo>
                <a:lnTo>
                  <a:pt x="1317398" y="126084"/>
                </a:lnTo>
                <a:lnTo>
                  <a:pt x="1307878" y="114183"/>
                </a:lnTo>
                <a:close/>
              </a:path>
              <a:path w="1356995" h="228600">
                <a:moveTo>
                  <a:pt x="1292638" y="95133"/>
                </a:moveTo>
                <a:lnTo>
                  <a:pt x="0" y="95133"/>
                </a:lnTo>
                <a:lnTo>
                  <a:pt x="0" y="133233"/>
                </a:lnTo>
                <a:lnTo>
                  <a:pt x="1292639" y="133233"/>
                </a:lnTo>
                <a:lnTo>
                  <a:pt x="1307878" y="114183"/>
                </a:lnTo>
                <a:lnTo>
                  <a:pt x="1292638" y="95133"/>
                </a:lnTo>
                <a:close/>
              </a:path>
              <a:path w="1356995" h="228600">
                <a:moveTo>
                  <a:pt x="1341431" y="95133"/>
                </a:moveTo>
                <a:lnTo>
                  <a:pt x="1332275" y="95133"/>
                </a:lnTo>
                <a:lnTo>
                  <a:pt x="1332275" y="133233"/>
                </a:lnTo>
                <a:lnTo>
                  <a:pt x="1341431" y="133233"/>
                </a:lnTo>
                <a:lnTo>
                  <a:pt x="1356670" y="114183"/>
                </a:lnTo>
                <a:lnTo>
                  <a:pt x="1341431" y="95133"/>
                </a:lnTo>
                <a:close/>
              </a:path>
              <a:path w="1356995" h="228600">
                <a:moveTo>
                  <a:pt x="1317398" y="102283"/>
                </a:moveTo>
                <a:lnTo>
                  <a:pt x="1307878" y="114183"/>
                </a:lnTo>
                <a:lnTo>
                  <a:pt x="1317398" y="126084"/>
                </a:lnTo>
                <a:lnTo>
                  <a:pt x="1317398" y="102283"/>
                </a:lnTo>
                <a:close/>
              </a:path>
              <a:path w="1356995" h="228600">
                <a:moveTo>
                  <a:pt x="1332275" y="102283"/>
                </a:moveTo>
                <a:lnTo>
                  <a:pt x="1317398" y="102283"/>
                </a:lnTo>
                <a:lnTo>
                  <a:pt x="1317398" y="126084"/>
                </a:lnTo>
                <a:lnTo>
                  <a:pt x="1332275" y="126084"/>
                </a:lnTo>
                <a:lnTo>
                  <a:pt x="1332275" y="102283"/>
                </a:lnTo>
                <a:close/>
              </a:path>
              <a:path w="1356995" h="228600">
                <a:moveTo>
                  <a:pt x="1258178" y="0"/>
                </a:moveTo>
                <a:lnTo>
                  <a:pt x="1250899" y="594"/>
                </a:lnTo>
                <a:lnTo>
                  <a:pt x="1244174" y="4057"/>
                </a:lnTo>
                <a:lnTo>
                  <a:pt x="1239319" y="9858"/>
                </a:lnTo>
                <a:lnTo>
                  <a:pt x="1237141" y="16829"/>
                </a:lnTo>
                <a:lnTo>
                  <a:pt x="1237735" y="24108"/>
                </a:lnTo>
                <a:lnTo>
                  <a:pt x="1241198" y="30834"/>
                </a:lnTo>
                <a:lnTo>
                  <a:pt x="1307878" y="114183"/>
                </a:lnTo>
                <a:lnTo>
                  <a:pt x="1317398" y="102283"/>
                </a:lnTo>
                <a:lnTo>
                  <a:pt x="1332275" y="102283"/>
                </a:lnTo>
                <a:lnTo>
                  <a:pt x="1332275" y="95133"/>
                </a:lnTo>
                <a:lnTo>
                  <a:pt x="1341431" y="95133"/>
                </a:lnTo>
                <a:lnTo>
                  <a:pt x="1270951" y="7033"/>
                </a:lnTo>
                <a:lnTo>
                  <a:pt x="1265149" y="2178"/>
                </a:lnTo>
                <a:lnTo>
                  <a:pt x="1258178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5235698" y="2266695"/>
            <a:ext cx="430530" cy="56832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algn="ctr" marL="12700" marR="5080">
              <a:lnSpc>
                <a:spcPct val="86900"/>
              </a:lnSpc>
              <a:spcBef>
                <a:spcPts val="305"/>
              </a:spcBef>
            </a:pPr>
            <a:r>
              <a:rPr dirty="0" sz="1300" spc="-10" i="1">
                <a:solidFill>
                  <a:srgbClr val="FFFFFF"/>
                </a:solidFill>
                <a:latin typeface="Trebuchet MS"/>
                <a:cs typeface="Trebuchet MS"/>
              </a:rPr>
              <a:t>Level </a:t>
            </a:r>
            <a:r>
              <a:rPr dirty="0" sz="1300" spc="-25" i="1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 spc="-70" i="1">
                <a:solidFill>
                  <a:srgbClr val="FFFFFF"/>
                </a:solidFill>
                <a:latin typeface="Trebuchet MS"/>
                <a:cs typeface="Trebuchet MS"/>
              </a:rPr>
              <a:t>effort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3945290" y="1718396"/>
            <a:ext cx="1579245" cy="1653539"/>
            <a:chOff x="3945290" y="1718396"/>
            <a:chExt cx="1579245" cy="1653539"/>
          </a:xfrm>
        </p:grpSpPr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5290" y="3257120"/>
              <a:ext cx="114300" cy="1143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5290" y="3000668"/>
              <a:ext cx="114300" cy="1143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5290" y="2744213"/>
              <a:ext cx="114300" cy="11430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5290" y="2487758"/>
              <a:ext cx="114300" cy="11430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5290" y="2231303"/>
              <a:ext cx="114300" cy="11430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5290" y="1974849"/>
              <a:ext cx="114300" cy="11430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5290" y="1718396"/>
              <a:ext cx="114300" cy="114300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5375785" y="1762400"/>
              <a:ext cx="148590" cy="527050"/>
            </a:xfrm>
            <a:custGeom>
              <a:avLst/>
              <a:gdLst/>
              <a:ahLst/>
              <a:cxnLst/>
              <a:rect l="l" t="t" r="r" b="b"/>
              <a:pathLst>
                <a:path w="148589" h="527050">
                  <a:moveTo>
                    <a:pt x="74223" y="24396"/>
                  </a:moveTo>
                  <a:lnTo>
                    <a:pt x="64698" y="32016"/>
                  </a:lnTo>
                  <a:lnTo>
                    <a:pt x="64700" y="526834"/>
                  </a:lnTo>
                  <a:lnTo>
                    <a:pt x="83750" y="526834"/>
                  </a:lnTo>
                  <a:lnTo>
                    <a:pt x="83748" y="32016"/>
                  </a:lnTo>
                  <a:lnTo>
                    <a:pt x="74223" y="24396"/>
                  </a:lnTo>
                  <a:close/>
                </a:path>
                <a:path w="148589" h="527050">
                  <a:moveTo>
                    <a:pt x="74223" y="0"/>
                  </a:moveTo>
                  <a:lnTo>
                    <a:pt x="666" y="58846"/>
                  </a:lnTo>
                  <a:lnTo>
                    <a:pt x="0" y="64841"/>
                  </a:lnTo>
                  <a:lnTo>
                    <a:pt x="6573" y="73056"/>
                  </a:lnTo>
                  <a:lnTo>
                    <a:pt x="12566" y="73722"/>
                  </a:lnTo>
                  <a:lnTo>
                    <a:pt x="64698" y="32016"/>
                  </a:lnTo>
                  <a:lnTo>
                    <a:pt x="64698" y="12198"/>
                  </a:lnTo>
                  <a:lnTo>
                    <a:pt x="89471" y="12198"/>
                  </a:lnTo>
                  <a:lnTo>
                    <a:pt x="74223" y="0"/>
                  </a:lnTo>
                  <a:close/>
                </a:path>
                <a:path w="148589" h="527050">
                  <a:moveTo>
                    <a:pt x="89471" y="12198"/>
                  </a:moveTo>
                  <a:lnTo>
                    <a:pt x="83748" y="12198"/>
                  </a:lnTo>
                  <a:lnTo>
                    <a:pt x="83748" y="32016"/>
                  </a:lnTo>
                  <a:lnTo>
                    <a:pt x="135882" y="73722"/>
                  </a:lnTo>
                  <a:lnTo>
                    <a:pt x="141876" y="73056"/>
                  </a:lnTo>
                  <a:lnTo>
                    <a:pt x="148449" y="64841"/>
                  </a:lnTo>
                  <a:lnTo>
                    <a:pt x="147782" y="58846"/>
                  </a:lnTo>
                  <a:lnTo>
                    <a:pt x="89471" y="12198"/>
                  </a:lnTo>
                  <a:close/>
                </a:path>
                <a:path w="148589" h="527050">
                  <a:moveTo>
                    <a:pt x="83748" y="12198"/>
                  </a:moveTo>
                  <a:lnTo>
                    <a:pt x="64698" y="12198"/>
                  </a:lnTo>
                  <a:lnTo>
                    <a:pt x="64698" y="32016"/>
                  </a:lnTo>
                  <a:lnTo>
                    <a:pt x="74223" y="24396"/>
                  </a:lnTo>
                  <a:lnTo>
                    <a:pt x="68273" y="19636"/>
                  </a:lnTo>
                  <a:lnTo>
                    <a:pt x="83748" y="19636"/>
                  </a:lnTo>
                  <a:lnTo>
                    <a:pt x="83748" y="12198"/>
                  </a:lnTo>
                  <a:close/>
                </a:path>
                <a:path w="148589" h="527050">
                  <a:moveTo>
                    <a:pt x="83748" y="19636"/>
                  </a:moveTo>
                  <a:lnTo>
                    <a:pt x="80173" y="19636"/>
                  </a:lnTo>
                  <a:lnTo>
                    <a:pt x="74223" y="24396"/>
                  </a:lnTo>
                  <a:lnTo>
                    <a:pt x="83748" y="32016"/>
                  </a:lnTo>
                  <a:lnTo>
                    <a:pt x="83748" y="19636"/>
                  </a:lnTo>
                  <a:close/>
                </a:path>
                <a:path w="148589" h="527050">
                  <a:moveTo>
                    <a:pt x="80173" y="19636"/>
                  </a:moveTo>
                  <a:lnTo>
                    <a:pt x="68273" y="19636"/>
                  </a:lnTo>
                  <a:lnTo>
                    <a:pt x="74223" y="24396"/>
                  </a:lnTo>
                  <a:lnTo>
                    <a:pt x="80173" y="1963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450009" y="2866316"/>
              <a:ext cx="0" cy="499109"/>
            </a:xfrm>
            <a:custGeom>
              <a:avLst/>
              <a:gdLst/>
              <a:ahLst/>
              <a:cxnLst/>
              <a:rect l="l" t="t" r="r" b="b"/>
              <a:pathLst>
                <a:path w="0" h="499110">
                  <a:moveTo>
                    <a:pt x="0" y="498692"/>
                  </a:moveTo>
                  <a:lnTo>
                    <a:pt x="1" y="0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4132615" y="1370584"/>
            <a:ext cx="919480" cy="204660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36220">
              <a:lnSpc>
                <a:spcPct val="100000"/>
              </a:lnSpc>
              <a:spcBef>
                <a:spcPts val="434"/>
              </a:spcBef>
            </a:pPr>
            <a:r>
              <a:rPr dirty="0" sz="1300" spc="-10" b="1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r>
              <a:rPr dirty="0" sz="130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 b="1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endParaRPr sz="1300">
              <a:latin typeface="Trebuchet MS"/>
              <a:cs typeface="Trebuchet MS"/>
            </a:endParaRPr>
          </a:p>
          <a:p>
            <a:pPr marL="12700" marR="14604">
              <a:lnSpc>
                <a:spcPts val="2020"/>
              </a:lnSpc>
              <a:spcBef>
                <a:spcPts val="20"/>
              </a:spcBef>
            </a:pP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Re-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architect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Re-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endParaRPr sz="1300">
              <a:latin typeface="Trebuchet MS"/>
              <a:cs typeface="Trebuchet MS"/>
            </a:endParaRPr>
          </a:p>
          <a:p>
            <a:pPr marL="12700" marR="5080">
              <a:lnSpc>
                <a:spcPts val="2020"/>
              </a:lnSpc>
            </a:pP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Re-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purchase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Re-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host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Relocate Retain Retire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24089" y="4792840"/>
            <a:ext cx="436753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650759" y="1358391"/>
            <a:ext cx="1467485" cy="156464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29209">
              <a:lnSpc>
                <a:spcPct val="100000"/>
              </a:lnSpc>
              <a:spcBef>
                <a:spcPts val="530"/>
              </a:spcBef>
            </a:pPr>
            <a:r>
              <a:rPr dirty="0" sz="1300" spc="-10" b="1">
                <a:solidFill>
                  <a:srgbClr val="FFFFFF"/>
                </a:solidFill>
                <a:latin typeface="Trebuchet MS"/>
                <a:cs typeface="Trebuchet MS"/>
              </a:rPr>
              <a:t>Example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Serverless</a:t>
            </a:r>
            <a:endParaRPr sz="1300">
              <a:latin typeface="Trebuchet MS"/>
              <a:cs typeface="Trebuchet MS"/>
            </a:endParaRPr>
          </a:p>
          <a:p>
            <a:pPr marL="29209" marR="5080">
              <a:lnSpc>
                <a:spcPct val="130800"/>
              </a:lnSpc>
            </a:pP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Managed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service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SaaS</a:t>
            </a:r>
            <a:endParaRPr sz="1300">
              <a:latin typeface="Trebuchet MS"/>
              <a:cs typeface="Trebuchet MS"/>
            </a:endParaRPr>
          </a:p>
          <a:p>
            <a:pPr marL="12700" marR="887094" indent="16510">
              <a:lnSpc>
                <a:spcPts val="2039"/>
              </a:lnSpc>
              <a:spcBef>
                <a:spcPts val="75"/>
              </a:spcBef>
            </a:pP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EC2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VMC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885509" y="3880611"/>
            <a:ext cx="20815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Monolithic</a:t>
            </a:r>
            <a:r>
              <a:rPr dirty="0" sz="16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33965" y="1105915"/>
            <a:ext cx="1385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D232AA"/>
                </a:solidFill>
                <a:latin typeface="Trebuchet MS"/>
                <a:cs typeface="Trebuchet MS"/>
              </a:rPr>
              <a:t>Current</a:t>
            </a:r>
            <a:r>
              <a:rPr dirty="0" sz="1800" spc="-9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D232AA"/>
                </a:solidFill>
                <a:latin typeface="Trebuchet MS"/>
                <a:cs typeface="Trebuchet MS"/>
              </a:rPr>
              <a:t>state</a:t>
            </a:r>
            <a:endParaRPr sz="1800">
              <a:latin typeface="Trebuchet MS"/>
              <a:cs typeface="Trebuchet MS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424740" y="1993731"/>
          <a:ext cx="1079500" cy="1654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270"/>
                <a:gridCol w="245745"/>
                <a:gridCol w="245745"/>
                <a:gridCol w="255270"/>
              </a:tblGrid>
              <a:tr h="23495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3495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3495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349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44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1969" y="1755279"/>
            <a:ext cx="1008537" cy="1907623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1670665" y="1748928"/>
            <a:ext cx="5352415" cy="968375"/>
            <a:chOff x="1670665" y="1748928"/>
            <a:chExt cx="5352415" cy="968375"/>
          </a:xfrm>
        </p:grpSpPr>
        <p:sp>
          <p:nvSpPr>
            <p:cNvPr id="10" name="object 10" descr=""/>
            <p:cNvSpPr/>
            <p:nvPr/>
          </p:nvSpPr>
          <p:spPr>
            <a:xfrm>
              <a:off x="1680190" y="1758453"/>
              <a:ext cx="0" cy="254635"/>
            </a:xfrm>
            <a:custGeom>
              <a:avLst/>
              <a:gdLst/>
              <a:ahLst/>
              <a:cxnLst/>
              <a:rect l="l" t="t" r="r" b="b"/>
              <a:pathLst>
                <a:path w="0" h="254635">
                  <a:moveTo>
                    <a:pt x="0" y="0"/>
                  </a:moveTo>
                  <a:lnTo>
                    <a:pt x="0" y="254328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8531" y="2190991"/>
              <a:ext cx="68410" cy="6841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8531" y="2054977"/>
              <a:ext cx="68410" cy="6841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79133" y="1839436"/>
              <a:ext cx="68410" cy="6841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2407" y="1839436"/>
              <a:ext cx="68410" cy="6841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31238" y="2047298"/>
              <a:ext cx="68410" cy="6841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31238" y="2188798"/>
              <a:ext cx="68410" cy="6841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9133" y="2402692"/>
              <a:ext cx="68410" cy="6841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2829" y="2402692"/>
              <a:ext cx="68410" cy="6841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1185" y="1768685"/>
              <a:ext cx="81570" cy="8157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1320" y="2080206"/>
              <a:ext cx="81512" cy="8157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1320" y="2440537"/>
              <a:ext cx="81512" cy="8157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55372" y="2512931"/>
              <a:ext cx="81568" cy="8157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40928" y="2058816"/>
              <a:ext cx="81572" cy="81572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6256854" y="1826988"/>
              <a:ext cx="232410" cy="238125"/>
            </a:xfrm>
            <a:custGeom>
              <a:avLst/>
              <a:gdLst/>
              <a:ahLst/>
              <a:cxnLst/>
              <a:rect l="l" t="t" r="r" b="b"/>
              <a:pathLst>
                <a:path w="232410" h="238125">
                  <a:moveTo>
                    <a:pt x="232353" y="32392"/>
                  </a:moveTo>
                  <a:lnTo>
                    <a:pt x="210861" y="23240"/>
                  </a:lnTo>
                  <a:lnTo>
                    <a:pt x="158724" y="6889"/>
                  </a:lnTo>
                  <a:lnTo>
                    <a:pt x="94453" y="0"/>
                  </a:lnTo>
                  <a:lnTo>
                    <a:pt x="36557" y="19230"/>
                  </a:lnTo>
                  <a:lnTo>
                    <a:pt x="24783" y="28425"/>
                  </a:lnTo>
                  <a:lnTo>
                    <a:pt x="4884" y="61940"/>
                  </a:lnTo>
                  <a:lnTo>
                    <a:pt x="0" y="128671"/>
                  </a:lnTo>
                  <a:lnTo>
                    <a:pt x="33267" y="237513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364163" y="2186257"/>
              <a:ext cx="175895" cy="178435"/>
            </a:xfrm>
            <a:custGeom>
              <a:avLst/>
              <a:gdLst/>
              <a:ahLst/>
              <a:cxnLst/>
              <a:rect l="l" t="t" r="r" b="b"/>
              <a:pathLst>
                <a:path w="175895" h="178435">
                  <a:moveTo>
                    <a:pt x="0" y="0"/>
                  </a:moveTo>
                  <a:lnTo>
                    <a:pt x="24938" y="31806"/>
                  </a:lnTo>
                  <a:lnTo>
                    <a:pt x="54985" y="66613"/>
                  </a:lnTo>
                  <a:lnTo>
                    <a:pt x="90112" y="103341"/>
                  </a:lnTo>
                  <a:lnTo>
                    <a:pt x="130294" y="140912"/>
                  </a:lnTo>
                  <a:lnTo>
                    <a:pt x="175504" y="178246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68349" y="2235417"/>
              <a:ext cx="248412" cy="253468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6621932" y="1939455"/>
              <a:ext cx="172085" cy="172720"/>
            </a:xfrm>
            <a:custGeom>
              <a:avLst/>
              <a:gdLst/>
              <a:ahLst/>
              <a:cxnLst/>
              <a:rect l="l" t="t" r="r" b="b"/>
              <a:pathLst>
                <a:path w="172084" h="172719">
                  <a:moveTo>
                    <a:pt x="171663" y="172212"/>
                  </a:moveTo>
                  <a:lnTo>
                    <a:pt x="146334" y="140454"/>
                  </a:lnTo>
                  <a:lnTo>
                    <a:pt x="116450" y="106380"/>
                  </a:lnTo>
                  <a:lnTo>
                    <a:pt x="82064" y="70964"/>
                  </a:lnTo>
                  <a:lnTo>
                    <a:pt x="43230" y="35179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535278" y="2102893"/>
              <a:ext cx="318135" cy="322580"/>
            </a:xfrm>
            <a:custGeom>
              <a:avLst/>
              <a:gdLst/>
              <a:ahLst/>
              <a:cxnLst/>
              <a:rect l="l" t="t" r="r" b="b"/>
              <a:pathLst>
                <a:path w="318134" h="322580">
                  <a:moveTo>
                    <a:pt x="318099" y="0"/>
                  </a:moveTo>
                  <a:lnTo>
                    <a:pt x="302177" y="29487"/>
                  </a:lnTo>
                  <a:lnTo>
                    <a:pt x="249132" y="105507"/>
                  </a:lnTo>
                  <a:lnTo>
                    <a:pt x="151046" y="209395"/>
                  </a:lnTo>
                  <a:lnTo>
                    <a:pt x="0" y="322487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47098" y="2238159"/>
              <a:ext cx="249441" cy="252345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6312059" y="1887352"/>
              <a:ext cx="310515" cy="313690"/>
            </a:xfrm>
            <a:custGeom>
              <a:avLst/>
              <a:gdLst/>
              <a:ahLst/>
              <a:cxnLst/>
              <a:rect l="l" t="t" r="r" b="b"/>
              <a:pathLst>
                <a:path w="310515" h="313689">
                  <a:moveTo>
                    <a:pt x="0" y="313165"/>
                  </a:moveTo>
                  <a:lnTo>
                    <a:pt x="18424" y="282049"/>
                  </a:lnTo>
                  <a:lnTo>
                    <a:pt x="74999" y="204092"/>
                  </a:lnTo>
                  <a:lnTo>
                    <a:pt x="171680" y="102380"/>
                  </a:lnTo>
                  <a:lnTo>
                    <a:pt x="310421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671292" y="1827330"/>
              <a:ext cx="238125" cy="229870"/>
            </a:xfrm>
            <a:custGeom>
              <a:avLst/>
              <a:gdLst/>
              <a:ahLst/>
              <a:cxnLst/>
              <a:rect l="l" t="t" r="r" b="b"/>
              <a:pathLst>
                <a:path w="238125" h="229869">
                  <a:moveTo>
                    <a:pt x="0" y="34244"/>
                  </a:moveTo>
                  <a:lnTo>
                    <a:pt x="20849" y="24406"/>
                  </a:lnTo>
                  <a:lnTo>
                    <a:pt x="72600" y="6958"/>
                  </a:lnTo>
                  <a:lnTo>
                    <a:pt x="139057" y="0"/>
                  </a:lnTo>
                  <a:lnTo>
                    <a:pt x="204022" y="21629"/>
                  </a:lnTo>
                  <a:lnTo>
                    <a:pt x="214803" y="31972"/>
                  </a:lnTo>
                  <a:lnTo>
                    <a:pt x="233090" y="66534"/>
                  </a:lnTo>
                  <a:lnTo>
                    <a:pt x="237803" y="130609"/>
                  </a:lnTo>
                  <a:lnTo>
                    <a:pt x="207862" y="229494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51435" y="2010753"/>
              <a:ext cx="255824" cy="13987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53359" y="2069225"/>
              <a:ext cx="135322" cy="23571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69630" y="2069232"/>
              <a:ext cx="135870" cy="235695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07365" y="2599254"/>
              <a:ext cx="3066719" cy="117908"/>
            </a:xfrm>
            <a:prstGeom prst="rect">
              <a:avLst/>
            </a:prstGeom>
          </p:spPr>
        </p:pic>
      </p:grpSp>
      <p:sp>
        <p:nvSpPr>
          <p:cNvPr id="36" name="object 36" descr=""/>
          <p:cNvSpPr txBox="1"/>
          <p:nvPr/>
        </p:nvSpPr>
        <p:spPr>
          <a:xfrm>
            <a:off x="6421018" y="1105915"/>
            <a:ext cx="12769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D232AA"/>
                </a:solidFill>
                <a:latin typeface="Trebuchet MS"/>
                <a:cs typeface="Trebuchet MS"/>
              </a:rPr>
              <a:t>Future</a:t>
            </a:r>
            <a:r>
              <a:rPr dirty="0" sz="1800" spc="-110">
                <a:solidFill>
                  <a:srgbClr val="D232AA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D232AA"/>
                </a:solidFill>
                <a:latin typeface="Trebuchet MS"/>
                <a:cs typeface="Trebuchet MS"/>
              </a:rPr>
              <a:t>state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983216" y="3880611"/>
            <a:ext cx="23310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Microservices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510489" y="2286000"/>
            <a:ext cx="1355090" cy="38544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dirty="0" sz="1100" b="1">
                <a:solidFill>
                  <a:srgbClr val="D232AA"/>
                </a:solidFill>
                <a:latin typeface="Trebuchet MS"/>
                <a:cs typeface="Trebuchet MS"/>
              </a:rPr>
              <a:t>R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ehost,</a:t>
            </a:r>
            <a:r>
              <a:rPr dirty="0" sz="11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b="1">
                <a:solidFill>
                  <a:srgbClr val="D232AA"/>
                </a:solidFill>
                <a:latin typeface="Trebuchet MS"/>
                <a:cs typeface="Trebuchet MS"/>
              </a:rPr>
              <a:t>R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e-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,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100" spc="-10" b="1">
                <a:solidFill>
                  <a:srgbClr val="D232AA"/>
                </a:solidFill>
                <a:latin typeface="Arial"/>
                <a:cs typeface="Arial"/>
              </a:rPr>
              <a:t>R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e-architect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6141320" y="1768685"/>
            <a:ext cx="1885314" cy="1869439"/>
            <a:chOff x="6141320" y="1768685"/>
            <a:chExt cx="1885314" cy="1869439"/>
          </a:xfrm>
        </p:grpSpPr>
        <p:pic>
          <p:nvPicPr>
            <p:cNvPr id="40" name="object 4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68530" y="3234523"/>
              <a:ext cx="68410" cy="6841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8530" y="3098509"/>
              <a:ext cx="68410" cy="6841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79133" y="2882968"/>
              <a:ext cx="68410" cy="6841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12407" y="2882968"/>
              <a:ext cx="68410" cy="68410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31238" y="3090829"/>
              <a:ext cx="68410" cy="6841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31238" y="3232330"/>
              <a:ext cx="68410" cy="6841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2829" y="3446225"/>
              <a:ext cx="68410" cy="68410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9133" y="3446225"/>
              <a:ext cx="68410" cy="68410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21185" y="2812218"/>
              <a:ext cx="81570" cy="81572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1320" y="3123737"/>
              <a:ext cx="81512" cy="81573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1320" y="3484069"/>
              <a:ext cx="81512" cy="81572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55372" y="3556463"/>
              <a:ext cx="81568" cy="81572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40928" y="3102348"/>
              <a:ext cx="81572" cy="81572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6256854" y="2870521"/>
              <a:ext cx="232410" cy="238125"/>
            </a:xfrm>
            <a:custGeom>
              <a:avLst/>
              <a:gdLst/>
              <a:ahLst/>
              <a:cxnLst/>
              <a:rect l="l" t="t" r="r" b="b"/>
              <a:pathLst>
                <a:path w="232410" h="238125">
                  <a:moveTo>
                    <a:pt x="232353" y="32392"/>
                  </a:moveTo>
                  <a:lnTo>
                    <a:pt x="210861" y="23240"/>
                  </a:lnTo>
                  <a:lnTo>
                    <a:pt x="158724" y="6889"/>
                  </a:lnTo>
                  <a:lnTo>
                    <a:pt x="94453" y="0"/>
                  </a:lnTo>
                  <a:lnTo>
                    <a:pt x="36557" y="19230"/>
                  </a:lnTo>
                  <a:lnTo>
                    <a:pt x="24783" y="28425"/>
                  </a:lnTo>
                  <a:lnTo>
                    <a:pt x="4884" y="61940"/>
                  </a:lnTo>
                  <a:lnTo>
                    <a:pt x="0" y="128671"/>
                  </a:lnTo>
                  <a:lnTo>
                    <a:pt x="33267" y="237513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6364163" y="3229789"/>
              <a:ext cx="175895" cy="178435"/>
            </a:xfrm>
            <a:custGeom>
              <a:avLst/>
              <a:gdLst/>
              <a:ahLst/>
              <a:cxnLst/>
              <a:rect l="l" t="t" r="r" b="b"/>
              <a:pathLst>
                <a:path w="175895" h="178435">
                  <a:moveTo>
                    <a:pt x="0" y="0"/>
                  </a:moveTo>
                  <a:lnTo>
                    <a:pt x="24938" y="31806"/>
                  </a:lnTo>
                  <a:lnTo>
                    <a:pt x="54985" y="66613"/>
                  </a:lnTo>
                  <a:lnTo>
                    <a:pt x="90112" y="103341"/>
                  </a:lnTo>
                  <a:lnTo>
                    <a:pt x="130294" y="140912"/>
                  </a:lnTo>
                  <a:lnTo>
                    <a:pt x="175504" y="178246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68349" y="3278949"/>
              <a:ext cx="248412" cy="253468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6621932" y="2982987"/>
              <a:ext cx="172085" cy="172720"/>
            </a:xfrm>
            <a:custGeom>
              <a:avLst/>
              <a:gdLst/>
              <a:ahLst/>
              <a:cxnLst/>
              <a:rect l="l" t="t" r="r" b="b"/>
              <a:pathLst>
                <a:path w="172084" h="172719">
                  <a:moveTo>
                    <a:pt x="171663" y="172212"/>
                  </a:moveTo>
                  <a:lnTo>
                    <a:pt x="146334" y="140454"/>
                  </a:lnTo>
                  <a:lnTo>
                    <a:pt x="116450" y="106380"/>
                  </a:lnTo>
                  <a:lnTo>
                    <a:pt x="82064" y="70964"/>
                  </a:lnTo>
                  <a:lnTo>
                    <a:pt x="43230" y="35179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535277" y="3146425"/>
              <a:ext cx="318135" cy="322580"/>
            </a:xfrm>
            <a:custGeom>
              <a:avLst/>
              <a:gdLst/>
              <a:ahLst/>
              <a:cxnLst/>
              <a:rect l="l" t="t" r="r" b="b"/>
              <a:pathLst>
                <a:path w="318134" h="322579">
                  <a:moveTo>
                    <a:pt x="318099" y="0"/>
                  </a:moveTo>
                  <a:lnTo>
                    <a:pt x="302177" y="29487"/>
                  </a:lnTo>
                  <a:lnTo>
                    <a:pt x="249132" y="105507"/>
                  </a:lnTo>
                  <a:lnTo>
                    <a:pt x="151046" y="209395"/>
                  </a:lnTo>
                  <a:lnTo>
                    <a:pt x="0" y="322487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47098" y="3281691"/>
              <a:ext cx="249441" cy="252345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6312058" y="2930884"/>
              <a:ext cx="310515" cy="313690"/>
            </a:xfrm>
            <a:custGeom>
              <a:avLst/>
              <a:gdLst/>
              <a:ahLst/>
              <a:cxnLst/>
              <a:rect l="l" t="t" r="r" b="b"/>
              <a:pathLst>
                <a:path w="310515" h="313689">
                  <a:moveTo>
                    <a:pt x="0" y="313165"/>
                  </a:moveTo>
                  <a:lnTo>
                    <a:pt x="18424" y="282049"/>
                  </a:lnTo>
                  <a:lnTo>
                    <a:pt x="74999" y="204092"/>
                  </a:lnTo>
                  <a:lnTo>
                    <a:pt x="171680" y="102380"/>
                  </a:lnTo>
                  <a:lnTo>
                    <a:pt x="310421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671292" y="2870863"/>
              <a:ext cx="238125" cy="229870"/>
            </a:xfrm>
            <a:custGeom>
              <a:avLst/>
              <a:gdLst/>
              <a:ahLst/>
              <a:cxnLst/>
              <a:rect l="l" t="t" r="r" b="b"/>
              <a:pathLst>
                <a:path w="238125" h="229869">
                  <a:moveTo>
                    <a:pt x="0" y="34244"/>
                  </a:moveTo>
                  <a:lnTo>
                    <a:pt x="20849" y="24406"/>
                  </a:lnTo>
                  <a:lnTo>
                    <a:pt x="72600" y="6958"/>
                  </a:lnTo>
                  <a:lnTo>
                    <a:pt x="139057" y="0"/>
                  </a:lnTo>
                  <a:lnTo>
                    <a:pt x="204022" y="21629"/>
                  </a:lnTo>
                  <a:lnTo>
                    <a:pt x="214803" y="31972"/>
                  </a:lnTo>
                  <a:lnTo>
                    <a:pt x="233090" y="66534"/>
                  </a:lnTo>
                  <a:lnTo>
                    <a:pt x="237803" y="130609"/>
                  </a:lnTo>
                  <a:lnTo>
                    <a:pt x="207862" y="229494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51434" y="3054285"/>
              <a:ext cx="255824" cy="139868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53358" y="3112757"/>
              <a:ext cx="135322" cy="23571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69630" y="3112764"/>
              <a:ext cx="135870" cy="235695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0510" y="2190991"/>
              <a:ext cx="68410" cy="68410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30510" y="2054977"/>
              <a:ext cx="68410" cy="68410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19906" y="1839436"/>
              <a:ext cx="68410" cy="68410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86634" y="1839436"/>
              <a:ext cx="68410" cy="68410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67802" y="2047298"/>
              <a:ext cx="68410" cy="68410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67802" y="2188798"/>
              <a:ext cx="68410" cy="68410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19906" y="2402692"/>
              <a:ext cx="68410" cy="68410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476211" y="2402692"/>
              <a:ext cx="68410" cy="68410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64695" y="1768685"/>
              <a:ext cx="81571" cy="81573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944617" y="2080206"/>
              <a:ext cx="81514" cy="81572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944617" y="2440537"/>
              <a:ext cx="81514" cy="81572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530511" y="2512931"/>
              <a:ext cx="81568" cy="81572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144950" y="2058815"/>
              <a:ext cx="81572" cy="81572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7678243" y="1826988"/>
              <a:ext cx="232410" cy="238125"/>
            </a:xfrm>
            <a:custGeom>
              <a:avLst/>
              <a:gdLst/>
              <a:ahLst/>
              <a:cxnLst/>
              <a:rect l="l" t="t" r="r" b="b"/>
              <a:pathLst>
                <a:path w="232409" h="238125">
                  <a:moveTo>
                    <a:pt x="0" y="32392"/>
                  </a:moveTo>
                  <a:lnTo>
                    <a:pt x="21492" y="23240"/>
                  </a:lnTo>
                  <a:lnTo>
                    <a:pt x="73629" y="6889"/>
                  </a:lnTo>
                  <a:lnTo>
                    <a:pt x="137900" y="0"/>
                  </a:lnTo>
                  <a:lnTo>
                    <a:pt x="195795" y="19230"/>
                  </a:lnTo>
                  <a:lnTo>
                    <a:pt x="207570" y="28425"/>
                  </a:lnTo>
                  <a:lnTo>
                    <a:pt x="227468" y="61940"/>
                  </a:lnTo>
                  <a:lnTo>
                    <a:pt x="232353" y="128671"/>
                  </a:lnTo>
                  <a:lnTo>
                    <a:pt x="199086" y="237513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7627783" y="2186257"/>
              <a:ext cx="175895" cy="178435"/>
            </a:xfrm>
            <a:custGeom>
              <a:avLst/>
              <a:gdLst/>
              <a:ahLst/>
              <a:cxnLst/>
              <a:rect l="l" t="t" r="r" b="b"/>
              <a:pathLst>
                <a:path w="175895" h="178435">
                  <a:moveTo>
                    <a:pt x="175504" y="0"/>
                  </a:moveTo>
                  <a:lnTo>
                    <a:pt x="150566" y="31806"/>
                  </a:lnTo>
                  <a:lnTo>
                    <a:pt x="120519" y="66613"/>
                  </a:lnTo>
                  <a:lnTo>
                    <a:pt x="85392" y="103341"/>
                  </a:lnTo>
                  <a:lnTo>
                    <a:pt x="45210" y="140912"/>
                  </a:lnTo>
                  <a:lnTo>
                    <a:pt x="0" y="178246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50688" y="2235417"/>
              <a:ext cx="248412" cy="253468"/>
            </a:xfrm>
            <a:prstGeom prst="rect">
              <a:avLst/>
            </a:prstGeom>
          </p:spPr>
        </p:pic>
        <p:sp>
          <p:nvSpPr>
            <p:cNvPr id="80" name="object 80" descr=""/>
            <p:cNvSpPr/>
            <p:nvPr/>
          </p:nvSpPr>
          <p:spPr>
            <a:xfrm>
              <a:off x="7373855" y="1939455"/>
              <a:ext cx="172085" cy="172720"/>
            </a:xfrm>
            <a:custGeom>
              <a:avLst/>
              <a:gdLst/>
              <a:ahLst/>
              <a:cxnLst/>
              <a:rect l="l" t="t" r="r" b="b"/>
              <a:pathLst>
                <a:path w="172084" h="172719">
                  <a:moveTo>
                    <a:pt x="0" y="172212"/>
                  </a:moveTo>
                  <a:lnTo>
                    <a:pt x="25329" y="140454"/>
                  </a:lnTo>
                  <a:lnTo>
                    <a:pt x="55213" y="106380"/>
                  </a:lnTo>
                  <a:lnTo>
                    <a:pt x="89598" y="70964"/>
                  </a:lnTo>
                  <a:lnTo>
                    <a:pt x="128433" y="35179"/>
                  </a:lnTo>
                  <a:lnTo>
                    <a:pt x="171663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7314074" y="2102892"/>
              <a:ext cx="318135" cy="322580"/>
            </a:xfrm>
            <a:custGeom>
              <a:avLst/>
              <a:gdLst/>
              <a:ahLst/>
              <a:cxnLst/>
              <a:rect l="l" t="t" r="r" b="b"/>
              <a:pathLst>
                <a:path w="318134" h="322580">
                  <a:moveTo>
                    <a:pt x="0" y="0"/>
                  </a:moveTo>
                  <a:lnTo>
                    <a:pt x="15921" y="29487"/>
                  </a:lnTo>
                  <a:lnTo>
                    <a:pt x="68966" y="105507"/>
                  </a:lnTo>
                  <a:lnTo>
                    <a:pt x="167053" y="209395"/>
                  </a:lnTo>
                  <a:lnTo>
                    <a:pt x="318099" y="322487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670910" y="2238159"/>
              <a:ext cx="249441" cy="252345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7544969" y="1887352"/>
              <a:ext cx="310515" cy="313690"/>
            </a:xfrm>
            <a:custGeom>
              <a:avLst/>
              <a:gdLst/>
              <a:ahLst/>
              <a:cxnLst/>
              <a:rect l="l" t="t" r="r" b="b"/>
              <a:pathLst>
                <a:path w="310515" h="313689">
                  <a:moveTo>
                    <a:pt x="310421" y="313165"/>
                  </a:moveTo>
                  <a:lnTo>
                    <a:pt x="291997" y="282049"/>
                  </a:lnTo>
                  <a:lnTo>
                    <a:pt x="235421" y="204092"/>
                  </a:lnTo>
                  <a:lnTo>
                    <a:pt x="138740" y="10238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7258355" y="1827330"/>
              <a:ext cx="238125" cy="229870"/>
            </a:xfrm>
            <a:custGeom>
              <a:avLst/>
              <a:gdLst/>
              <a:ahLst/>
              <a:cxnLst/>
              <a:rect l="l" t="t" r="r" b="b"/>
              <a:pathLst>
                <a:path w="238125" h="229869">
                  <a:moveTo>
                    <a:pt x="237803" y="34244"/>
                  </a:moveTo>
                  <a:lnTo>
                    <a:pt x="216954" y="24406"/>
                  </a:lnTo>
                  <a:lnTo>
                    <a:pt x="165203" y="6958"/>
                  </a:lnTo>
                  <a:lnTo>
                    <a:pt x="98746" y="0"/>
                  </a:lnTo>
                  <a:lnTo>
                    <a:pt x="33780" y="21629"/>
                  </a:lnTo>
                  <a:lnTo>
                    <a:pt x="23000" y="31972"/>
                  </a:lnTo>
                  <a:lnTo>
                    <a:pt x="4713" y="66534"/>
                  </a:lnTo>
                  <a:lnTo>
                    <a:pt x="0" y="130609"/>
                  </a:lnTo>
                  <a:lnTo>
                    <a:pt x="29941" y="229494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60190" y="2010753"/>
              <a:ext cx="255826" cy="139870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578770" y="2069225"/>
              <a:ext cx="135322" cy="235710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461949" y="2069232"/>
              <a:ext cx="135870" cy="235695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30510" y="3234523"/>
              <a:ext cx="68410" cy="68410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0510" y="3098509"/>
              <a:ext cx="68410" cy="68410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19906" y="2882968"/>
              <a:ext cx="68410" cy="68410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67802" y="3090829"/>
              <a:ext cx="68410" cy="68410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86634" y="2882968"/>
              <a:ext cx="68410" cy="68410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67802" y="3232330"/>
              <a:ext cx="68410" cy="68410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619906" y="3446225"/>
              <a:ext cx="68410" cy="68410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476211" y="3446225"/>
              <a:ext cx="68410" cy="68410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164695" y="2812218"/>
              <a:ext cx="81571" cy="81572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944617" y="3123737"/>
              <a:ext cx="81514" cy="81573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944617" y="3484069"/>
              <a:ext cx="81514" cy="81572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530511" y="3556463"/>
              <a:ext cx="81568" cy="81572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144950" y="3102348"/>
              <a:ext cx="81572" cy="81572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7678243" y="2870521"/>
              <a:ext cx="232410" cy="238125"/>
            </a:xfrm>
            <a:custGeom>
              <a:avLst/>
              <a:gdLst/>
              <a:ahLst/>
              <a:cxnLst/>
              <a:rect l="l" t="t" r="r" b="b"/>
              <a:pathLst>
                <a:path w="232409" h="238125">
                  <a:moveTo>
                    <a:pt x="0" y="32392"/>
                  </a:moveTo>
                  <a:lnTo>
                    <a:pt x="21492" y="23240"/>
                  </a:lnTo>
                  <a:lnTo>
                    <a:pt x="73629" y="6889"/>
                  </a:lnTo>
                  <a:lnTo>
                    <a:pt x="137900" y="0"/>
                  </a:lnTo>
                  <a:lnTo>
                    <a:pt x="195795" y="19230"/>
                  </a:lnTo>
                  <a:lnTo>
                    <a:pt x="207570" y="28425"/>
                  </a:lnTo>
                  <a:lnTo>
                    <a:pt x="227468" y="61940"/>
                  </a:lnTo>
                  <a:lnTo>
                    <a:pt x="232353" y="128671"/>
                  </a:lnTo>
                  <a:lnTo>
                    <a:pt x="199086" y="237513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7627783" y="3229789"/>
              <a:ext cx="175895" cy="178435"/>
            </a:xfrm>
            <a:custGeom>
              <a:avLst/>
              <a:gdLst/>
              <a:ahLst/>
              <a:cxnLst/>
              <a:rect l="l" t="t" r="r" b="b"/>
              <a:pathLst>
                <a:path w="175895" h="178435">
                  <a:moveTo>
                    <a:pt x="175504" y="0"/>
                  </a:moveTo>
                  <a:lnTo>
                    <a:pt x="150566" y="31806"/>
                  </a:lnTo>
                  <a:lnTo>
                    <a:pt x="120519" y="66613"/>
                  </a:lnTo>
                  <a:lnTo>
                    <a:pt x="85392" y="103341"/>
                  </a:lnTo>
                  <a:lnTo>
                    <a:pt x="45210" y="140912"/>
                  </a:lnTo>
                  <a:lnTo>
                    <a:pt x="0" y="178246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50688" y="3278949"/>
              <a:ext cx="248412" cy="253468"/>
            </a:xfrm>
            <a:prstGeom prst="rect">
              <a:avLst/>
            </a:prstGeom>
          </p:spPr>
        </p:pic>
        <p:sp>
          <p:nvSpPr>
            <p:cNvPr id="104" name="object 104" descr=""/>
            <p:cNvSpPr/>
            <p:nvPr/>
          </p:nvSpPr>
          <p:spPr>
            <a:xfrm>
              <a:off x="7373855" y="2982987"/>
              <a:ext cx="172085" cy="172720"/>
            </a:xfrm>
            <a:custGeom>
              <a:avLst/>
              <a:gdLst/>
              <a:ahLst/>
              <a:cxnLst/>
              <a:rect l="l" t="t" r="r" b="b"/>
              <a:pathLst>
                <a:path w="172084" h="172719">
                  <a:moveTo>
                    <a:pt x="0" y="172212"/>
                  </a:moveTo>
                  <a:lnTo>
                    <a:pt x="25329" y="140454"/>
                  </a:lnTo>
                  <a:lnTo>
                    <a:pt x="55213" y="106380"/>
                  </a:lnTo>
                  <a:lnTo>
                    <a:pt x="89598" y="70964"/>
                  </a:lnTo>
                  <a:lnTo>
                    <a:pt x="128433" y="35179"/>
                  </a:lnTo>
                  <a:lnTo>
                    <a:pt x="171663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7314074" y="3146425"/>
              <a:ext cx="318135" cy="322580"/>
            </a:xfrm>
            <a:custGeom>
              <a:avLst/>
              <a:gdLst/>
              <a:ahLst/>
              <a:cxnLst/>
              <a:rect l="l" t="t" r="r" b="b"/>
              <a:pathLst>
                <a:path w="318134" h="322579">
                  <a:moveTo>
                    <a:pt x="0" y="0"/>
                  </a:moveTo>
                  <a:lnTo>
                    <a:pt x="15921" y="29487"/>
                  </a:lnTo>
                  <a:lnTo>
                    <a:pt x="68966" y="105507"/>
                  </a:lnTo>
                  <a:lnTo>
                    <a:pt x="167053" y="209395"/>
                  </a:lnTo>
                  <a:lnTo>
                    <a:pt x="318099" y="322487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670910" y="3281691"/>
              <a:ext cx="249441" cy="252345"/>
            </a:xfrm>
            <a:prstGeom prst="rect">
              <a:avLst/>
            </a:prstGeom>
          </p:spPr>
        </p:pic>
        <p:sp>
          <p:nvSpPr>
            <p:cNvPr id="107" name="object 107" descr=""/>
            <p:cNvSpPr/>
            <p:nvPr/>
          </p:nvSpPr>
          <p:spPr>
            <a:xfrm>
              <a:off x="7544969" y="2930884"/>
              <a:ext cx="310515" cy="313690"/>
            </a:xfrm>
            <a:custGeom>
              <a:avLst/>
              <a:gdLst/>
              <a:ahLst/>
              <a:cxnLst/>
              <a:rect l="l" t="t" r="r" b="b"/>
              <a:pathLst>
                <a:path w="310515" h="313689">
                  <a:moveTo>
                    <a:pt x="310421" y="313165"/>
                  </a:moveTo>
                  <a:lnTo>
                    <a:pt x="291997" y="282049"/>
                  </a:lnTo>
                  <a:lnTo>
                    <a:pt x="235421" y="204092"/>
                  </a:lnTo>
                  <a:lnTo>
                    <a:pt x="138740" y="10238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7258355" y="2870863"/>
              <a:ext cx="238125" cy="229870"/>
            </a:xfrm>
            <a:custGeom>
              <a:avLst/>
              <a:gdLst/>
              <a:ahLst/>
              <a:cxnLst/>
              <a:rect l="l" t="t" r="r" b="b"/>
              <a:pathLst>
                <a:path w="238125" h="229869">
                  <a:moveTo>
                    <a:pt x="237803" y="34244"/>
                  </a:moveTo>
                  <a:lnTo>
                    <a:pt x="216954" y="24406"/>
                  </a:lnTo>
                  <a:lnTo>
                    <a:pt x="165203" y="6958"/>
                  </a:lnTo>
                  <a:lnTo>
                    <a:pt x="98746" y="0"/>
                  </a:lnTo>
                  <a:lnTo>
                    <a:pt x="33780" y="21629"/>
                  </a:lnTo>
                  <a:lnTo>
                    <a:pt x="23000" y="31972"/>
                  </a:lnTo>
                  <a:lnTo>
                    <a:pt x="4713" y="66534"/>
                  </a:lnTo>
                  <a:lnTo>
                    <a:pt x="0" y="130609"/>
                  </a:lnTo>
                  <a:lnTo>
                    <a:pt x="29941" y="229494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60190" y="3054285"/>
              <a:ext cx="255826" cy="139868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578770" y="3112757"/>
              <a:ext cx="135322" cy="235710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461949" y="3112764"/>
              <a:ext cx="135870" cy="235695"/>
            </a:xfrm>
            <a:prstGeom prst="rect">
              <a:avLst/>
            </a:prstGeom>
          </p:spPr>
        </p:pic>
      </p:grpSp>
      <p:sp>
        <p:nvSpPr>
          <p:cNvPr id="112" name="object 112"/>
          <p:cNvSpPr txBox="1">
            <a:spLocks noGrp="1"/>
          </p:cNvSpPr>
          <p:nvPr>
            <p:ph type="title"/>
          </p:nvPr>
        </p:nvSpPr>
        <p:spPr>
          <a:xfrm>
            <a:off x="372587" y="325627"/>
            <a:ext cx="188531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Modernization</a:t>
            </a:r>
          </a:p>
        </p:txBody>
      </p:sp>
      <p:sp>
        <p:nvSpPr>
          <p:cNvPr id="113" name="object 113" descr=""/>
          <p:cNvSpPr txBox="1"/>
          <p:nvPr/>
        </p:nvSpPr>
        <p:spPr>
          <a:xfrm>
            <a:off x="324089" y="4792840"/>
            <a:ext cx="436753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8" cy="51435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438" y="4706910"/>
              <a:ext cx="443362" cy="26506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890" y="1946828"/>
              <a:ext cx="726947" cy="53949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2099" y="2256962"/>
              <a:ext cx="212598" cy="4038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7374" y="1911014"/>
              <a:ext cx="1337564" cy="57531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2812" y="2755818"/>
              <a:ext cx="2904184" cy="329996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336789" y="4805540"/>
            <a:ext cx="4342130" cy="10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19"/>
              </a:lnSpc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2019,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24089" y="4792840"/>
            <a:ext cx="4367530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2018,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its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Confidential</a:t>
            </a:r>
            <a:r>
              <a:rPr dirty="0" sz="700" spc="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700" spc="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Trademark</a:t>
            </a:r>
            <a:endParaRPr sz="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2025-01-02T18:53:17Z</dcterms:created>
  <dcterms:modified xsi:type="dcterms:W3CDTF">2025-01-02T18:53:17Z</dcterms:modified>
</cp:coreProperties>
</file>